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87" r:id="rId2"/>
    <p:sldId id="257" r:id="rId3"/>
    <p:sldId id="374" r:id="rId4"/>
    <p:sldId id="375" r:id="rId5"/>
    <p:sldId id="376" r:id="rId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257"/>
            <p14:sldId id="374"/>
            <p14:sldId id="375"/>
            <p14:sldId id="37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mclaughlin" initials="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21" autoAdjust="0"/>
    <p:restoredTop sz="90949" autoAdjust="0"/>
  </p:normalViewPr>
  <p:slideViewPr>
    <p:cSldViewPr>
      <p:cViewPr varScale="1">
        <p:scale>
          <a:sx n="87" d="100"/>
          <a:sy n="87" d="100"/>
        </p:scale>
        <p:origin x="1856" y="200"/>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26" d="100"/>
          <a:sy n="126" d="100"/>
        </p:scale>
        <p:origin x="4716" y="16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a:t>Click to edit Master title style</a:t>
            </a:r>
          </a:p>
        </p:txBody>
      </p:sp>
      <p:sp>
        <p:nvSpPr>
          <p:cNvPr id="3" name="Content Placeholder 2"/>
          <p:cNvSpPr>
            <a:spLocks noGrp="1"/>
          </p:cNvSpPr>
          <p:nvPr>
            <p:ph idx="1"/>
          </p:nvPr>
        </p:nvSpPr>
        <p:spPr/>
        <p:txBody>
          <a:bodyPr/>
          <a:lstStyle>
            <a:lvl1pPr>
              <a:defRPr sz="2000"/>
            </a:lvl1pPr>
            <a:lvl2pPr>
              <a:defRPr sz="16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u="none" strike="noStrike" kern="1200" dirty="0">
                <a:solidFill>
                  <a:schemeClr val="tx1"/>
                </a:solidFill>
                <a:effectLst/>
                <a:latin typeface="Times New Roman" charset="0"/>
                <a:ea typeface="ＭＳ Ｐゴシック" charset="0"/>
                <a:cs typeface="ＭＳ Ｐゴシック" charset="0"/>
              </a:rPr>
              <a:t> 15-20-0037-00-004z </a:t>
            </a:r>
            <a:r>
              <a:rPr lang="en-US" sz="1400" b="1" dirty="0"/>
              <a:t>&gt;</a:t>
            </a:r>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a:t>Jan 2020</a:t>
            </a:r>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J. Hammerschmidt,  Apple Inc.</a:t>
            </a:r>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latin typeface="Times New Roman" pitchFamily="18" charset="0"/>
                <a:ea typeface="ＭＳ Ｐゴシック" pitchFamily="-65" charset="-128"/>
                <a:cs typeface="+mn-cs"/>
              </a:rPr>
              <a:t>Submission Title:</a:t>
            </a:r>
            <a:r>
              <a:rPr lang="en-US" sz="1600" dirty="0">
                <a:latin typeface="Times New Roman" pitchFamily="18" charset="0"/>
                <a:ea typeface="ＭＳ Ｐゴシック" pitchFamily="-65" charset="-128"/>
                <a:cs typeface="+mn-cs"/>
              </a:rPr>
              <a:t> [</a:t>
            </a:r>
            <a:r>
              <a:rPr lang="en-IE" sz="1600" dirty="0">
                <a:latin typeface="Times New Roman" pitchFamily="18" charset="0"/>
                <a:ea typeface="ＭＳ Ｐゴシック" pitchFamily="-65" charset="-128"/>
                <a:cs typeface="+mn-cs"/>
              </a:rPr>
              <a:t>HRP Lower Rate Data Format</a:t>
            </a:r>
            <a:r>
              <a:rPr lang="en-US" sz="1600" dirty="0">
                <a:latin typeface="Times New Roman" pitchFamily="18" charset="0"/>
                <a:ea typeface="ＭＳ Ｐゴシック" pitchFamily="-65" charset="-128"/>
                <a:cs typeface="+mn-cs"/>
              </a:rPr>
              <a:t>]	</a:t>
            </a:r>
          </a:p>
          <a:p>
            <a:pPr eaLnBrk="0" hangingPunct="0">
              <a:defRPr/>
            </a:pPr>
            <a:r>
              <a:rPr lang="en-US" sz="1600" b="1" dirty="0">
                <a:latin typeface="Times New Roman" pitchFamily="18" charset="0"/>
                <a:ea typeface="ＭＳ Ｐゴシック" pitchFamily="-65" charset="-128"/>
                <a:cs typeface="+mn-cs"/>
              </a:rPr>
              <a:t>Date Submitted: </a:t>
            </a:r>
            <a:r>
              <a:rPr lang="en-US" sz="1600" dirty="0">
                <a:latin typeface="Times New Roman" pitchFamily="18" charset="0"/>
                <a:ea typeface="ＭＳ Ｐゴシック" pitchFamily="-65" charset="-128"/>
                <a:cs typeface="+mn-cs"/>
              </a:rPr>
              <a:t>[14th Jan 2020]	</a:t>
            </a:r>
          </a:p>
          <a:p>
            <a:pPr eaLnBrk="0" hangingPunct="0">
              <a:defRPr/>
            </a:pPr>
            <a:r>
              <a:rPr lang="en-US" sz="1600" b="1" dirty="0">
                <a:latin typeface="Times New Roman" pitchFamily="18" charset="0"/>
                <a:ea typeface="ＭＳ Ｐゴシック" pitchFamily="-65" charset="-128"/>
                <a:cs typeface="+mn-cs"/>
              </a:rPr>
              <a:t>Source:</a:t>
            </a:r>
            <a:r>
              <a:rPr lang="en-US" sz="1600" dirty="0">
                <a:latin typeface="Times New Roman" pitchFamily="18" charset="0"/>
                <a:ea typeface="ＭＳ Ｐゴシック" pitchFamily="-65" charset="-128"/>
                <a:cs typeface="+mn-cs"/>
              </a:rPr>
              <a:t> [Jochen Hammerschmidt, Shang-</a:t>
            </a:r>
            <a:r>
              <a:rPr lang="en-US" sz="1600" dirty="0" err="1">
                <a:latin typeface="Times New Roman" pitchFamily="18" charset="0"/>
                <a:ea typeface="ＭＳ Ｐゴシック" pitchFamily="-65" charset="-128"/>
                <a:cs typeface="+mn-cs"/>
              </a:rPr>
              <a:t>Te</a:t>
            </a:r>
            <a:r>
              <a:rPr lang="en-US" sz="1600">
                <a:latin typeface="Times New Roman" pitchFamily="18" charset="0"/>
                <a:ea typeface="ＭＳ Ｐゴシック" pitchFamily="-65" charset="-128"/>
                <a:cs typeface="+mn-cs"/>
              </a:rPr>
              <a:t> Yang] </a:t>
            </a:r>
            <a:r>
              <a:rPr lang="en-US" sz="1600" dirty="0">
                <a:latin typeface="Times New Roman" pitchFamily="18" charset="0"/>
                <a:ea typeface="ＭＳ Ｐゴシック" pitchFamily="-65" charset="-128"/>
                <a:cs typeface="+mn-cs"/>
              </a:rPr>
              <a:t>Company [Apple Inc.]</a:t>
            </a:r>
          </a:p>
          <a:p>
            <a:pPr eaLnBrk="0" hangingPunct="0">
              <a:defRPr/>
            </a:pPr>
            <a:r>
              <a:rPr lang="en-US" sz="1600" b="1" dirty="0">
                <a:latin typeface="Times New Roman" pitchFamily="18" charset="0"/>
                <a:ea typeface="ＭＳ Ｐゴシック" pitchFamily="-65" charset="-128"/>
                <a:cs typeface="+mn-cs"/>
              </a:rPr>
              <a:t>Address</a:t>
            </a:r>
            <a:r>
              <a:rPr lang="en-US" sz="1600" dirty="0">
                <a:latin typeface="Times New Roman" pitchFamily="18" charset="0"/>
                <a:ea typeface="ＭＳ Ｐゴシック" pitchFamily="-65" charset="-128"/>
                <a:cs typeface="+mn-cs"/>
              </a:rPr>
              <a:t> [Sunnyvale, CA, USA]</a:t>
            </a:r>
          </a:p>
          <a:p>
            <a:pPr eaLnBrk="0" hangingPunct="0">
              <a:defRPr/>
            </a:pPr>
            <a:r>
              <a:rPr lang="en-US" sz="1600" b="1" dirty="0">
                <a:latin typeface="Times New Roman" pitchFamily="18" charset="0"/>
                <a:ea typeface="ＭＳ Ｐゴシック" pitchFamily="-65" charset="-128"/>
                <a:cs typeface="+mn-cs"/>
              </a:rPr>
              <a:t>Voice</a:t>
            </a:r>
            <a:r>
              <a:rPr lang="en-US" sz="1600" dirty="0">
                <a:latin typeface="Times New Roman" pitchFamily="18" charset="0"/>
                <a:ea typeface="ＭＳ Ｐゴシック" pitchFamily="-65" charset="-128"/>
                <a:cs typeface="+mn-cs"/>
              </a:rPr>
              <a:t>:[+1 908 656 7199], </a:t>
            </a:r>
            <a:r>
              <a:rPr lang="en-US" sz="1600" b="1" dirty="0">
                <a:latin typeface="Times New Roman" pitchFamily="18" charset="0"/>
                <a:ea typeface="ＭＳ Ｐゴシック" pitchFamily="-65" charset="-128"/>
                <a:cs typeface="+mn-cs"/>
              </a:rPr>
              <a:t>E-Mail</a:t>
            </a:r>
            <a:r>
              <a:rPr lang="en-US" sz="1600" dirty="0">
                <a:latin typeface="Times New Roman" pitchFamily="18" charset="0"/>
                <a:ea typeface="ＭＳ Ｐゴシック" pitchFamily="-65" charset="-128"/>
                <a:cs typeface="+mn-cs"/>
              </a:rPr>
              <a:t>:[</a:t>
            </a:r>
            <a:r>
              <a:rPr lang="en-US" sz="1600" dirty="0" err="1">
                <a:latin typeface="Times New Roman" pitchFamily="18" charset="0"/>
                <a:ea typeface="ＭＳ Ｐゴシック" pitchFamily="-65" charset="-128"/>
                <a:cs typeface="+mn-cs"/>
              </a:rPr>
              <a:t>j_hammerschmidt</a:t>
            </a:r>
            <a:r>
              <a:rPr lang="en-US" sz="1600" dirty="0">
                <a:latin typeface="Times New Roman" pitchFamily="18" charset="0"/>
                <a:ea typeface="ＭＳ Ｐゴシック" pitchFamily="-65" charset="-128"/>
                <a:cs typeface="+mn-cs"/>
              </a:rPr>
              <a:t> (at) </a:t>
            </a:r>
            <a:r>
              <a:rPr lang="en-US" sz="1600" dirty="0" err="1">
                <a:latin typeface="Times New Roman" pitchFamily="18" charset="0"/>
                <a:ea typeface="ＭＳ Ｐゴシック" pitchFamily="-65" charset="-128"/>
                <a:cs typeface="+mn-cs"/>
              </a:rPr>
              <a:t>yahoo.com</a:t>
            </a:r>
            <a:r>
              <a:rPr lang="en-US" sz="1600" dirty="0">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[data modes for the HRP UWB PHY]</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[contribute to the enhanced impulse radio group w.r.t. the HRP UWB PHY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3A5D1-97D5-4E07-9CED-6CC7D9BFB945}"/>
              </a:ext>
            </a:extLst>
          </p:cNvPr>
          <p:cNvSpPr>
            <a:spLocks noGrp="1"/>
          </p:cNvSpPr>
          <p:nvPr>
            <p:ph type="title"/>
          </p:nvPr>
        </p:nvSpPr>
        <p:spPr>
          <a:xfrm>
            <a:off x="685800" y="887568"/>
            <a:ext cx="7772400" cy="1066800"/>
          </a:xfrm>
        </p:spPr>
        <p:txBody>
          <a:bodyPr/>
          <a:lstStyle/>
          <a:p>
            <a:pPr algn="ctr"/>
            <a:r>
              <a:rPr lang="en-IE" dirty="0"/>
              <a:t>Comments on Energy Distribution in </a:t>
            </a:r>
            <a:br>
              <a:rPr lang="en-IE" dirty="0"/>
            </a:br>
            <a:r>
              <a:rPr lang="en-IE" dirty="0"/>
              <a:t>Draft-4z HRP-HPRF Data Frame Format</a:t>
            </a:r>
          </a:p>
        </p:txBody>
      </p:sp>
      <p:sp>
        <p:nvSpPr>
          <p:cNvPr id="8" name="Rectangle 7">
            <a:extLst>
              <a:ext uri="{FF2B5EF4-FFF2-40B4-BE49-F238E27FC236}">
                <a16:creationId xmlns:a16="http://schemas.microsoft.com/office/drawing/2014/main" id="{39304D52-07D1-4498-87B1-2214D940F8C7}"/>
              </a:ext>
            </a:extLst>
          </p:cNvPr>
          <p:cNvSpPr/>
          <p:nvPr/>
        </p:nvSpPr>
        <p:spPr>
          <a:xfrm>
            <a:off x="436626" y="1838952"/>
            <a:ext cx="8270748" cy="230832"/>
          </a:xfrm>
          <a:prstGeom prst="rect">
            <a:avLst/>
          </a:prstGeom>
        </p:spPr>
        <p:txBody>
          <a:bodyPr wrap="square">
            <a:spAutoFit/>
          </a:bodyPr>
          <a:lstStyle/>
          <a:p>
            <a:pPr>
              <a:spcAft>
                <a:spcPts val="0"/>
              </a:spcAft>
            </a:pPr>
            <a:r>
              <a:rPr lang="en-US" sz="900" dirty="0">
                <a:latin typeface="Arial" panose="020B0604020202020204" pitchFamily="34" charset="0"/>
                <a:ea typeface="Times New Roman" panose="02020603050405020304" pitchFamily="18" charset="0"/>
              </a:rPr>
              <a:t> </a:t>
            </a:r>
            <a:endParaRPr lang="en-IE" sz="900" dirty="0">
              <a:latin typeface="Arial" panose="020B0604020202020204" pitchFamily="34" charset="0"/>
              <a:ea typeface="Times New Roman" panose="02020603050405020304" pitchFamily="18" charset="0"/>
            </a:endParaRPr>
          </a:p>
        </p:txBody>
      </p:sp>
      <p:sp>
        <p:nvSpPr>
          <p:cNvPr id="12" name="TextBox 11">
            <a:extLst>
              <a:ext uri="{FF2B5EF4-FFF2-40B4-BE49-F238E27FC236}">
                <a16:creationId xmlns:a16="http://schemas.microsoft.com/office/drawing/2014/main" id="{3B32D76A-3658-244C-AC69-C2E42E93C5D4}"/>
              </a:ext>
            </a:extLst>
          </p:cNvPr>
          <p:cNvSpPr txBox="1"/>
          <p:nvPr/>
        </p:nvSpPr>
        <p:spPr>
          <a:xfrm>
            <a:off x="1905000" y="3715504"/>
            <a:ext cx="1366080" cy="461665"/>
          </a:xfrm>
          <a:prstGeom prst="rect">
            <a:avLst/>
          </a:prstGeom>
          <a:noFill/>
        </p:spPr>
        <p:txBody>
          <a:bodyPr wrap="none" rtlCol="0">
            <a:spAutoFit/>
          </a:bodyPr>
          <a:lstStyle/>
          <a:p>
            <a:r>
              <a:rPr lang="en-US" dirty="0"/>
              <a:t>32 ternary symbols</a:t>
            </a:r>
          </a:p>
          <a:p>
            <a:r>
              <a:rPr lang="en-US" dirty="0"/>
              <a:t>~2600 pulses</a:t>
            </a:r>
          </a:p>
        </p:txBody>
      </p:sp>
      <p:sp>
        <p:nvSpPr>
          <p:cNvPr id="13" name="TextBox 12">
            <a:extLst>
              <a:ext uri="{FF2B5EF4-FFF2-40B4-BE49-F238E27FC236}">
                <a16:creationId xmlns:a16="http://schemas.microsoft.com/office/drawing/2014/main" id="{83846440-B145-7A4D-8A90-0DF8AA05F359}"/>
              </a:ext>
            </a:extLst>
          </p:cNvPr>
          <p:cNvSpPr txBox="1"/>
          <p:nvPr/>
        </p:nvSpPr>
        <p:spPr>
          <a:xfrm>
            <a:off x="3962400" y="3716439"/>
            <a:ext cx="922047" cy="461665"/>
          </a:xfrm>
          <a:prstGeom prst="rect">
            <a:avLst/>
          </a:prstGeom>
          <a:noFill/>
        </p:spPr>
        <p:txBody>
          <a:bodyPr wrap="none" rtlCol="0">
            <a:spAutoFit/>
          </a:bodyPr>
          <a:lstStyle/>
          <a:p>
            <a:r>
              <a:rPr lang="en-US" dirty="0"/>
              <a:t>8 symbols</a:t>
            </a:r>
          </a:p>
          <a:p>
            <a:r>
              <a:rPr lang="en-US" dirty="0"/>
              <a:t>~650 pulses</a:t>
            </a:r>
          </a:p>
        </p:txBody>
      </p:sp>
      <p:sp>
        <p:nvSpPr>
          <p:cNvPr id="14" name="TextBox 13">
            <a:extLst>
              <a:ext uri="{FF2B5EF4-FFF2-40B4-BE49-F238E27FC236}">
                <a16:creationId xmlns:a16="http://schemas.microsoft.com/office/drawing/2014/main" id="{A4849E68-87A0-7348-BB1A-B6EEF61E5681}"/>
              </a:ext>
            </a:extLst>
          </p:cNvPr>
          <p:cNvSpPr txBox="1"/>
          <p:nvPr/>
        </p:nvSpPr>
        <p:spPr>
          <a:xfrm>
            <a:off x="4775443" y="3715504"/>
            <a:ext cx="1127232" cy="461665"/>
          </a:xfrm>
          <a:prstGeom prst="rect">
            <a:avLst/>
          </a:prstGeom>
          <a:noFill/>
        </p:spPr>
        <p:txBody>
          <a:bodyPr wrap="none" rtlCol="0">
            <a:spAutoFit/>
          </a:bodyPr>
          <a:lstStyle/>
          <a:p>
            <a:r>
              <a:rPr lang="en-US" dirty="0"/>
              <a:t>~20x2 symbols</a:t>
            </a:r>
          </a:p>
          <a:p>
            <a:r>
              <a:rPr lang="en-US" dirty="0"/>
              <a:t>~640 pulses</a:t>
            </a:r>
          </a:p>
        </p:txBody>
      </p:sp>
      <p:pic>
        <p:nvPicPr>
          <p:cNvPr id="16" name="Picture 15">
            <a:extLst>
              <a:ext uri="{FF2B5EF4-FFF2-40B4-BE49-F238E27FC236}">
                <a16:creationId xmlns:a16="http://schemas.microsoft.com/office/drawing/2014/main" id="{63C0BD55-1681-D040-B5B7-07A8DAD5D501}"/>
              </a:ext>
            </a:extLst>
          </p:cNvPr>
          <p:cNvPicPr>
            <a:picLocks noChangeAspect="1"/>
          </p:cNvPicPr>
          <p:nvPr/>
        </p:nvPicPr>
        <p:blipFill>
          <a:blip r:embed="rId2"/>
          <a:stretch>
            <a:fillRect/>
          </a:stretch>
        </p:blipFill>
        <p:spPr>
          <a:xfrm>
            <a:off x="1295400" y="2656544"/>
            <a:ext cx="6534399" cy="940316"/>
          </a:xfrm>
          <a:prstGeom prst="rect">
            <a:avLst/>
          </a:prstGeom>
        </p:spPr>
      </p:pic>
      <p:sp>
        <p:nvSpPr>
          <p:cNvPr id="17" name="TextBox 16">
            <a:extLst>
              <a:ext uri="{FF2B5EF4-FFF2-40B4-BE49-F238E27FC236}">
                <a16:creationId xmlns:a16="http://schemas.microsoft.com/office/drawing/2014/main" id="{4D6D0C5D-4B17-2D4C-9C56-FD6601E8C0DA}"/>
              </a:ext>
            </a:extLst>
          </p:cNvPr>
          <p:cNvSpPr txBox="1"/>
          <p:nvPr/>
        </p:nvSpPr>
        <p:spPr>
          <a:xfrm>
            <a:off x="6036685" y="3715504"/>
            <a:ext cx="1050288" cy="461665"/>
          </a:xfrm>
          <a:prstGeom prst="rect">
            <a:avLst/>
          </a:prstGeom>
          <a:noFill/>
        </p:spPr>
        <p:txBody>
          <a:bodyPr wrap="none" rtlCol="0">
            <a:spAutoFit/>
          </a:bodyPr>
          <a:lstStyle/>
          <a:p>
            <a:r>
              <a:rPr lang="en-US" dirty="0"/>
              <a:t>~210 symbols</a:t>
            </a:r>
          </a:p>
          <a:p>
            <a:r>
              <a:rPr lang="en-US" dirty="0"/>
              <a:t>~3350 pulses</a:t>
            </a:r>
          </a:p>
        </p:txBody>
      </p:sp>
      <p:sp>
        <p:nvSpPr>
          <p:cNvPr id="18" name="TextBox 17">
            <a:extLst>
              <a:ext uri="{FF2B5EF4-FFF2-40B4-BE49-F238E27FC236}">
                <a16:creationId xmlns:a16="http://schemas.microsoft.com/office/drawing/2014/main" id="{1CE92BF4-F007-D94D-86C7-87BF6CDA1E4C}"/>
              </a:ext>
            </a:extLst>
          </p:cNvPr>
          <p:cNvSpPr txBox="1"/>
          <p:nvPr/>
        </p:nvSpPr>
        <p:spPr>
          <a:xfrm>
            <a:off x="436626" y="2149956"/>
            <a:ext cx="7546681" cy="307777"/>
          </a:xfrm>
          <a:prstGeom prst="rect">
            <a:avLst/>
          </a:prstGeom>
          <a:noFill/>
        </p:spPr>
        <p:txBody>
          <a:bodyPr wrap="none" rtlCol="0">
            <a:spAutoFit/>
          </a:bodyPr>
          <a:lstStyle/>
          <a:p>
            <a:r>
              <a:rPr lang="en-US" sz="1400" b="1" dirty="0"/>
              <a:t>Example</a:t>
            </a:r>
            <a:r>
              <a:rPr lang="en-US" sz="1400" dirty="0"/>
              <a:t>: HRP, HPRF, 32+8 symbol SHR, 6.8 Mb/s PHR + Payload, 20 bytes payload, K=3 CC + RS</a:t>
            </a:r>
          </a:p>
        </p:txBody>
      </p:sp>
      <p:sp>
        <p:nvSpPr>
          <p:cNvPr id="19" name="TextBox 18">
            <a:extLst>
              <a:ext uri="{FF2B5EF4-FFF2-40B4-BE49-F238E27FC236}">
                <a16:creationId xmlns:a16="http://schemas.microsoft.com/office/drawing/2014/main" id="{55192447-065F-8C4F-A66A-B5B7EDB7A280}"/>
              </a:ext>
            </a:extLst>
          </p:cNvPr>
          <p:cNvSpPr txBox="1"/>
          <p:nvPr/>
        </p:nvSpPr>
        <p:spPr>
          <a:xfrm>
            <a:off x="609600" y="4295813"/>
            <a:ext cx="7848601" cy="2062103"/>
          </a:xfrm>
          <a:prstGeom prst="rect">
            <a:avLst/>
          </a:prstGeom>
          <a:noFill/>
        </p:spPr>
        <p:txBody>
          <a:bodyPr wrap="square" rtlCol="0">
            <a:spAutoFit/>
          </a:bodyPr>
          <a:lstStyle/>
          <a:p>
            <a:pPr marL="171450" indent="-171450">
              <a:buFont typeface="Arial" panose="020B0604020202020204" pitchFamily="34" charset="0"/>
              <a:buChar char="•"/>
            </a:pPr>
            <a:r>
              <a:rPr lang="en-US" sz="1600" dirty="0"/>
              <a:t>Due to large number of pulses assigned to the SYNC, an optimized receiver can process the Sync/Acquisition portion at lower Rx power operating points than an optimized data detection receiver can process the payload</a:t>
            </a:r>
          </a:p>
          <a:p>
            <a:pPr marL="171450" indent="-171450">
              <a:buFont typeface="Arial" panose="020B0604020202020204" pitchFamily="34" charset="0"/>
              <a:buChar char="•"/>
            </a:pPr>
            <a:r>
              <a:rPr lang="en-US" sz="1600" dirty="0"/>
              <a:t>This may create a bottleneck to the Link Budget in protocols requiring the transmission of management or status messages, in particular in comparison to “ranging only” HRP packet formats with no data payload also defined in current draft 4z HRP amendments</a:t>
            </a:r>
          </a:p>
          <a:p>
            <a:pPr marL="171450" indent="-171450">
              <a:buFont typeface="Arial" panose="020B0604020202020204" pitchFamily="34" charset="0"/>
              <a:buChar char="•"/>
            </a:pPr>
            <a:r>
              <a:rPr lang="en-US" sz="1600" dirty="0"/>
              <a:t>Note that for other formats in draft 4z (longer Sync Preamble, 27 Mb/s mode), the imbalance can be even more pronounced</a:t>
            </a:r>
          </a:p>
        </p:txBody>
      </p:sp>
    </p:spTree>
    <p:extLst>
      <p:ext uri="{BB962C8B-B14F-4D97-AF65-F5344CB8AC3E}">
        <p14:creationId xmlns:p14="http://schemas.microsoft.com/office/powerpoint/2010/main" val="298058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3A5D1-97D5-4E07-9CED-6CC7D9BFB945}"/>
              </a:ext>
            </a:extLst>
          </p:cNvPr>
          <p:cNvSpPr>
            <a:spLocks noGrp="1"/>
          </p:cNvSpPr>
          <p:nvPr>
            <p:ph type="title"/>
          </p:nvPr>
        </p:nvSpPr>
        <p:spPr>
          <a:xfrm>
            <a:off x="685800" y="887568"/>
            <a:ext cx="7772400" cy="1066800"/>
          </a:xfrm>
        </p:spPr>
        <p:txBody>
          <a:bodyPr/>
          <a:lstStyle/>
          <a:p>
            <a:pPr algn="ctr"/>
            <a:r>
              <a:rPr lang="en-IE" dirty="0"/>
              <a:t>Reminder: Current Draft 802.15.4z Data Modulation, HRP, 6.8 Mb/s mode</a:t>
            </a:r>
          </a:p>
        </p:txBody>
      </p:sp>
      <p:sp>
        <p:nvSpPr>
          <p:cNvPr id="8" name="Rectangle 7">
            <a:extLst>
              <a:ext uri="{FF2B5EF4-FFF2-40B4-BE49-F238E27FC236}">
                <a16:creationId xmlns:a16="http://schemas.microsoft.com/office/drawing/2014/main" id="{39304D52-07D1-4498-87B1-2214D940F8C7}"/>
              </a:ext>
            </a:extLst>
          </p:cNvPr>
          <p:cNvSpPr/>
          <p:nvPr/>
        </p:nvSpPr>
        <p:spPr>
          <a:xfrm>
            <a:off x="436626" y="1838952"/>
            <a:ext cx="8270748" cy="230832"/>
          </a:xfrm>
          <a:prstGeom prst="rect">
            <a:avLst/>
          </a:prstGeom>
        </p:spPr>
        <p:txBody>
          <a:bodyPr wrap="square">
            <a:spAutoFit/>
          </a:bodyPr>
          <a:lstStyle/>
          <a:p>
            <a:pPr>
              <a:spcAft>
                <a:spcPts val="0"/>
              </a:spcAft>
            </a:pPr>
            <a:r>
              <a:rPr lang="en-US" sz="900" dirty="0">
                <a:latin typeface="Arial" panose="020B0604020202020204" pitchFamily="34" charset="0"/>
                <a:ea typeface="Times New Roman" panose="02020603050405020304" pitchFamily="18" charset="0"/>
              </a:rPr>
              <a:t> </a:t>
            </a:r>
            <a:endParaRPr lang="en-IE" sz="900" dirty="0">
              <a:latin typeface="Arial" panose="020B0604020202020204" pitchFamily="34" charset="0"/>
              <a:ea typeface="Times New Roman" panose="02020603050405020304" pitchFamily="18" charset="0"/>
            </a:endParaRPr>
          </a:p>
        </p:txBody>
      </p:sp>
      <p:pic>
        <p:nvPicPr>
          <p:cNvPr id="10" name="Picture 9">
            <a:extLst>
              <a:ext uri="{FF2B5EF4-FFF2-40B4-BE49-F238E27FC236}">
                <a16:creationId xmlns:a16="http://schemas.microsoft.com/office/drawing/2014/main" id="{D3FD6AC8-5206-EB44-9062-6A479DABD7B3}"/>
              </a:ext>
            </a:extLst>
          </p:cNvPr>
          <p:cNvPicPr>
            <a:picLocks noChangeAspect="1"/>
          </p:cNvPicPr>
          <p:nvPr/>
        </p:nvPicPr>
        <p:blipFill>
          <a:blip r:embed="rId2"/>
          <a:stretch>
            <a:fillRect/>
          </a:stretch>
        </p:blipFill>
        <p:spPr>
          <a:xfrm>
            <a:off x="429699" y="2743200"/>
            <a:ext cx="8534400" cy="1483335"/>
          </a:xfrm>
          <a:prstGeom prst="rect">
            <a:avLst/>
          </a:prstGeom>
        </p:spPr>
      </p:pic>
      <p:sp>
        <p:nvSpPr>
          <p:cNvPr id="5" name="TextBox 4">
            <a:extLst>
              <a:ext uri="{FF2B5EF4-FFF2-40B4-BE49-F238E27FC236}">
                <a16:creationId xmlns:a16="http://schemas.microsoft.com/office/drawing/2014/main" id="{A36DDBF1-3EDE-CE40-A88A-E93490C85B20}"/>
              </a:ext>
            </a:extLst>
          </p:cNvPr>
          <p:cNvSpPr txBox="1"/>
          <p:nvPr/>
        </p:nvSpPr>
        <p:spPr>
          <a:xfrm>
            <a:off x="609600" y="4561397"/>
            <a:ext cx="7467600" cy="338554"/>
          </a:xfrm>
          <a:prstGeom prst="rect">
            <a:avLst/>
          </a:prstGeom>
          <a:noFill/>
        </p:spPr>
        <p:txBody>
          <a:bodyPr wrap="square" rtlCol="0">
            <a:spAutoFit/>
          </a:bodyPr>
          <a:lstStyle/>
          <a:p>
            <a:pPr marL="171450" indent="-171450">
              <a:buFont typeface="Arial" panose="020B0604020202020204" pitchFamily="34" charset="0"/>
              <a:buChar char="•"/>
            </a:pPr>
            <a:r>
              <a:rPr lang="en-US" sz="1600" dirty="0"/>
              <a:t>Note that the PHR uses 2x symbol repetition of the symbol format shown above</a:t>
            </a:r>
          </a:p>
        </p:txBody>
      </p:sp>
    </p:spTree>
    <p:extLst>
      <p:ext uri="{BB962C8B-B14F-4D97-AF65-F5344CB8AC3E}">
        <p14:creationId xmlns:p14="http://schemas.microsoft.com/office/powerpoint/2010/main" val="2995498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3A5D1-97D5-4E07-9CED-6CC7D9BFB945}"/>
              </a:ext>
            </a:extLst>
          </p:cNvPr>
          <p:cNvSpPr>
            <a:spLocks noGrp="1"/>
          </p:cNvSpPr>
          <p:nvPr>
            <p:ph type="title"/>
          </p:nvPr>
        </p:nvSpPr>
        <p:spPr>
          <a:xfrm>
            <a:off x="685800" y="887568"/>
            <a:ext cx="7772400" cy="636432"/>
          </a:xfrm>
        </p:spPr>
        <p:txBody>
          <a:bodyPr/>
          <a:lstStyle/>
          <a:p>
            <a:pPr algn="ctr"/>
            <a:r>
              <a:rPr lang="en-IE" dirty="0"/>
              <a:t>Suggested Addition of Optional Modulation</a:t>
            </a:r>
          </a:p>
        </p:txBody>
      </p:sp>
      <p:sp>
        <p:nvSpPr>
          <p:cNvPr id="8" name="Rectangle 7">
            <a:extLst>
              <a:ext uri="{FF2B5EF4-FFF2-40B4-BE49-F238E27FC236}">
                <a16:creationId xmlns:a16="http://schemas.microsoft.com/office/drawing/2014/main" id="{39304D52-07D1-4498-87B1-2214D940F8C7}"/>
              </a:ext>
            </a:extLst>
          </p:cNvPr>
          <p:cNvSpPr/>
          <p:nvPr/>
        </p:nvSpPr>
        <p:spPr>
          <a:xfrm>
            <a:off x="436626" y="1838952"/>
            <a:ext cx="8270748" cy="230832"/>
          </a:xfrm>
          <a:prstGeom prst="rect">
            <a:avLst/>
          </a:prstGeom>
        </p:spPr>
        <p:txBody>
          <a:bodyPr wrap="square">
            <a:spAutoFit/>
          </a:bodyPr>
          <a:lstStyle/>
          <a:p>
            <a:pPr>
              <a:spcAft>
                <a:spcPts val="0"/>
              </a:spcAft>
            </a:pPr>
            <a:r>
              <a:rPr lang="en-US" sz="900" dirty="0">
                <a:latin typeface="Arial" panose="020B0604020202020204" pitchFamily="34" charset="0"/>
                <a:ea typeface="Times New Roman" panose="02020603050405020304" pitchFamily="18" charset="0"/>
              </a:rPr>
              <a:t> </a:t>
            </a:r>
            <a:endParaRPr lang="en-IE" sz="900" dirty="0">
              <a:latin typeface="Arial" panose="020B0604020202020204" pitchFamily="34" charset="0"/>
              <a:ea typeface="Times New Roman" panose="02020603050405020304" pitchFamily="18" charset="0"/>
            </a:endParaRPr>
          </a:p>
        </p:txBody>
      </p:sp>
      <p:sp>
        <p:nvSpPr>
          <p:cNvPr id="5" name="TextBox 4">
            <a:extLst>
              <a:ext uri="{FF2B5EF4-FFF2-40B4-BE49-F238E27FC236}">
                <a16:creationId xmlns:a16="http://schemas.microsoft.com/office/drawing/2014/main" id="{C357CBC1-09F6-C94F-822C-C9E8B118B330}"/>
              </a:ext>
            </a:extLst>
          </p:cNvPr>
          <p:cNvSpPr txBox="1"/>
          <p:nvPr/>
        </p:nvSpPr>
        <p:spPr>
          <a:xfrm>
            <a:off x="609600" y="1676400"/>
            <a:ext cx="7467600" cy="2554545"/>
          </a:xfrm>
          <a:prstGeom prst="rect">
            <a:avLst/>
          </a:prstGeom>
          <a:noFill/>
        </p:spPr>
        <p:txBody>
          <a:bodyPr wrap="square" rtlCol="0">
            <a:spAutoFit/>
          </a:bodyPr>
          <a:lstStyle/>
          <a:p>
            <a:pPr marL="171450" indent="-171450">
              <a:buFont typeface="Arial" panose="020B0604020202020204" pitchFamily="34" charset="0"/>
              <a:buChar char="•"/>
            </a:pPr>
            <a:r>
              <a:rPr lang="en-US" sz="1600" dirty="0"/>
              <a:t>Add a modulation mode where each data symbols consists of 256 chips, essentially stretching the 6.8 Mb/s mode by 4x where each data burst now has 32 non-zero pulses</a:t>
            </a:r>
          </a:p>
          <a:p>
            <a:pPr marL="171450" indent="-171450">
              <a:buFont typeface="Arial" panose="020B0604020202020204" pitchFamily="34" charset="0"/>
              <a:buChar char="•"/>
            </a:pPr>
            <a:r>
              <a:rPr lang="en-US" sz="1600" dirty="0"/>
              <a:t>Apply this larger number of pulses per symbol to both the PHR and Payload portions</a:t>
            </a:r>
          </a:p>
          <a:p>
            <a:pPr marL="171450" indent="-171450">
              <a:buFont typeface="Arial" panose="020B0604020202020204" pitchFamily="34" charset="0"/>
              <a:buChar char="•"/>
            </a:pPr>
            <a:r>
              <a:rPr lang="en-US" sz="1600" dirty="0"/>
              <a:t>Suggest to limit this optional modulation format (effectively ~1.7 Mb/s) to the following optional frame format:</a:t>
            </a:r>
          </a:p>
          <a:p>
            <a:pPr marL="628650" lvl="1" indent="-171450">
              <a:buFont typeface="Arial" panose="020B0604020202020204" pitchFamily="34" charset="0"/>
              <a:buChar char="•"/>
            </a:pPr>
            <a:r>
              <a:rPr lang="en-US" sz="1600" dirty="0"/>
              <a:t>HPRF</a:t>
            </a:r>
          </a:p>
          <a:p>
            <a:pPr marL="628650" lvl="1" indent="-171450">
              <a:buFont typeface="Arial" panose="020B0604020202020204" pitchFamily="34" charset="0"/>
              <a:buChar char="•"/>
            </a:pPr>
            <a:r>
              <a:rPr lang="en-US" sz="1600" dirty="0"/>
              <a:t>PSR = 32</a:t>
            </a:r>
          </a:p>
          <a:p>
            <a:pPr marL="628650" lvl="1" indent="-171450">
              <a:buFont typeface="Arial" panose="020B0604020202020204" pitchFamily="34" charset="0"/>
              <a:buChar char="•"/>
            </a:pPr>
            <a:r>
              <a:rPr lang="en-US" sz="1600" dirty="0"/>
              <a:t>SFD length 8 (binary)</a:t>
            </a:r>
          </a:p>
          <a:p>
            <a:pPr marL="628650" lvl="1" indent="-171450">
              <a:buFont typeface="Arial" panose="020B0604020202020204" pitchFamily="34" charset="0"/>
              <a:buChar char="•"/>
            </a:pPr>
            <a:r>
              <a:rPr lang="en-US" sz="1600" dirty="0"/>
              <a:t>0 or 16 STS symbol repetitions</a:t>
            </a:r>
          </a:p>
          <a:p>
            <a:pPr marL="628650" lvl="1" indent="-171450">
              <a:buFont typeface="Arial" panose="020B0604020202020204" pitchFamily="34" charset="0"/>
              <a:buChar char="•"/>
            </a:pPr>
            <a:r>
              <a:rPr lang="en-US" sz="1600" dirty="0"/>
              <a:t>Maximum of 40 bytes payload to limit the maximum air time</a:t>
            </a:r>
          </a:p>
        </p:txBody>
      </p:sp>
      <p:pic>
        <p:nvPicPr>
          <p:cNvPr id="7" name="Picture 6">
            <a:extLst>
              <a:ext uri="{FF2B5EF4-FFF2-40B4-BE49-F238E27FC236}">
                <a16:creationId xmlns:a16="http://schemas.microsoft.com/office/drawing/2014/main" id="{D780F973-58B4-B342-9FD0-796EBF172109}"/>
              </a:ext>
            </a:extLst>
          </p:cNvPr>
          <p:cNvPicPr>
            <a:picLocks noChangeAspect="1"/>
          </p:cNvPicPr>
          <p:nvPr/>
        </p:nvPicPr>
        <p:blipFill>
          <a:blip r:embed="rId2"/>
          <a:stretch>
            <a:fillRect/>
          </a:stretch>
        </p:blipFill>
        <p:spPr>
          <a:xfrm>
            <a:off x="873987" y="5791200"/>
            <a:ext cx="1119981" cy="431800"/>
          </a:xfrm>
          <a:prstGeom prst="rect">
            <a:avLst/>
          </a:prstGeom>
        </p:spPr>
      </p:pic>
      <p:sp>
        <p:nvSpPr>
          <p:cNvPr id="9" name="Rectangle 8">
            <a:extLst>
              <a:ext uri="{FF2B5EF4-FFF2-40B4-BE49-F238E27FC236}">
                <a16:creationId xmlns:a16="http://schemas.microsoft.com/office/drawing/2014/main" id="{BC197BAE-7E9C-7C45-A366-4C506E3724C4}"/>
              </a:ext>
            </a:extLst>
          </p:cNvPr>
          <p:cNvSpPr/>
          <p:nvPr/>
        </p:nvSpPr>
        <p:spPr bwMode="auto">
          <a:xfrm>
            <a:off x="698938" y="4876800"/>
            <a:ext cx="1828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09" charset="0"/>
              </a:rPr>
              <a:t>32 pulses spread 2x</a:t>
            </a:r>
          </a:p>
        </p:txBody>
      </p:sp>
      <p:sp>
        <p:nvSpPr>
          <p:cNvPr id="11" name="Rectangle 10">
            <a:extLst>
              <a:ext uri="{FF2B5EF4-FFF2-40B4-BE49-F238E27FC236}">
                <a16:creationId xmlns:a16="http://schemas.microsoft.com/office/drawing/2014/main" id="{4226C1FA-F3FD-EA43-AFCE-4C1E238DA838}"/>
              </a:ext>
            </a:extLst>
          </p:cNvPr>
          <p:cNvSpPr/>
          <p:nvPr/>
        </p:nvSpPr>
        <p:spPr bwMode="auto">
          <a:xfrm>
            <a:off x="2527738" y="4876800"/>
            <a:ext cx="1828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09" charset="0"/>
              </a:rPr>
              <a:t>64 guard chips</a:t>
            </a:r>
          </a:p>
        </p:txBody>
      </p:sp>
      <p:sp>
        <p:nvSpPr>
          <p:cNvPr id="12" name="Rectangle 11">
            <a:extLst>
              <a:ext uri="{FF2B5EF4-FFF2-40B4-BE49-F238E27FC236}">
                <a16:creationId xmlns:a16="http://schemas.microsoft.com/office/drawing/2014/main" id="{F78BF60A-1B92-A242-B8A5-0C0706120B7B}"/>
              </a:ext>
            </a:extLst>
          </p:cNvPr>
          <p:cNvSpPr/>
          <p:nvPr/>
        </p:nvSpPr>
        <p:spPr bwMode="auto">
          <a:xfrm>
            <a:off x="4356538" y="4876800"/>
            <a:ext cx="1828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09" charset="0"/>
              </a:rPr>
              <a:t>32 pulses spread 2x</a:t>
            </a:r>
          </a:p>
        </p:txBody>
      </p:sp>
      <p:sp>
        <p:nvSpPr>
          <p:cNvPr id="13" name="Rectangle 12">
            <a:extLst>
              <a:ext uri="{FF2B5EF4-FFF2-40B4-BE49-F238E27FC236}">
                <a16:creationId xmlns:a16="http://schemas.microsoft.com/office/drawing/2014/main" id="{FAACAE5D-445D-7D46-B038-8E4E0B32BA07}"/>
              </a:ext>
            </a:extLst>
          </p:cNvPr>
          <p:cNvSpPr/>
          <p:nvPr/>
        </p:nvSpPr>
        <p:spPr bwMode="auto">
          <a:xfrm>
            <a:off x="6185338" y="4876800"/>
            <a:ext cx="1828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09" charset="0"/>
              </a:rPr>
              <a:t>64 guard chips</a:t>
            </a:r>
          </a:p>
        </p:txBody>
      </p:sp>
      <p:cxnSp>
        <p:nvCxnSpPr>
          <p:cNvPr id="14" name="Straight Connector 13">
            <a:extLst>
              <a:ext uri="{FF2B5EF4-FFF2-40B4-BE49-F238E27FC236}">
                <a16:creationId xmlns:a16="http://schemas.microsoft.com/office/drawing/2014/main" id="{9133C880-2932-6B41-AF0E-556C69318551}"/>
              </a:ext>
            </a:extLst>
          </p:cNvPr>
          <p:cNvCxnSpPr>
            <a:cxnSpLocks/>
          </p:cNvCxnSpPr>
          <p:nvPr/>
        </p:nvCxnSpPr>
        <p:spPr bwMode="auto">
          <a:xfrm>
            <a:off x="698938" y="5257800"/>
            <a:ext cx="114300" cy="6096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5" name="Straight Connector 14">
            <a:extLst>
              <a:ext uri="{FF2B5EF4-FFF2-40B4-BE49-F238E27FC236}">
                <a16:creationId xmlns:a16="http://schemas.microsoft.com/office/drawing/2014/main" id="{1CAA5964-C6D7-3C45-B9C4-CE7EA214AD21}"/>
              </a:ext>
            </a:extLst>
          </p:cNvPr>
          <p:cNvCxnSpPr>
            <a:cxnSpLocks/>
          </p:cNvCxnSpPr>
          <p:nvPr/>
        </p:nvCxnSpPr>
        <p:spPr bwMode="auto">
          <a:xfrm>
            <a:off x="1156138" y="5257800"/>
            <a:ext cx="762000" cy="5334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 name="TextBox 2">
            <a:extLst>
              <a:ext uri="{FF2B5EF4-FFF2-40B4-BE49-F238E27FC236}">
                <a16:creationId xmlns:a16="http://schemas.microsoft.com/office/drawing/2014/main" id="{609BE08C-59F5-A94D-A130-FD0D1252500B}"/>
              </a:ext>
            </a:extLst>
          </p:cNvPr>
          <p:cNvSpPr txBox="1"/>
          <p:nvPr/>
        </p:nvSpPr>
        <p:spPr>
          <a:xfrm>
            <a:off x="2017931" y="5867400"/>
            <a:ext cx="377026" cy="276999"/>
          </a:xfrm>
          <a:prstGeom prst="rect">
            <a:avLst/>
          </a:prstGeom>
          <a:noFill/>
        </p:spPr>
        <p:txBody>
          <a:bodyPr wrap="none" rtlCol="0">
            <a:spAutoFit/>
          </a:bodyPr>
          <a:lstStyle/>
          <a:p>
            <a:r>
              <a:rPr lang="en-US" b="1" dirty="0"/>
              <a:t>….</a:t>
            </a:r>
          </a:p>
        </p:txBody>
      </p:sp>
      <p:sp>
        <p:nvSpPr>
          <p:cNvPr id="16" name="TextBox 15">
            <a:extLst>
              <a:ext uri="{FF2B5EF4-FFF2-40B4-BE49-F238E27FC236}">
                <a16:creationId xmlns:a16="http://schemas.microsoft.com/office/drawing/2014/main" id="{7CFB26C0-B789-4447-9832-F20A9F9388C3}"/>
              </a:ext>
            </a:extLst>
          </p:cNvPr>
          <p:cNvSpPr txBox="1"/>
          <p:nvPr/>
        </p:nvSpPr>
        <p:spPr>
          <a:xfrm>
            <a:off x="6934200" y="4510472"/>
            <a:ext cx="7467600" cy="338554"/>
          </a:xfrm>
          <a:prstGeom prst="rect">
            <a:avLst/>
          </a:prstGeom>
          <a:noFill/>
        </p:spPr>
        <p:txBody>
          <a:bodyPr wrap="square" rtlCol="0">
            <a:spAutoFit/>
          </a:bodyPr>
          <a:lstStyle/>
          <a:p>
            <a:r>
              <a:rPr lang="en-US" sz="1600" i="1" dirty="0"/>
              <a:t>One symbol (256 chips)</a:t>
            </a:r>
          </a:p>
        </p:txBody>
      </p:sp>
    </p:spTree>
    <p:extLst>
      <p:ext uri="{BB962C8B-B14F-4D97-AF65-F5344CB8AC3E}">
        <p14:creationId xmlns:p14="http://schemas.microsoft.com/office/powerpoint/2010/main" val="3911442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3A5D1-97D5-4E07-9CED-6CC7D9BFB945}"/>
              </a:ext>
            </a:extLst>
          </p:cNvPr>
          <p:cNvSpPr>
            <a:spLocks noGrp="1"/>
          </p:cNvSpPr>
          <p:nvPr>
            <p:ph type="title"/>
          </p:nvPr>
        </p:nvSpPr>
        <p:spPr>
          <a:xfrm>
            <a:off x="685800" y="887568"/>
            <a:ext cx="7772400" cy="636432"/>
          </a:xfrm>
        </p:spPr>
        <p:txBody>
          <a:bodyPr/>
          <a:lstStyle/>
          <a:p>
            <a:pPr algn="ctr"/>
            <a:r>
              <a:rPr lang="en-IE" dirty="0"/>
              <a:t>Benefits and Conclusion</a:t>
            </a:r>
          </a:p>
        </p:txBody>
      </p:sp>
      <p:sp>
        <p:nvSpPr>
          <p:cNvPr id="8" name="Rectangle 7">
            <a:extLst>
              <a:ext uri="{FF2B5EF4-FFF2-40B4-BE49-F238E27FC236}">
                <a16:creationId xmlns:a16="http://schemas.microsoft.com/office/drawing/2014/main" id="{39304D52-07D1-4498-87B1-2214D940F8C7}"/>
              </a:ext>
            </a:extLst>
          </p:cNvPr>
          <p:cNvSpPr/>
          <p:nvPr/>
        </p:nvSpPr>
        <p:spPr>
          <a:xfrm>
            <a:off x="436626" y="1838952"/>
            <a:ext cx="8270748" cy="230832"/>
          </a:xfrm>
          <a:prstGeom prst="rect">
            <a:avLst/>
          </a:prstGeom>
        </p:spPr>
        <p:txBody>
          <a:bodyPr wrap="square">
            <a:spAutoFit/>
          </a:bodyPr>
          <a:lstStyle/>
          <a:p>
            <a:pPr>
              <a:spcAft>
                <a:spcPts val="0"/>
              </a:spcAft>
            </a:pPr>
            <a:r>
              <a:rPr lang="en-US" sz="900" dirty="0">
                <a:latin typeface="Arial" panose="020B0604020202020204" pitchFamily="34" charset="0"/>
                <a:ea typeface="Times New Roman" panose="02020603050405020304" pitchFamily="18" charset="0"/>
              </a:rPr>
              <a:t> </a:t>
            </a:r>
            <a:endParaRPr lang="en-IE" sz="900" dirty="0">
              <a:latin typeface="Arial" panose="020B0604020202020204" pitchFamily="34" charset="0"/>
              <a:ea typeface="Times New Roman" panose="02020603050405020304" pitchFamily="18" charset="0"/>
            </a:endParaRPr>
          </a:p>
        </p:txBody>
      </p:sp>
      <p:sp>
        <p:nvSpPr>
          <p:cNvPr id="5" name="TextBox 4">
            <a:extLst>
              <a:ext uri="{FF2B5EF4-FFF2-40B4-BE49-F238E27FC236}">
                <a16:creationId xmlns:a16="http://schemas.microsoft.com/office/drawing/2014/main" id="{C357CBC1-09F6-C94F-822C-C9E8B118B330}"/>
              </a:ext>
            </a:extLst>
          </p:cNvPr>
          <p:cNvSpPr txBox="1"/>
          <p:nvPr/>
        </p:nvSpPr>
        <p:spPr>
          <a:xfrm>
            <a:off x="609600" y="1676400"/>
            <a:ext cx="7467600" cy="1815882"/>
          </a:xfrm>
          <a:prstGeom prst="rect">
            <a:avLst/>
          </a:prstGeom>
          <a:noFill/>
        </p:spPr>
        <p:txBody>
          <a:bodyPr wrap="square" rtlCol="0">
            <a:spAutoFit/>
          </a:bodyPr>
          <a:lstStyle/>
          <a:p>
            <a:pPr marL="171450" indent="-171450">
              <a:buFont typeface="Arial" panose="020B0604020202020204" pitchFamily="34" charset="0"/>
              <a:buChar char="•"/>
            </a:pPr>
            <a:r>
              <a:rPr lang="en-US" sz="1600" dirty="0"/>
              <a:t>The proposed modulation balances out the available energy assigned to SHR vs. PHR + Data Payload modulations and hence improves the achievable Link Budget, especially for management or status packets comprising short payloads</a:t>
            </a:r>
          </a:p>
          <a:p>
            <a:pPr marL="171450" indent="-171450">
              <a:buFont typeface="Arial" panose="020B0604020202020204" pitchFamily="34" charset="0"/>
              <a:buChar char="•"/>
            </a:pPr>
            <a:endParaRPr lang="en-US" sz="1600" dirty="0"/>
          </a:p>
          <a:p>
            <a:pPr marL="171450" indent="-171450">
              <a:buFont typeface="Arial" panose="020B0604020202020204" pitchFamily="34" charset="0"/>
              <a:buChar char="•"/>
            </a:pPr>
            <a:r>
              <a:rPr lang="en-US" sz="1600" dirty="0"/>
              <a:t>A 2~3dB Link budget improvement for Packets with Data Payload can be obtained by changing the data modulation shown above, under the frame parameters targeted in this proposed change</a:t>
            </a:r>
          </a:p>
        </p:txBody>
      </p:sp>
    </p:spTree>
    <p:extLst>
      <p:ext uri="{BB962C8B-B14F-4D97-AF65-F5344CB8AC3E}">
        <p14:creationId xmlns:p14="http://schemas.microsoft.com/office/powerpoint/2010/main" val="254963151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67520</TotalTime>
  <Words>419</Words>
  <Application>Microsoft Macintosh PowerPoint</Application>
  <PresentationFormat>On-screen Show (4:3)</PresentationFormat>
  <Paragraphs>54</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ＭＳ Ｐゴシック</vt:lpstr>
      <vt:lpstr>Arial</vt:lpstr>
      <vt:lpstr>Times New Roman</vt:lpstr>
      <vt:lpstr>Default Design</vt:lpstr>
      <vt:lpstr>PowerPoint Presentation</vt:lpstr>
      <vt:lpstr>Comments on Energy Distribution in  Draft-4z HRP-HPRF Data Frame Format</vt:lpstr>
      <vt:lpstr>Reminder: Current Draft 802.15.4z Data Modulation, HRP, 6.8 Mb/s mode</vt:lpstr>
      <vt:lpstr>Suggested Addition of Optional Modulation</vt:lpstr>
      <vt:lpstr>Benefits and Conclusion</vt:lpstr>
    </vt:vector>
  </TitlesOfParts>
  <Company>Decawave Ltd</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Jochen Hammerschmidt</cp:lastModifiedBy>
  <cp:revision>1060</cp:revision>
  <cp:lastPrinted>2015-07-14T16:02:16Z</cp:lastPrinted>
  <dcterms:created xsi:type="dcterms:W3CDTF">2009-07-12T16:25:16Z</dcterms:created>
  <dcterms:modified xsi:type="dcterms:W3CDTF">2020-01-15T00:10:48Z</dcterms:modified>
</cp:coreProperties>
</file>