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354" r:id="rId3"/>
    <p:sldId id="355" r:id="rId4"/>
    <p:sldId id="356" r:id="rId5"/>
    <p:sldId id="357" r:id="rId6"/>
    <p:sldId id="358" r:id="rId7"/>
    <p:sldId id="271" r:id="rId8"/>
    <p:sldId id="272" r:id="rId9"/>
    <p:sldId id="264" r:id="rId10"/>
    <p:sldId id="315" r:id="rId11"/>
    <p:sldId id="359" r:id="rId12"/>
    <p:sldId id="303" r:id="rId13"/>
    <p:sldId id="365" r:id="rId14"/>
    <p:sldId id="366" r:id="rId15"/>
    <p:sldId id="364" r:id="rId16"/>
    <p:sldId id="342" r:id="rId17"/>
    <p:sldId id="367"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59"/>
          </p14:sldIdLst>
        </p14:section>
        <p14:section name="IETF Slides" id="{6F917E0C-88C3-844C-A2A8-1D0DD9F462AB}">
          <p14:sldIdLst>
            <p14:sldId id="303"/>
            <p14:sldId id="365"/>
            <p14:sldId id="366"/>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 id="3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064" autoAdjust="0"/>
  </p:normalViewPr>
  <p:slideViewPr>
    <p:cSldViewPr>
      <p:cViewPr varScale="1">
        <p:scale>
          <a:sx n="103" d="100"/>
          <a:sy n="103" d="100"/>
        </p:scale>
        <p:origin x="213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2" d="100"/>
          <a:sy n="92" d="100"/>
        </p:scale>
        <p:origin x="355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20</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1005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 2020&gt;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9056"/>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u="none" strike="noStrike" kern="1200" dirty="0">
                <a:solidFill>
                  <a:schemeClr val="tx1"/>
                </a:solidFill>
                <a:effectLst/>
                <a:latin typeface="Times New Roman" charset="0"/>
                <a:ea typeface="ＭＳ Ｐゴシック" charset="0"/>
                <a:cs typeface="ＭＳ Ｐゴシック" charset="0"/>
              </a:rPr>
              <a:t>15-20-0027-01-0mag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datatracker.ietf.org/doc/minutes-106-6tisc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atatracker.ietf.org/doc/minutes-106-ra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wg/lpwan/minutes" TargetMode="External"/><Relationship Id="rId2" Type="http://schemas.openxmlformats.org/officeDocument/2006/relationships/hyperlink" Target="https://datatracker.ietf.org/meeting/106/materials/minutes-106-core-00.html" TargetMode="External"/><Relationship Id="rId1" Type="http://schemas.openxmlformats.org/officeDocument/2006/relationships/slideLayout" Target="../slideLayouts/slideLayout2.xml"/><Relationship Id="rId6" Type="http://schemas.openxmlformats.org/officeDocument/2006/relationships/hyperlink" Target="https://datatracker.ietf.org/doc/minutes-106-lpwan/" TargetMode="External"/><Relationship Id="rId5" Type="http://schemas.openxmlformats.org/officeDocument/2006/relationships/hyperlink" Target="https://datatracker.ietf.org/doc/minutes-106-suit/" TargetMode="External"/><Relationship Id="rId4" Type="http://schemas.openxmlformats.org/officeDocument/2006/relationships/hyperlink" Target="https://datatracker.ietf.org/doc/minutes-106-rol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a:solidFill>
                  <a:srgbClr val="FF0000"/>
                </a:solidFill>
                <a:latin typeface="Times New Roman" pitchFamily="18" charset="0"/>
                <a:ea typeface="ＭＳ Ｐゴシック" pitchFamily="-65" charset="-128"/>
                <a:cs typeface="+mn-cs"/>
              </a:rPr>
              <a:t>SC Closing Report </a:t>
            </a:r>
            <a:r>
              <a:rPr lang="en-US" sz="1600" dirty="0">
                <a:solidFill>
                  <a:srgbClr val="FF0000"/>
                </a:solidFill>
                <a:latin typeface="Times New Roman" pitchFamily="18" charset="0"/>
                <a:ea typeface="ＭＳ Ｐゴシック" pitchFamily="-65" charset="-128"/>
                <a:cs typeface="+mn-cs"/>
              </a:rPr>
              <a:t>for Irvine 2020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Jan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Jan 2020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Jan 2020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685800"/>
            <a:ext cx="8001000" cy="16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a:p>
            <a:pPr marL="914400" lvl="1" indent="-457200" eaLnBrk="0" fontAlgn="b" hangingPunct="0">
              <a:buClr>
                <a:srgbClr val="FF0000"/>
              </a:buClr>
              <a:buFont typeface="Wingdings" charset="0"/>
              <a:buChar char="q"/>
            </a:pPr>
            <a:r>
              <a:rPr lang="en-US" sz="2400" b="1" dirty="0"/>
              <a:t>No issues were stated</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SC Maintenance</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295400"/>
            <a:ext cx="83058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Discussion on request from TG 4y (15-20-0012-00</a:t>
            </a:r>
            <a:r>
              <a:rPr lang="en-US" sz="2800" dirty="0"/>
              <a:t>)</a:t>
            </a:r>
          </a:p>
          <a:p>
            <a:pPr marL="914400" lvl="1" indent="-457200" eaLnBrk="0" fontAlgn="b" hangingPunct="0">
              <a:buClr>
                <a:srgbClr val="FF0000"/>
              </a:buClr>
              <a:buFont typeface="Wingdings" charset="0"/>
              <a:buChar char="q"/>
            </a:pPr>
            <a:r>
              <a:rPr lang="en-US" altLang="en-US" sz="2800" dirty="0">
                <a:solidFill>
                  <a:srgbClr val="000000"/>
                </a:solidFill>
              </a:rPr>
              <a:t>Create a Security Expert Group to handle requests.  See the proposed Operations Manual writeup in 15-20-0011-00-0mag-Operations-Manual-Markup-for-4y</a:t>
            </a:r>
          </a:p>
          <a:p>
            <a:pPr marL="914400" lvl="1" indent="-457200" eaLnBrk="0" fontAlgn="b" hangingPunct="0">
              <a:buClr>
                <a:srgbClr val="FF0000"/>
              </a:buClr>
              <a:buFont typeface="Wingdings" charset="0"/>
              <a:buChar char="q"/>
            </a:pPr>
            <a:r>
              <a:rPr lang="en-US" altLang="en-US" sz="2800" dirty="0">
                <a:solidFill>
                  <a:srgbClr val="000000"/>
                </a:solidFill>
              </a:rPr>
              <a:t>Need an IEEE 802.15 ANA for cipher suite enumeration, for example:</a:t>
            </a:r>
          </a:p>
          <a:p>
            <a:pPr marL="1371600" lvl="2" indent="-457200" eaLnBrk="0" fontAlgn="b" hangingPunct="0">
              <a:buClr>
                <a:srgbClr val="FF0000"/>
              </a:buClr>
              <a:buFont typeface="Wingdings" charset="0"/>
              <a:buChar char="q"/>
            </a:pPr>
            <a:r>
              <a:rPr lang="en-US" altLang="en-US" sz="2400" dirty="0">
                <a:solidFill>
                  <a:srgbClr val="000000"/>
                </a:solidFill>
              </a:rPr>
              <a:t>AES-128-CCM* with a value of 0</a:t>
            </a:r>
          </a:p>
          <a:p>
            <a:pPr marL="1371600" lvl="2" indent="-457200" eaLnBrk="0" fontAlgn="b" hangingPunct="0">
              <a:buClr>
                <a:srgbClr val="FF0000"/>
              </a:buClr>
              <a:buFont typeface="Wingdings" charset="0"/>
              <a:buChar char="q"/>
            </a:pPr>
            <a:r>
              <a:rPr lang="en-US" altLang="en-US" sz="2400" dirty="0">
                <a:solidFill>
                  <a:srgbClr val="000000"/>
                </a:solidFill>
              </a:rPr>
              <a:t>AES-128-CCM with a value of 1</a:t>
            </a:r>
          </a:p>
          <a:p>
            <a:pPr marL="1371600" lvl="2" indent="-457200" eaLnBrk="0" fontAlgn="b" hangingPunct="0">
              <a:buClr>
                <a:srgbClr val="FF0000"/>
              </a:buClr>
              <a:buFont typeface="Wingdings" charset="0"/>
              <a:buChar char="q"/>
            </a:pPr>
            <a:r>
              <a:rPr lang="en-US" altLang="en-US" sz="2400" dirty="0">
                <a:solidFill>
                  <a:srgbClr val="000000"/>
                </a:solidFill>
              </a:rPr>
              <a:t>AES-256-CCM with a value of 2</a:t>
            </a:r>
          </a:p>
          <a:p>
            <a:pPr marL="1371600" lvl="2" indent="-457200" eaLnBrk="0" fontAlgn="b" hangingPunct="0">
              <a:buClr>
                <a:srgbClr val="FF0000"/>
              </a:buClr>
              <a:buFont typeface="Wingdings" charset="0"/>
              <a:buChar char="q"/>
            </a:pPr>
            <a:r>
              <a:rPr lang="en-US" altLang="en-US" sz="2400" dirty="0">
                <a:solidFill>
                  <a:srgbClr val="000000"/>
                </a:solidFill>
              </a:rPr>
              <a:t>Others assigned by IEEE 802.15 ANA</a:t>
            </a:r>
          </a:p>
        </p:txBody>
      </p:sp>
    </p:spTree>
    <p:extLst>
      <p:ext uri="{BB962C8B-B14F-4D97-AF65-F5344CB8AC3E}">
        <p14:creationId xmlns:p14="http://schemas.microsoft.com/office/powerpoint/2010/main" val="97653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a:t>SC IETF</a:t>
            </a:r>
          </a:p>
        </p:txBody>
      </p:sp>
      <p:sp>
        <p:nvSpPr>
          <p:cNvPr id="3" name="Content Placeholder 2"/>
          <p:cNvSpPr>
            <a:spLocks noGrp="1"/>
          </p:cNvSpPr>
          <p:nvPr>
            <p:ph idx="1"/>
          </p:nvPr>
        </p:nvSpPr>
        <p:spPr>
          <a:xfrm>
            <a:off x="114300" y="762000"/>
            <a:ext cx="8763000" cy="5562600"/>
          </a:xfrm>
        </p:spPr>
        <p:txBody>
          <a:bodyPr/>
          <a:lstStyle/>
          <a:p>
            <a:pPr>
              <a:buClr>
                <a:srgbClr val="FF0000"/>
              </a:buClr>
              <a:buFont typeface="Wingdings" charset="2"/>
              <a:buChar char="q"/>
            </a:pPr>
            <a:r>
              <a:rPr lang="en-US" sz="2800" dirty="0"/>
              <a:t>Status for IETF 106 to be discussed</a:t>
            </a:r>
            <a:endParaRPr lang="en-US" sz="2400" dirty="0"/>
          </a:p>
          <a:p>
            <a:pPr lvl="1">
              <a:buClr>
                <a:srgbClr val="FF0000"/>
              </a:buClr>
              <a:buFont typeface="Wingdings" charset="2"/>
              <a:buChar char="q"/>
            </a:pPr>
            <a:r>
              <a:rPr lang="en-US" sz="2400" dirty="0"/>
              <a:t> 6tisch</a:t>
            </a:r>
            <a:r>
              <a:rPr lang="en-US" sz="2000" dirty="0"/>
              <a:t>: </a:t>
            </a:r>
            <a:r>
              <a:rPr lang="en-US" sz="2000" dirty="0">
                <a:solidFill>
                  <a:schemeClr val="accent2"/>
                </a:solidFill>
                <a:hlinkClick r:id="rId2">
                  <a:extLst>
                    <a:ext uri="{A12FA001-AC4F-418D-AE19-62706E023703}">
                      <ahyp:hlinkClr xmlns:ahyp="http://schemas.microsoft.com/office/drawing/2018/hyperlinkcolor" val="tx"/>
                    </a:ext>
                  </a:extLst>
                </a:hlinkClick>
              </a:rPr>
              <a:t>https://</a:t>
            </a:r>
            <a:r>
              <a:rPr lang="en-US" sz="2000" dirty="0" err="1">
                <a:solidFill>
                  <a:schemeClr val="accent2"/>
                </a:solidFill>
                <a:hlinkClick r:id="rId2">
                  <a:extLst>
                    <a:ext uri="{A12FA001-AC4F-418D-AE19-62706E023703}">
                      <ahyp:hlinkClr xmlns:ahyp="http://schemas.microsoft.com/office/drawing/2018/hyperlinkcolor" val="tx"/>
                    </a:ext>
                  </a:extLst>
                </a:hlinkClick>
              </a:rPr>
              <a:t>datatracker.ietf.org</a:t>
            </a:r>
            <a:r>
              <a:rPr lang="en-US" sz="2000" dirty="0">
                <a:solidFill>
                  <a:schemeClr val="accent2"/>
                </a:solidFill>
                <a:hlinkClick r:id="rId2">
                  <a:extLst>
                    <a:ext uri="{A12FA001-AC4F-418D-AE19-62706E023703}">
                      <ahyp:hlinkClr xmlns:ahyp="http://schemas.microsoft.com/office/drawing/2018/hyperlinkcolor" val="tx"/>
                    </a:ext>
                  </a:extLst>
                </a:hlinkClick>
              </a:rPr>
              <a:t>/doc/minutes-106-6tisch/</a:t>
            </a:r>
            <a:endParaRPr lang="en-US" sz="2000" dirty="0">
              <a:solidFill>
                <a:schemeClr val="accent2"/>
              </a:solidFill>
            </a:endParaRPr>
          </a:p>
          <a:p>
            <a:pPr lvl="2">
              <a:buClr>
                <a:srgbClr val="FF0000"/>
              </a:buClr>
              <a:buFont typeface="Wingdings" charset="2"/>
              <a:buChar char="q"/>
            </a:pPr>
            <a:r>
              <a:rPr lang="en-US" sz="1600" dirty="0"/>
              <a:t>draft-ietf-6tisch-architecture is complete but held in MISSREF</a:t>
            </a:r>
          </a:p>
          <a:p>
            <a:pPr lvl="2">
              <a:buClr>
                <a:srgbClr val="FF0000"/>
              </a:buClr>
              <a:buFont typeface="Wingdings" charset="2"/>
              <a:buChar char="q"/>
            </a:pPr>
            <a:r>
              <a:rPr lang="en-US" sz="1600" dirty="0"/>
              <a:t>draft-ietf-6tisch-minimal-security going through IESG review. Some issues left. </a:t>
            </a:r>
          </a:p>
          <a:p>
            <a:pPr lvl="2">
              <a:buClr>
                <a:srgbClr val="FF0000"/>
              </a:buClr>
              <a:buFont typeface="Wingdings" charset="2"/>
              <a:buChar char="q"/>
            </a:pPr>
            <a:r>
              <a:rPr lang="en-US" sz="1600" dirty="0"/>
              <a:t>draft-ietf-6tisch-msf: authors presented implementation results. Chairs will submit for publication once a final review is done by </a:t>
            </a:r>
            <a:r>
              <a:rPr lang="en-US" sz="1600" dirty="0" err="1"/>
              <a:t>Yatch</a:t>
            </a:r>
            <a:r>
              <a:rPr lang="en-US" sz="1600" dirty="0"/>
              <a:t>.</a:t>
            </a:r>
          </a:p>
          <a:p>
            <a:pPr lvl="2">
              <a:buClr>
                <a:srgbClr val="FF0000"/>
              </a:buClr>
              <a:buFont typeface="Wingdings" charset="2"/>
              <a:buChar char="q"/>
            </a:pPr>
            <a:r>
              <a:rPr lang="en-US" sz="1600" dirty="0"/>
              <a:t>draft-ietf-6tisch-enrollment-enhanced-beacon was submitted for publication.</a:t>
            </a:r>
          </a:p>
          <a:p>
            <a:pPr lvl="2">
              <a:buClr>
                <a:srgbClr val="FF0000"/>
              </a:buClr>
              <a:buFont typeface="Wingdings" charset="2"/>
              <a:buChar char="q"/>
            </a:pPr>
            <a:r>
              <a:rPr lang="en-US" sz="1600" dirty="0"/>
              <a:t>draft-tiloca-6tisch-robust-scheduling was also discussed in the end. IEEE was contacted but the proposal failed to raise interest so far.</a:t>
            </a:r>
          </a:p>
        </p:txBody>
      </p:sp>
      <p:sp>
        <p:nvSpPr>
          <p:cNvPr id="4" name="Date Placeholder 3"/>
          <p:cNvSpPr>
            <a:spLocks noGrp="1"/>
          </p:cNvSpPr>
          <p:nvPr>
            <p:ph type="dt" sz="half" idx="10"/>
          </p:nvPr>
        </p:nvSpPr>
        <p:spPr/>
        <p:txBody>
          <a:bodyPr/>
          <a:lstStyle/>
          <a:p>
            <a:pPr>
              <a:defRPr/>
            </a:pPr>
            <a:r>
              <a:rPr lang="en-US"/>
              <a:t>&lt;Jan 2020&gt;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a:t>SC IETF</a:t>
            </a:r>
          </a:p>
        </p:txBody>
      </p:sp>
      <p:sp>
        <p:nvSpPr>
          <p:cNvPr id="3" name="Content Placeholder 2"/>
          <p:cNvSpPr>
            <a:spLocks noGrp="1"/>
          </p:cNvSpPr>
          <p:nvPr>
            <p:ph idx="1"/>
          </p:nvPr>
        </p:nvSpPr>
        <p:spPr>
          <a:xfrm>
            <a:off x="114300" y="762000"/>
            <a:ext cx="8763000" cy="5562600"/>
          </a:xfrm>
        </p:spPr>
        <p:txBody>
          <a:bodyPr/>
          <a:lstStyle/>
          <a:p>
            <a:pPr>
              <a:buClr>
                <a:srgbClr val="FF0000"/>
              </a:buClr>
              <a:buFont typeface="Wingdings" charset="2"/>
              <a:buChar char="q"/>
            </a:pPr>
            <a:r>
              <a:rPr lang="en-US" sz="2800" dirty="0"/>
              <a:t>Status for IETF 106 to be discussed</a:t>
            </a:r>
            <a:endParaRPr lang="en-US" sz="2400" dirty="0"/>
          </a:p>
          <a:p>
            <a:pPr marL="857250" indent="-457200">
              <a:buClr>
                <a:srgbClr val="FF0000"/>
              </a:buClr>
              <a:buFont typeface="Wingdings" pitchFamily="2" charset="2"/>
              <a:buChar char="q"/>
            </a:pPr>
            <a:r>
              <a:rPr lang="en-US" sz="2400" dirty="0"/>
              <a:t>Raw </a:t>
            </a:r>
            <a:r>
              <a:rPr lang="en-US" sz="1800" dirty="0"/>
              <a:t>(reliable and available wireless): </a:t>
            </a:r>
            <a:r>
              <a:rPr lang="en-US" sz="1800" dirty="0">
                <a:solidFill>
                  <a:schemeClr val="accent2"/>
                </a:solidFill>
                <a:hlinkClick r:id="rId2">
                  <a:extLst>
                    <a:ext uri="{A12FA001-AC4F-418D-AE19-62706E023703}">
                      <ahyp:hlinkClr xmlns:ahyp="http://schemas.microsoft.com/office/drawing/2018/hyperlinkcolor" val="tx"/>
                    </a:ext>
                  </a:extLst>
                </a:hlinkClick>
              </a:rPr>
              <a:t>https://</a:t>
            </a:r>
            <a:r>
              <a:rPr lang="en-US" sz="1800" dirty="0" err="1">
                <a:solidFill>
                  <a:schemeClr val="accent2"/>
                </a:solidFill>
                <a:hlinkClick r:id="rId2">
                  <a:extLst>
                    <a:ext uri="{A12FA001-AC4F-418D-AE19-62706E023703}">
                      <ahyp:hlinkClr xmlns:ahyp="http://schemas.microsoft.com/office/drawing/2018/hyperlinkcolor" val="tx"/>
                    </a:ext>
                  </a:extLst>
                </a:hlinkClick>
              </a:rPr>
              <a:t>datatracker.ietf.org</a:t>
            </a:r>
            <a:r>
              <a:rPr lang="en-US" sz="1800" dirty="0">
                <a:solidFill>
                  <a:schemeClr val="accent2"/>
                </a:solidFill>
                <a:hlinkClick r:id="rId2">
                  <a:extLst>
                    <a:ext uri="{A12FA001-AC4F-418D-AE19-62706E023703}">
                      <ahyp:hlinkClr xmlns:ahyp="http://schemas.microsoft.com/office/drawing/2018/hyperlinkcolor" val="tx"/>
                    </a:ext>
                  </a:extLst>
                </a:hlinkClick>
              </a:rPr>
              <a:t>/doc/minutes-106-raw/</a:t>
            </a:r>
            <a:endParaRPr lang="en-US" sz="1800" dirty="0">
              <a:solidFill>
                <a:schemeClr val="accent2"/>
              </a:solidFill>
            </a:endParaRPr>
          </a:p>
          <a:p>
            <a:pPr marL="857250" indent="-457200">
              <a:buClr>
                <a:srgbClr val="FF0000"/>
              </a:buClr>
              <a:buFont typeface="Wingdings" pitchFamily="2" charset="2"/>
              <a:buChar char="q"/>
            </a:pPr>
            <a:r>
              <a:rPr lang="en-US" sz="1800" dirty="0"/>
              <a:t>In the interests of providing timely solutions for these newly identified industry applications, RAW’s focus will be on identifying use cases and requirements for these new applications. RAW will solicit input on deployment plans, requirements, and operational </a:t>
            </a:r>
            <a:r>
              <a:rPr lang="en-US" sz="1800" dirty="0">
                <a:solidFill>
                  <a:schemeClr val="accent2"/>
                </a:solidFill>
              </a:rPr>
              <a:t>practices</a:t>
            </a:r>
            <a:r>
              <a:rPr lang="en-US" sz="1800" dirty="0"/>
              <a:t> (including security and privacy aspects) for these newer industrial applications. RAW’s primary focus is on identifying areas where the </a:t>
            </a:r>
            <a:r>
              <a:rPr lang="en-US" sz="1800" dirty="0" err="1"/>
              <a:t>DetNet</a:t>
            </a:r>
            <a:r>
              <a:rPr lang="en-US" sz="1800" dirty="0"/>
              <a:t> adaptation to wireless networks requires additional supporting mechanisms. The RAW Working Group will also examine the applicability of other existing IETF work, e.g..., DLEP. The RAW Working Group will provide input to the </a:t>
            </a:r>
            <a:r>
              <a:rPr lang="en-US" sz="1800" dirty="0" err="1"/>
              <a:t>DetNet</a:t>
            </a:r>
            <a:r>
              <a:rPr lang="en-US" sz="1800" dirty="0"/>
              <a:t> Working Group, MANET Working Group, and other IETF Working Groups, and cooperate in reviewing solutions to RAW’s identified deployment problems. RAW is not chartered to work on a solution, if solution work is needed in addition to the </a:t>
            </a:r>
            <a:r>
              <a:rPr lang="en-US" sz="1800" dirty="0" err="1"/>
              <a:t>DetNet</a:t>
            </a:r>
            <a:r>
              <a:rPr lang="en-US" sz="1800" dirty="0"/>
              <a:t> solution work or other existing solution work in the IETF, it will be coordinated on where the work will be done.</a:t>
            </a:r>
          </a:p>
        </p:txBody>
      </p:sp>
      <p:sp>
        <p:nvSpPr>
          <p:cNvPr id="4" name="Date Placeholder 3"/>
          <p:cNvSpPr>
            <a:spLocks noGrp="1"/>
          </p:cNvSpPr>
          <p:nvPr>
            <p:ph type="dt" sz="half" idx="10"/>
          </p:nvPr>
        </p:nvSpPr>
        <p:spPr/>
        <p:txBody>
          <a:bodyPr/>
          <a:lstStyle/>
          <a:p>
            <a:pPr>
              <a:defRPr/>
            </a:pPr>
            <a:r>
              <a:rPr lang="en-US"/>
              <a:t>&lt;Jan 2020&gt;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724492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a:t>SC IETF</a:t>
            </a:r>
          </a:p>
        </p:txBody>
      </p:sp>
      <p:sp>
        <p:nvSpPr>
          <p:cNvPr id="3" name="Content Placeholder 2"/>
          <p:cNvSpPr>
            <a:spLocks noGrp="1"/>
          </p:cNvSpPr>
          <p:nvPr>
            <p:ph idx="1"/>
          </p:nvPr>
        </p:nvSpPr>
        <p:spPr>
          <a:xfrm>
            <a:off x="114300" y="762000"/>
            <a:ext cx="8763000" cy="5562600"/>
          </a:xfrm>
          <a:solidFill>
            <a:schemeClr val="bg1"/>
          </a:solidFill>
        </p:spPr>
        <p:txBody>
          <a:bodyPr/>
          <a:lstStyle/>
          <a:p>
            <a:pPr>
              <a:buClr>
                <a:srgbClr val="FF0000"/>
              </a:buClr>
              <a:buFont typeface="Wingdings" charset="2"/>
              <a:buChar char="q"/>
            </a:pPr>
            <a:r>
              <a:rPr lang="en-US" sz="2800" dirty="0"/>
              <a:t>Status for IETF 106 to be discussed</a:t>
            </a:r>
            <a:endParaRPr lang="en-US" sz="2400" dirty="0"/>
          </a:p>
          <a:p>
            <a:pPr marL="857250" indent="-457200">
              <a:buClr>
                <a:srgbClr val="FF0000"/>
              </a:buClr>
              <a:buFont typeface="Wingdings" pitchFamily="2" charset="2"/>
              <a:buChar char="q"/>
            </a:pPr>
            <a:r>
              <a:rPr lang="en-US" sz="2400" dirty="0"/>
              <a:t>Core: </a:t>
            </a:r>
            <a:r>
              <a:rPr lang="en-US" sz="2400" dirty="0">
                <a:solidFill>
                  <a:schemeClr val="accent2"/>
                </a:solidFill>
                <a:hlinkClick r:id="rId2">
                  <a:extLst>
                    <a:ext uri="{A12FA001-AC4F-418D-AE19-62706E023703}">
                      <ahyp:hlinkClr xmlns:ahyp="http://schemas.microsoft.com/office/drawing/2018/hyperlinkcolor" val="tx"/>
                    </a:ext>
                  </a:extLst>
                </a:hlinkClick>
              </a:rPr>
              <a:t>https://datatracker.ietf.org/meeting/106/materials/minutes-106-core-00.html</a:t>
            </a:r>
            <a:endParaRPr lang="en-US" sz="2400" dirty="0">
              <a:solidFill>
                <a:schemeClr val="accent2"/>
              </a:solidFill>
            </a:endParaRPr>
          </a:p>
          <a:p>
            <a:pPr marL="857250" indent="-457200">
              <a:buClr>
                <a:srgbClr val="FF0000"/>
              </a:buClr>
              <a:buFont typeface="Wingdings" pitchFamily="2" charset="2"/>
              <a:buChar char="q"/>
            </a:pPr>
            <a:r>
              <a:rPr lang="en-US" sz="2400" dirty="0"/>
              <a:t>6lo: </a:t>
            </a:r>
            <a:r>
              <a:rPr lang="en-US" sz="2400" dirty="0">
                <a:solidFill>
                  <a:schemeClr val="accent2"/>
                </a:solidFill>
                <a:hlinkClick r:id="rId3">
                  <a:extLst>
                    <a:ext uri="{A12FA001-AC4F-418D-AE19-62706E023703}">
                      <ahyp:hlinkClr xmlns:ahyp="http://schemas.microsoft.com/office/drawing/2018/hyperlinkcolor" val="tx"/>
                    </a:ext>
                  </a:extLst>
                </a:hlinkClick>
              </a:rPr>
              <a:t>https://</a:t>
            </a:r>
            <a:r>
              <a:rPr lang="en-US" sz="2400" dirty="0" err="1">
                <a:solidFill>
                  <a:schemeClr val="accent2"/>
                </a:solidFill>
                <a:hlinkClick r:id="rId3">
                  <a:extLst>
                    <a:ext uri="{A12FA001-AC4F-418D-AE19-62706E023703}">
                      <ahyp:hlinkClr xmlns:ahyp="http://schemas.microsoft.com/office/drawing/2018/hyperlinkcolor" val="tx"/>
                    </a:ext>
                  </a:extLst>
                </a:hlinkClick>
              </a:rPr>
              <a:t>tools.ietf.org</a:t>
            </a:r>
            <a:r>
              <a:rPr lang="en-US" sz="2400" dirty="0">
                <a:solidFill>
                  <a:schemeClr val="accent2"/>
                </a:solidFill>
                <a:hlinkClick r:id="rId3">
                  <a:extLst>
                    <a:ext uri="{A12FA001-AC4F-418D-AE19-62706E023703}">
                      <ahyp:hlinkClr xmlns:ahyp="http://schemas.microsoft.com/office/drawing/2018/hyperlinkcolor" val="tx"/>
                    </a:ext>
                  </a:extLst>
                </a:hlinkClick>
              </a:rPr>
              <a:t>/</a:t>
            </a:r>
            <a:r>
              <a:rPr lang="en-US" sz="2400" dirty="0" err="1">
                <a:solidFill>
                  <a:schemeClr val="accent2"/>
                </a:solidFill>
                <a:hlinkClick r:id="rId3">
                  <a:extLst>
                    <a:ext uri="{A12FA001-AC4F-418D-AE19-62706E023703}">
                      <ahyp:hlinkClr xmlns:ahyp="http://schemas.microsoft.com/office/drawing/2018/hyperlinkcolor" val="tx"/>
                    </a:ext>
                  </a:extLst>
                </a:hlinkClick>
              </a:rPr>
              <a:t>wg</a:t>
            </a:r>
            <a:r>
              <a:rPr lang="en-US" sz="2400" dirty="0">
                <a:solidFill>
                  <a:schemeClr val="accent2"/>
                </a:solidFill>
                <a:hlinkClick r:id="rId3">
                  <a:extLst>
                    <a:ext uri="{A12FA001-AC4F-418D-AE19-62706E023703}">
                      <ahyp:hlinkClr xmlns:ahyp="http://schemas.microsoft.com/office/drawing/2018/hyperlinkcolor" val="tx"/>
                    </a:ext>
                  </a:extLst>
                </a:hlinkClick>
              </a:rPr>
              <a:t>/</a:t>
            </a:r>
            <a:r>
              <a:rPr lang="en-US" sz="2400" dirty="0" err="1">
                <a:solidFill>
                  <a:schemeClr val="accent2"/>
                </a:solidFill>
                <a:hlinkClick r:id="rId3">
                  <a:extLst>
                    <a:ext uri="{A12FA001-AC4F-418D-AE19-62706E023703}">
                      <ahyp:hlinkClr xmlns:ahyp="http://schemas.microsoft.com/office/drawing/2018/hyperlinkcolor" val="tx"/>
                    </a:ext>
                  </a:extLst>
                </a:hlinkClick>
              </a:rPr>
              <a:t>lpwan</a:t>
            </a:r>
            <a:r>
              <a:rPr lang="en-US" sz="2400" dirty="0">
                <a:solidFill>
                  <a:schemeClr val="accent2"/>
                </a:solidFill>
                <a:hlinkClick r:id="rId3">
                  <a:extLst>
                    <a:ext uri="{A12FA001-AC4F-418D-AE19-62706E023703}">
                      <ahyp:hlinkClr xmlns:ahyp="http://schemas.microsoft.com/office/drawing/2018/hyperlinkcolor" val="tx"/>
                    </a:ext>
                  </a:extLst>
                </a:hlinkClick>
              </a:rPr>
              <a:t>/minutes</a:t>
            </a:r>
            <a:endParaRPr lang="en-US" sz="2400" dirty="0">
              <a:solidFill>
                <a:schemeClr val="accent2"/>
              </a:solidFill>
            </a:endParaRPr>
          </a:p>
          <a:p>
            <a:pPr marL="857250" indent="-457200">
              <a:buClr>
                <a:srgbClr val="FF0000"/>
              </a:buClr>
              <a:buFont typeface="Wingdings" pitchFamily="2" charset="2"/>
              <a:buChar char="q"/>
            </a:pPr>
            <a:r>
              <a:rPr lang="en-US" sz="2400" dirty="0"/>
              <a:t>Roll: </a:t>
            </a:r>
            <a:r>
              <a:rPr lang="en-US" sz="2400" dirty="0">
                <a:solidFill>
                  <a:schemeClr val="accent2"/>
                </a:solidFill>
                <a:hlinkClick r:id="rId4">
                  <a:extLst>
                    <a:ext uri="{A12FA001-AC4F-418D-AE19-62706E023703}">
                      <ahyp:hlinkClr xmlns:ahyp="http://schemas.microsoft.com/office/drawing/2018/hyperlinkcolor" val="tx"/>
                    </a:ext>
                  </a:extLst>
                </a:hlinkClick>
              </a:rPr>
              <a:t>https://datatracker.ietf.org/doc/minutes-106-roll/</a:t>
            </a:r>
            <a:endParaRPr lang="en-US" sz="2400" dirty="0">
              <a:solidFill>
                <a:schemeClr val="accent2"/>
              </a:solidFill>
            </a:endParaRPr>
          </a:p>
          <a:p>
            <a:pPr marL="857250" indent="-457200">
              <a:buClr>
                <a:srgbClr val="FF0000"/>
              </a:buClr>
              <a:buFont typeface="Wingdings" pitchFamily="2" charset="2"/>
              <a:buChar char="q"/>
            </a:pPr>
            <a:r>
              <a:rPr lang="en-US" sz="2400" dirty="0"/>
              <a:t>Suit: </a:t>
            </a:r>
            <a:r>
              <a:rPr lang="en-US" sz="2400" dirty="0">
                <a:solidFill>
                  <a:schemeClr val="accent2"/>
                </a:solidFill>
                <a:hlinkClick r:id="rId5">
                  <a:extLst>
                    <a:ext uri="{A12FA001-AC4F-418D-AE19-62706E023703}">
                      <ahyp:hlinkClr xmlns:ahyp="http://schemas.microsoft.com/office/drawing/2018/hyperlinkcolor" val="tx"/>
                    </a:ext>
                  </a:extLst>
                </a:hlinkClick>
              </a:rPr>
              <a:t>https://datatracker.ietf.org/doc/minutes-106-suit/</a:t>
            </a:r>
            <a:endParaRPr lang="en-US" sz="2400" dirty="0">
              <a:solidFill>
                <a:schemeClr val="accent2"/>
              </a:solidFill>
            </a:endParaRPr>
          </a:p>
          <a:p>
            <a:pPr marL="857250" indent="-457200">
              <a:buClr>
                <a:srgbClr val="FF0000"/>
              </a:buClr>
              <a:buFont typeface="Wingdings" pitchFamily="2" charset="2"/>
              <a:buChar char="q"/>
            </a:pPr>
            <a:r>
              <a:rPr lang="en-US" sz="2400" dirty="0" err="1"/>
              <a:t>lp</a:t>
            </a:r>
            <a:r>
              <a:rPr lang="en-US" sz="2400" dirty="0"/>
              <a:t>-wan:  </a:t>
            </a:r>
            <a:r>
              <a:rPr lang="en-US" sz="2400" dirty="0">
                <a:solidFill>
                  <a:schemeClr val="accent2"/>
                </a:solidFill>
                <a:hlinkClick r:id="rId6">
                  <a:extLst>
                    <a:ext uri="{A12FA001-AC4F-418D-AE19-62706E023703}">
                      <ahyp:hlinkClr xmlns:ahyp="http://schemas.microsoft.com/office/drawing/2018/hyperlinkcolor" val="tx"/>
                    </a:ext>
                  </a:extLst>
                </a:hlinkClick>
              </a:rPr>
              <a:t>https://</a:t>
            </a:r>
            <a:r>
              <a:rPr lang="en-US" sz="2400" dirty="0" err="1">
                <a:solidFill>
                  <a:schemeClr val="accent2"/>
                </a:solidFill>
                <a:hlinkClick r:id="rId6">
                  <a:extLst>
                    <a:ext uri="{A12FA001-AC4F-418D-AE19-62706E023703}">
                      <ahyp:hlinkClr xmlns:ahyp="http://schemas.microsoft.com/office/drawing/2018/hyperlinkcolor" val="tx"/>
                    </a:ext>
                  </a:extLst>
                </a:hlinkClick>
              </a:rPr>
              <a:t>datatracker.ietf.org</a:t>
            </a:r>
            <a:r>
              <a:rPr lang="en-US" sz="2400" dirty="0">
                <a:solidFill>
                  <a:schemeClr val="accent2"/>
                </a:solidFill>
                <a:hlinkClick r:id="rId6">
                  <a:extLst>
                    <a:ext uri="{A12FA001-AC4F-418D-AE19-62706E023703}">
                      <ahyp:hlinkClr xmlns:ahyp="http://schemas.microsoft.com/office/drawing/2018/hyperlinkcolor" val="tx"/>
                    </a:ext>
                  </a:extLst>
                </a:hlinkClick>
              </a:rPr>
              <a:t>/doc/minutes-106-lpwan/</a:t>
            </a:r>
            <a:endParaRPr lang="en-US" sz="2400" dirty="0">
              <a:solidFill>
                <a:schemeClr val="accent2"/>
              </a:solidFill>
            </a:endParaRPr>
          </a:p>
        </p:txBody>
      </p:sp>
      <p:sp>
        <p:nvSpPr>
          <p:cNvPr id="4" name="Date Placeholder 3"/>
          <p:cNvSpPr>
            <a:spLocks noGrp="1"/>
          </p:cNvSpPr>
          <p:nvPr>
            <p:ph type="dt" sz="half" idx="10"/>
          </p:nvPr>
        </p:nvSpPr>
        <p:spPr/>
        <p:txBody>
          <a:bodyPr/>
          <a:lstStyle/>
          <a:p>
            <a:pPr>
              <a:defRPr/>
            </a:pPr>
            <a:r>
              <a:rPr lang="en-US"/>
              <a:t>&lt;Jan 2020&gt;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2707726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&lt;Jan 2020&gt;</a:t>
            </a:r>
            <a:endParaRPr lang="en-US" dirty="0"/>
          </a:p>
        </p:txBody>
      </p:sp>
      <p:sp>
        <p:nvSpPr>
          <p:cNvPr id="3" name="Footer Placeholder 2"/>
          <p:cNvSpPr>
            <a:spLocks noGrp="1"/>
          </p:cNvSpPr>
          <p:nvPr>
            <p:ph type="ftr" sz="quarter" idx="11"/>
          </p:nvPr>
        </p:nvSpPr>
        <p:spPr/>
        <p:txBody>
          <a:bodyPr/>
          <a:lstStyle/>
          <a:p>
            <a:pPr>
              <a:defRPr/>
            </a:pPr>
            <a:r>
              <a:rPr lang="en-US"/>
              <a:t>&lt;Pat Kinney&gt;, &lt;Kinney Consulting LLC&gt;</a:t>
            </a:r>
          </a:p>
        </p:txBody>
      </p:sp>
      <p:sp>
        <p:nvSpPr>
          <p:cNvPr id="4" name="Slide Number Placeholder 3"/>
          <p:cNvSpPr>
            <a:spLocks noGrp="1"/>
          </p:cNvSpPr>
          <p:nvPr>
            <p:ph type="sldNum" sz="quarter" idx="12"/>
          </p:nvPr>
        </p:nvSpPr>
        <p:spPr/>
        <p:txBody>
          <a:bodyPr/>
          <a:lstStyle/>
          <a:p>
            <a:pPr>
              <a:defRPr/>
            </a:pPr>
            <a:r>
              <a:rPr lang="en-US"/>
              <a:t>Slide </a:t>
            </a:r>
            <a:fld id="{03628903-88D7-C74D-8D58-8597ECE2BB7F}" type="slidenum">
              <a:rPr lang="en-US" smtClean="0"/>
              <a:pPr>
                <a:defRPr/>
              </a:pPr>
              <a:t>15</a:t>
            </a:fld>
            <a:endParaRPr lang="en-US"/>
          </a:p>
        </p:txBody>
      </p:sp>
      <p:sp>
        <p:nvSpPr>
          <p:cNvPr id="5" name="Rectangle 4"/>
          <p:cNvSpPr/>
          <p:nvPr/>
        </p:nvSpPr>
        <p:spPr>
          <a:xfrm>
            <a:off x="304800" y="2133600"/>
            <a:ext cx="8534400" cy="4093428"/>
          </a:xfrm>
          <a:prstGeom prst="rect">
            <a:avLst/>
          </a:prstGeom>
        </p:spPr>
        <p:txBody>
          <a:bodyPr wrap="square">
            <a:spAutoFit/>
          </a:bodyPr>
          <a:lstStyle/>
          <a:p>
            <a:pPr eaLnBrk="0" fontAlgn="b" hangingPunct="0">
              <a:buClr>
                <a:srgbClr val="FF0000"/>
              </a:buClr>
            </a:pPr>
            <a:r>
              <a:rPr lang="en-US" sz="2800" b="1" dirty="0"/>
              <a:t>Presentation requests:</a:t>
            </a:r>
          </a:p>
          <a:p>
            <a:pPr marL="514350" indent="-508000">
              <a:buClr>
                <a:srgbClr val="FF0000"/>
              </a:buClr>
              <a:buFont typeface="Wingdings" charset="2"/>
              <a:buChar char="q"/>
              <a:tabLst>
                <a:tab pos="5091113" algn="l"/>
              </a:tabLst>
            </a:pPr>
            <a:r>
              <a:rPr lang="en-US" sz="2400" b="1" dirty="0"/>
              <a:t>Extension of the 802.15.4 FSK PHY for utility applications by Takashi </a:t>
            </a:r>
            <a:r>
              <a:rPr lang="en-US" sz="2400" b="1" dirty="0" err="1"/>
              <a:t>Kuramochi</a:t>
            </a:r>
            <a:r>
              <a:rPr lang="en-US" sz="2400" b="1" dirty="0"/>
              <a:t> (LAPIS Semiconductor)</a:t>
            </a:r>
          </a:p>
          <a:p>
            <a:pPr marL="514350" indent="-508000">
              <a:buClr>
                <a:srgbClr val="FF0000"/>
              </a:buClr>
              <a:buFont typeface="Wingdings" charset="2"/>
              <a:buChar char="q"/>
              <a:tabLst>
                <a:tab pos="5091113" algn="l"/>
              </a:tabLst>
            </a:pPr>
            <a:r>
              <a:rPr lang="en-US" sz="2400" b="1" dirty="0"/>
              <a:t>Changes to </a:t>
            </a:r>
            <a:r>
              <a:rPr lang="en-US" sz="2400" b="1" dirty="0" err="1"/>
              <a:t>myProject</a:t>
            </a:r>
            <a:r>
              <a:rPr lang="en-US" sz="2400" b="1" dirty="0"/>
              <a:t> by Jonathan Goldberg (Manager, Operational Program Management, IEEE Standards Association)</a:t>
            </a:r>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pitchFamily="2" charset="2"/>
              <a:buChar char="q"/>
            </a:pPr>
            <a:endParaRPr lang="en-US" sz="2800" b="1" dirty="0"/>
          </a:p>
          <a:p>
            <a:pPr marL="457200" indent="-457200" eaLnBrk="0" fontAlgn="b" hangingPunct="0">
              <a:buClr>
                <a:srgbClr val="FF0000"/>
              </a:buClr>
              <a:buFont typeface="Wingdings" charset="0"/>
              <a:buChar char="q"/>
            </a:pPr>
            <a:endParaRPr lang="en-US" sz="2800" b="1" dirty="0"/>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14184" y="1676400"/>
            <a:ext cx="8915400" cy="3948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000" b="1" dirty="0"/>
              <a:t>Changes with Existing Standards: </a:t>
            </a:r>
          </a:p>
          <a:p>
            <a:pPr marL="1257300" lvl="2" indent="-342900">
              <a:buClr>
                <a:srgbClr val="FF0000"/>
              </a:buClr>
              <a:buFont typeface="Wingdings" charset="2"/>
              <a:buChar char="q"/>
            </a:pPr>
            <a:r>
              <a:rPr lang="en-US" sz="1800" dirty="0"/>
              <a:t>No requests</a:t>
            </a:r>
          </a:p>
          <a:p>
            <a:pPr marL="800100" lvl="1" indent="-342900">
              <a:buClr>
                <a:srgbClr val="FF0000"/>
              </a:buClr>
              <a:buFont typeface="Wingdings" charset="2"/>
              <a:buChar char="q"/>
            </a:pPr>
            <a:r>
              <a:rPr lang="en-US" sz="2000" b="1" dirty="0"/>
              <a:t>Changes with Operations Manual:</a:t>
            </a:r>
          </a:p>
          <a:p>
            <a:pPr marL="1257300" lvl="2" indent="-342900">
              <a:buClr>
                <a:srgbClr val="FF0000"/>
              </a:buClr>
              <a:buFont typeface="Wingdings" charset="2"/>
              <a:buChar char="q"/>
            </a:pPr>
            <a:r>
              <a:rPr lang="en-US" sz="1800" b="1" dirty="0"/>
              <a:t>SEG was added to Op Manual resulting in 15-10-0235-25 </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000" b="1" dirty="0"/>
              <a:t>Two presentations were made:</a:t>
            </a:r>
          </a:p>
          <a:p>
            <a:pPr marL="1257300" lvl="2" indent="-342900">
              <a:buClr>
                <a:srgbClr val="FF0000"/>
              </a:buClr>
              <a:buFont typeface="Wingdings" charset="2"/>
              <a:buChar char="q"/>
            </a:pPr>
            <a:r>
              <a:rPr lang="en-US" sz="1800" b="1" dirty="0"/>
              <a:t>Extension of the 802.15.4 FSK PHY for utility applications by Takashi </a:t>
            </a:r>
            <a:r>
              <a:rPr lang="en-US" sz="1800" b="1" dirty="0" err="1"/>
              <a:t>Kuramochi</a:t>
            </a:r>
            <a:r>
              <a:rPr lang="en-US" sz="1800" b="1" dirty="0"/>
              <a:t> (LAPIS Semiconductor)</a:t>
            </a:r>
          </a:p>
          <a:p>
            <a:pPr marL="1714500" lvl="3" indent="-342900">
              <a:buClr>
                <a:srgbClr val="FF0000"/>
              </a:buClr>
              <a:buFont typeface="Wingdings" charset="2"/>
              <a:buChar char="q"/>
            </a:pPr>
            <a:r>
              <a:rPr lang="en-US" sz="1800" b="1" dirty="0"/>
              <a:t>IG was formed</a:t>
            </a:r>
          </a:p>
          <a:p>
            <a:pPr marL="1257300" lvl="2" indent="-342900">
              <a:buClr>
                <a:srgbClr val="FF0000"/>
              </a:buClr>
              <a:buFont typeface="Wingdings" charset="2"/>
              <a:buChar char="q"/>
            </a:pPr>
            <a:r>
              <a:rPr lang="en-US" sz="1800" b="1" dirty="0"/>
              <a:t>Changes to </a:t>
            </a:r>
            <a:r>
              <a:rPr lang="en-US" sz="1800" b="1" dirty="0" err="1"/>
              <a:t>myProject</a:t>
            </a:r>
            <a:r>
              <a:rPr lang="en-US" sz="1800" b="1" dirty="0"/>
              <a:t> by Jonathan Goldberg (IEEE Standards Association)</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000" b="1" dirty="0"/>
              <a:t>IETF 106 status for groups of interest to 802.15 were reviewed</a:t>
            </a:r>
          </a:p>
          <a:p>
            <a:pPr marL="1257300" lvl="2" indent="-342900">
              <a:buClr>
                <a:srgbClr val="FF0000"/>
              </a:buClr>
              <a:buFont typeface="Wingdings" charset="2"/>
              <a:buChar char="q"/>
            </a:pPr>
            <a:r>
              <a:rPr lang="en-US" sz="2000" b="1" dirty="0"/>
              <a:t>“6tisch” will be deprecated while “lake” will be added</a:t>
            </a:r>
          </a:p>
        </p:txBody>
      </p:sp>
    </p:spTree>
    <p:extLst>
      <p:ext uri="{BB962C8B-B14F-4D97-AF65-F5344CB8AC3E}">
        <p14:creationId xmlns:p14="http://schemas.microsoft.com/office/powerpoint/2010/main" val="1688772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1429" y="2438400"/>
            <a:ext cx="8915400" cy="28181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Motion: </a:t>
            </a:r>
            <a:r>
              <a:rPr lang="en-US" sz="2400" b="1" i="1" dirty="0"/>
              <a:t>SC maintenance requests that the WG approve the revised Operations Manual described in 15-10-0235-25</a:t>
            </a:r>
          </a:p>
          <a:p>
            <a:pPr marL="342900" indent="-342900">
              <a:buClr>
                <a:srgbClr val="FF0000"/>
              </a:buClr>
              <a:buFont typeface="Wingdings" charset="2"/>
              <a:buChar char="q"/>
            </a:pPr>
            <a:endParaRPr lang="en-US" sz="2400" b="1" dirty="0"/>
          </a:p>
          <a:p>
            <a:pPr marL="342900" indent="-342900">
              <a:buClr>
                <a:srgbClr val="FF0000"/>
              </a:buClr>
              <a:buFont typeface="Wingdings" charset="2"/>
              <a:buChar char="q"/>
            </a:pPr>
            <a:r>
              <a:rPr lang="en-US" sz="2400" b="1" dirty="0"/>
              <a:t>Seconded by </a:t>
            </a:r>
          </a:p>
          <a:p>
            <a:pPr marL="342900" indent="-342900">
              <a:buClr>
                <a:srgbClr val="FF0000"/>
              </a:buClr>
              <a:buFont typeface="Wingdings" charset="2"/>
              <a:buChar char="q"/>
            </a:pPr>
            <a:endParaRPr lang="en-US" sz="2400" b="1" dirty="0"/>
          </a:p>
          <a:p>
            <a:pPr marL="342900" indent="-342900">
              <a:buClr>
                <a:srgbClr val="FF0000"/>
              </a:buClr>
              <a:buFont typeface="Wingdings" charset="2"/>
              <a:buChar char="q"/>
            </a:pPr>
            <a:endParaRPr lang="en-US" sz="2400" b="1" dirty="0"/>
          </a:p>
          <a:p>
            <a:pPr marL="342900"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87946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&lt;Jan 2020&gt;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51238"/>
            <a:ext cx="9753600" cy="45345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Tuesday 14 Jan, AM1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1257300" lvl="2" indent="-342900">
              <a:buClr>
                <a:srgbClr val="FF0000"/>
              </a:buClr>
              <a:buFont typeface="Wingdings" charset="2"/>
              <a:buChar char="q"/>
            </a:pPr>
            <a:r>
              <a:rPr lang="en-US" sz="2400" b="1" dirty="0"/>
              <a:t>Addition of SEG and additional security suites</a:t>
            </a:r>
          </a:p>
          <a:p>
            <a:pPr marL="0" lvl="1">
              <a:buClr>
                <a:srgbClr val="FF0000"/>
              </a:buClr>
              <a:buFont typeface="Wingdings" charset="2"/>
              <a:buChar char="q"/>
              <a:tabLst>
                <a:tab pos="5091113" algn="l"/>
              </a:tabLst>
            </a:pPr>
            <a:r>
              <a:rPr lang="en-US" sz="3200" b="1" dirty="0"/>
              <a:t>SC WNG  	</a:t>
            </a:r>
            <a:r>
              <a:rPr lang="en-US" sz="2400" b="1" dirty="0"/>
              <a:t>Wednesday 15 Jan, AM2</a:t>
            </a:r>
          </a:p>
          <a:p>
            <a:pPr marL="971550" lvl="1" indent="-508000">
              <a:buClr>
                <a:srgbClr val="FF0000"/>
              </a:buClr>
              <a:buFont typeface="Wingdings" charset="2"/>
              <a:buChar char="q"/>
              <a:tabLst>
                <a:tab pos="5091113" algn="l"/>
              </a:tabLst>
            </a:pPr>
            <a:r>
              <a:rPr lang="en-US" sz="2400" b="1" dirty="0"/>
              <a:t>Extension of the 802.15.4 FSK PHY for utility applications </a:t>
            </a:r>
            <a:br>
              <a:rPr lang="en-US" sz="2400" b="1" dirty="0"/>
            </a:br>
            <a:r>
              <a:rPr lang="en-US" sz="2400" b="1" dirty="0"/>
              <a:t>by Takashi </a:t>
            </a:r>
            <a:r>
              <a:rPr lang="en-US" sz="2400" b="1" dirty="0" err="1"/>
              <a:t>Kuramochi</a:t>
            </a:r>
            <a:r>
              <a:rPr lang="en-US" sz="2400" b="1" dirty="0"/>
              <a:t> (LAPIS Semiconductor)</a:t>
            </a:r>
          </a:p>
          <a:p>
            <a:pPr marL="971550" lvl="1" indent="-508000">
              <a:buClr>
                <a:srgbClr val="FF0000"/>
              </a:buClr>
              <a:buFont typeface="Wingdings" charset="2"/>
              <a:buChar char="q"/>
              <a:tabLst>
                <a:tab pos="5091113" algn="l"/>
              </a:tabLst>
            </a:pPr>
            <a:r>
              <a:rPr lang="en-US" sz="2400" b="1" dirty="0"/>
              <a:t>Changes to </a:t>
            </a:r>
            <a:r>
              <a:rPr lang="en-US" sz="2400" b="1" dirty="0" err="1"/>
              <a:t>myProject</a:t>
            </a:r>
            <a:r>
              <a:rPr lang="en-US" sz="2400" b="1" baseline="30000" dirty="0" err="1"/>
              <a:t>TM</a:t>
            </a:r>
            <a:r>
              <a:rPr lang="en-US" sz="2400" b="1" baseline="30000" dirty="0"/>
              <a:t> </a:t>
            </a:r>
            <a:r>
              <a:rPr lang="en-US" sz="2400" b="1" dirty="0"/>
              <a:t>by Jonathan Goldberg (IEEE </a:t>
            </a:r>
            <a:br>
              <a:rPr lang="en-US" sz="2400" b="1" dirty="0"/>
            </a:br>
            <a:r>
              <a:rPr lang="en-US" sz="2400" b="1" dirty="0"/>
              <a:t>Standards Association)</a:t>
            </a:r>
          </a:p>
          <a:p>
            <a:pPr marL="514350" indent="-508000">
              <a:buClr>
                <a:srgbClr val="FF0000"/>
              </a:buClr>
              <a:buFont typeface="Wingdings" charset="2"/>
              <a:buChar char="q"/>
              <a:tabLst>
                <a:tab pos="5091113" algn="l"/>
              </a:tabLst>
            </a:pPr>
            <a:r>
              <a:rPr lang="en-US" sz="3200" b="1" dirty="0"/>
              <a:t>SC IETF 	 </a:t>
            </a:r>
            <a:r>
              <a:rPr lang="en-US" sz="2400" b="1" dirty="0"/>
              <a:t>Wednesday 15 Jan, PM2</a:t>
            </a:r>
            <a:r>
              <a:rPr lang="en-US" sz="3200" b="1" dirty="0"/>
              <a:t>	</a:t>
            </a:r>
            <a:endParaRPr lang="en-US" sz="2400" b="1" dirty="0"/>
          </a:p>
          <a:p>
            <a:pPr marL="800100" lvl="1" indent="-342900">
              <a:buClr>
                <a:srgbClr val="FF0000"/>
              </a:buClr>
              <a:buFont typeface="Wingdings" charset="2"/>
              <a:buChar char="q"/>
            </a:pPr>
            <a:r>
              <a:rPr lang="en-US" sz="2400" b="1" dirty="0"/>
              <a:t>Discussion on IETF 107 agenda items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50692</TotalTime>
  <Words>1520</Words>
  <Application>Microsoft Macintosh PowerPoint</Application>
  <PresentationFormat>On-screen Show (4:3)</PresentationFormat>
  <Paragraphs>236</Paragraphs>
  <Slides>17</Slides>
  <Notes>9</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 </vt:lpstr>
      <vt:lpstr>SC IETF</vt:lpstr>
      <vt:lpstr>SC IETF</vt:lpstr>
      <vt:lpstr>SC IETF</vt:lpstr>
      <vt:lpstr>PowerPoint Presentation</vt:lpstr>
      <vt:lpstr>SC Accomplishments</vt:lpstr>
      <vt:lpstr>SC Accomplishments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Irvine</dc:title>
  <dc:subject>IEEE 802.15 &lt;SC Report&gt;</dc:subject>
  <dc:creator>Pat Kinney</dc:creator>
  <cp:keywords/>
  <dc:description>&lt;15-2–0027-01-0mag&gt;</dc:description>
  <cp:lastModifiedBy>PWK</cp:lastModifiedBy>
  <cp:revision>1042</cp:revision>
  <cp:lastPrinted>2016-07-25T16:00:41Z</cp:lastPrinted>
  <dcterms:created xsi:type="dcterms:W3CDTF">2009-07-12T16:25:16Z</dcterms:created>
  <dcterms:modified xsi:type="dcterms:W3CDTF">2020-01-16T19:07:10Z</dcterms:modified>
  <cp:category/>
</cp:coreProperties>
</file>