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handoutMasterIdLst>
    <p:handoutMasterId r:id="rId20"/>
  </p:handoutMasterIdLst>
  <p:sldIdLst>
    <p:sldId id="259" r:id="rId2"/>
    <p:sldId id="354" r:id="rId3"/>
    <p:sldId id="355" r:id="rId4"/>
    <p:sldId id="356" r:id="rId5"/>
    <p:sldId id="357" r:id="rId6"/>
    <p:sldId id="358" r:id="rId7"/>
    <p:sldId id="271" r:id="rId8"/>
    <p:sldId id="272" r:id="rId9"/>
    <p:sldId id="264" r:id="rId10"/>
    <p:sldId id="315" r:id="rId11"/>
    <p:sldId id="359" r:id="rId12"/>
    <p:sldId id="303" r:id="rId13"/>
    <p:sldId id="365" r:id="rId14"/>
    <p:sldId id="366" r:id="rId15"/>
    <p:sldId id="364" r:id="rId16"/>
    <p:sldId id="342" r:id="rId17"/>
    <p:sldId id="367" r:id="rId1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Slides" id="{5A4C004E-CA90-724F-980A-23C27DA2BDFE}">
          <p14:sldIdLst>
            <p14:sldId id="259"/>
            <p14:sldId id="354"/>
            <p14:sldId id="355"/>
            <p14:sldId id="356"/>
            <p14:sldId id="357"/>
            <p14:sldId id="358"/>
            <p14:sldId id="271"/>
            <p14:sldId id="272"/>
            <p14:sldId id="264"/>
          </p14:sldIdLst>
        </p14:section>
        <p14:section name="Maintenance Slides" id="{D507A924-5AC0-334B-9748-422B382A8527}">
          <p14:sldIdLst>
            <p14:sldId id="315"/>
            <p14:sldId id="359"/>
          </p14:sldIdLst>
        </p14:section>
        <p14:section name="IETF Slides" id="{6F917E0C-88C3-844C-A2A8-1D0DD9F462AB}">
          <p14:sldIdLst>
            <p14:sldId id="303"/>
            <p14:sldId id="365"/>
            <p14:sldId id="366"/>
          </p14:sldIdLst>
        </p14:section>
        <p14:section name="Joint Meeting Slides" id="{4042D080-B958-EA4D-BDAC-4A8AEEE50AF8}">
          <p14:sldIdLst/>
        </p14:section>
        <p14:section name="WNG Slide" id="{606CC85E-C483-8140-831E-DEBCD83DA7FF}">
          <p14:sldIdLst>
            <p14:sldId id="364"/>
          </p14:sldIdLst>
        </p14:section>
        <p14:section name="Closing Slide" id="{17524BA6-C3AC-EE4D-BA9D-E46A8CDB0646}">
          <p14:sldIdLst>
            <p14:sldId id="342"/>
            <p14:sldId id="36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7117" autoAdjust="0"/>
    <p:restoredTop sz="95064" autoAdjust="0"/>
  </p:normalViewPr>
  <p:slideViewPr>
    <p:cSldViewPr>
      <p:cViewPr varScale="1">
        <p:scale>
          <a:sx n="103" d="100"/>
          <a:sy n="103" d="100"/>
        </p:scale>
        <p:origin x="2136" y="16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92" d="100"/>
          <a:sy n="92" d="100"/>
        </p:scale>
        <p:origin x="355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22D95508-F5C3-4946-AE61-4A904CF7919A}" type="slidenum">
              <a:rPr lang="en-US"/>
              <a:pPr/>
              <a:t>2</a:t>
            </a:fld>
            <a:endParaRPr lang="en-US"/>
          </a:p>
        </p:txBody>
      </p:sp>
      <p:sp>
        <p:nvSpPr>
          <p:cNvPr id="13315" name="Rectangle 1026"/>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2B0DD6D2-FA48-F34D-80FC-80C3F1969D20}" type="slidenum">
              <a:rPr lang="en-US"/>
              <a:pPr/>
              <a:t>6</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8</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January 20</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8</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20</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20</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20</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20</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20</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310054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2020&gt;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2020&gt;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2020&gt;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2020&gt;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2020&gt;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2020&gt;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&lt;Jan 2020&gt;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&lt;Jan 2020&gt;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&lt;Jan 2020&gt;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43877" y="336550"/>
            <a:ext cx="5035550" cy="5364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2020&gt;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2020&gt;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2286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a:t>&lt;Jan 2020&gt;</a:t>
            </a:r>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229056"/>
            <a:ext cx="3962400"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sz="1200" b="1" i="0" u="none" strike="noStrike" kern="1200" dirty="0">
                <a:solidFill>
                  <a:schemeClr val="tx1"/>
                </a:solidFill>
                <a:effectLst/>
                <a:latin typeface="Times New Roman" charset="0"/>
                <a:ea typeface="ＭＳ Ｐゴシック" charset="0"/>
                <a:cs typeface="ＭＳ Ｐゴシック" charset="0"/>
              </a:rPr>
              <a:t>15-20-0027-01-0mag</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hyperlink" Target="https://datatracker.ietf.org/doc/minutes-106-6tisch/"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datatracker.ietf.org/doc/minutes-106-raw/"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tools.ietf.org/wg/lpwan/minutes" TargetMode="External"/><Relationship Id="rId2" Type="http://schemas.openxmlformats.org/officeDocument/2006/relationships/hyperlink" Target="https://datatracker.ietf.org/meeting/106/materials/minutes-106-core-00.html" TargetMode="External"/><Relationship Id="rId1" Type="http://schemas.openxmlformats.org/officeDocument/2006/relationships/slideLayout" Target="../slideLayouts/slideLayout2.xml"/><Relationship Id="rId6" Type="http://schemas.openxmlformats.org/officeDocument/2006/relationships/hyperlink" Target="https://datatracker.ietf.org/doc/minutes-106-lpwan/" TargetMode="External"/><Relationship Id="rId5" Type="http://schemas.openxmlformats.org/officeDocument/2006/relationships/hyperlink" Target="https://datatracker.ietf.org/doc/minutes-106-suit/" TargetMode="External"/><Relationship Id="rId4" Type="http://schemas.openxmlformats.org/officeDocument/2006/relationships/hyperlink" Target="https://datatracker.ietf.org/doc/minutes-106-roll/"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ieee802.org/Mike_Spring_Article_on_Stds_Process.pdf"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a:solidFill>
                  <a:srgbClr val="FF0000"/>
                </a:solidFill>
                <a:latin typeface="Times New Roman" pitchFamily="18" charset="0"/>
                <a:ea typeface="ＭＳ Ｐゴシック" pitchFamily="-65" charset="-128"/>
                <a:cs typeface="+mn-cs"/>
              </a:rPr>
              <a:t>SC Closing Report </a:t>
            </a:r>
            <a:r>
              <a:rPr lang="en-US" sz="1600" dirty="0">
                <a:solidFill>
                  <a:srgbClr val="FF0000"/>
                </a:solidFill>
                <a:latin typeface="Times New Roman" pitchFamily="18" charset="0"/>
                <a:ea typeface="ＭＳ Ｐゴシック" pitchFamily="-65" charset="-128"/>
                <a:cs typeface="+mn-cs"/>
              </a:rPr>
              <a:t>for Irvine 2020 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14 Jan 2020</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err="1">
                <a:solidFill>
                  <a:srgbClr val="FF0000"/>
                </a:solidFill>
                <a:latin typeface="Times New Roman" pitchFamily="18" charset="0"/>
                <a:ea typeface="ＭＳ Ｐゴシック" pitchFamily="-65" charset="-128"/>
                <a:cs typeface="+mn-cs"/>
              </a:rPr>
              <a:t>pat.kinney@kinneyconsultingllc.org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SC Report for Jan 2020 Session.</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Report for the Jan 2020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&lt;Jan 2020&gt;</a:t>
            </a:r>
            <a:endParaRPr lang="en-US" sz="1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&lt;Jan 2020&gt;</a:t>
            </a:r>
          </a:p>
        </p:txBody>
      </p:sp>
      <p:sp>
        <p:nvSpPr>
          <p:cNvPr id="21506"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533400" y="228600"/>
            <a:ext cx="7772400" cy="762000"/>
          </a:xfrm>
        </p:spPr>
        <p:txBody>
          <a:bodyPr/>
          <a:lstStyle/>
          <a:p>
            <a:r>
              <a:rPr lang="en-US" b="1" dirty="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04800" y="685800"/>
            <a:ext cx="8001000" cy="1600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400" b="1" dirty="0"/>
              <a:t>Discussion on any issues with published standards?</a:t>
            </a:r>
          </a:p>
          <a:p>
            <a:pPr marL="914400" lvl="1" indent="-457200" eaLnBrk="0" fontAlgn="b" hangingPunct="0">
              <a:buClr>
                <a:srgbClr val="FF0000"/>
              </a:buClr>
              <a:buFont typeface="Wingdings" charset="0"/>
              <a:buChar char="q"/>
            </a:pPr>
            <a:r>
              <a:rPr lang="en-US" sz="2400" b="1" dirty="0"/>
              <a:t>No issues were stated</a:t>
            </a:r>
          </a:p>
        </p:txBody>
      </p:sp>
    </p:spTree>
    <p:extLst>
      <p:ext uri="{BB962C8B-B14F-4D97-AF65-F5344CB8AC3E}">
        <p14:creationId xmlns:p14="http://schemas.microsoft.com/office/powerpoint/2010/main" val="1098708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&lt;Jan 2020&gt;</a:t>
            </a:r>
          </a:p>
        </p:txBody>
      </p:sp>
      <p:sp>
        <p:nvSpPr>
          <p:cNvPr id="21506"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11</a:t>
            </a:fld>
            <a:endParaRPr lang="en-US"/>
          </a:p>
        </p:txBody>
      </p:sp>
      <p:sp>
        <p:nvSpPr>
          <p:cNvPr id="21509" name="Rectangle 2"/>
          <p:cNvSpPr>
            <a:spLocks noGrp="1" noChangeArrowheads="1"/>
          </p:cNvSpPr>
          <p:nvPr>
            <p:ph type="title" idx="4294967295"/>
          </p:nvPr>
        </p:nvSpPr>
        <p:spPr>
          <a:xfrm>
            <a:off x="533400" y="533400"/>
            <a:ext cx="7772400" cy="762000"/>
          </a:xfrm>
        </p:spPr>
        <p:txBody>
          <a:bodyPr/>
          <a:lstStyle/>
          <a:p>
            <a:r>
              <a:rPr lang="en-US" b="1" dirty="0">
                <a:latin typeface="Times New Roman" charset="0"/>
                <a:ea typeface="ＭＳ Ｐゴシック" charset="0"/>
                <a:cs typeface="ＭＳ Ｐゴシック" charset="0"/>
              </a:rPr>
              <a:t>SC Maintenance</a:t>
            </a:r>
            <a:br>
              <a:rPr lang="en-US" b="1" dirty="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457200" y="1295400"/>
            <a:ext cx="8305800" cy="457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800" b="1" dirty="0"/>
              <a:t>Discussion on request from TG 4y (15-20-0012-00</a:t>
            </a:r>
            <a:r>
              <a:rPr lang="en-US" sz="2800" dirty="0"/>
              <a:t>)</a:t>
            </a:r>
          </a:p>
          <a:p>
            <a:pPr marL="914400" lvl="1" indent="-457200" eaLnBrk="0" fontAlgn="b" hangingPunct="0">
              <a:buClr>
                <a:srgbClr val="FF0000"/>
              </a:buClr>
              <a:buFont typeface="Wingdings" charset="0"/>
              <a:buChar char="q"/>
            </a:pPr>
            <a:r>
              <a:rPr lang="en-US" altLang="en-US" sz="2800" dirty="0">
                <a:solidFill>
                  <a:srgbClr val="000000"/>
                </a:solidFill>
              </a:rPr>
              <a:t>Create a Security Expert Group to handle requests.  See the proposed Operations Manual writeup in 15-20-0011-00-0mag-Operations-Manual-Markup-for-4y</a:t>
            </a:r>
          </a:p>
          <a:p>
            <a:pPr marL="914400" lvl="1" indent="-457200" eaLnBrk="0" fontAlgn="b" hangingPunct="0">
              <a:buClr>
                <a:srgbClr val="FF0000"/>
              </a:buClr>
              <a:buFont typeface="Wingdings" charset="0"/>
              <a:buChar char="q"/>
            </a:pPr>
            <a:r>
              <a:rPr lang="en-US" altLang="en-US" sz="2800" dirty="0">
                <a:solidFill>
                  <a:srgbClr val="000000"/>
                </a:solidFill>
              </a:rPr>
              <a:t>Need an IEEE 802.15 ANA for cipher suite enumeration, for example:</a:t>
            </a:r>
          </a:p>
          <a:p>
            <a:pPr marL="1371600" lvl="2" indent="-457200" eaLnBrk="0" fontAlgn="b" hangingPunct="0">
              <a:buClr>
                <a:srgbClr val="FF0000"/>
              </a:buClr>
              <a:buFont typeface="Wingdings" charset="0"/>
              <a:buChar char="q"/>
            </a:pPr>
            <a:r>
              <a:rPr lang="en-US" altLang="en-US" sz="2400" dirty="0">
                <a:solidFill>
                  <a:srgbClr val="000000"/>
                </a:solidFill>
              </a:rPr>
              <a:t>AES-128-CCM* with a value of 0</a:t>
            </a:r>
          </a:p>
          <a:p>
            <a:pPr marL="1371600" lvl="2" indent="-457200" eaLnBrk="0" fontAlgn="b" hangingPunct="0">
              <a:buClr>
                <a:srgbClr val="FF0000"/>
              </a:buClr>
              <a:buFont typeface="Wingdings" charset="0"/>
              <a:buChar char="q"/>
            </a:pPr>
            <a:r>
              <a:rPr lang="en-US" altLang="en-US" sz="2400" dirty="0">
                <a:solidFill>
                  <a:srgbClr val="000000"/>
                </a:solidFill>
              </a:rPr>
              <a:t>AES-128-CCM with a value of 1</a:t>
            </a:r>
          </a:p>
          <a:p>
            <a:pPr marL="1371600" lvl="2" indent="-457200" eaLnBrk="0" fontAlgn="b" hangingPunct="0">
              <a:buClr>
                <a:srgbClr val="FF0000"/>
              </a:buClr>
              <a:buFont typeface="Wingdings" charset="0"/>
              <a:buChar char="q"/>
            </a:pPr>
            <a:r>
              <a:rPr lang="en-US" altLang="en-US" sz="2400" dirty="0">
                <a:solidFill>
                  <a:srgbClr val="000000"/>
                </a:solidFill>
              </a:rPr>
              <a:t>AES-256-CCM with a value of 2</a:t>
            </a:r>
          </a:p>
          <a:p>
            <a:pPr marL="1371600" lvl="2" indent="-457200" eaLnBrk="0" fontAlgn="b" hangingPunct="0">
              <a:buClr>
                <a:srgbClr val="FF0000"/>
              </a:buClr>
              <a:buFont typeface="Wingdings" charset="0"/>
              <a:buChar char="q"/>
            </a:pPr>
            <a:r>
              <a:rPr lang="en-US" altLang="en-US" sz="2400" dirty="0">
                <a:solidFill>
                  <a:srgbClr val="000000"/>
                </a:solidFill>
              </a:rPr>
              <a:t>Others assigned by IEEE 802.15 ANA</a:t>
            </a:r>
          </a:p>
        </p:txBody>
      </p:sp>
    </p:spTree>
    <p:extLst>
      <p:ext uri="{BB962C8B-B14F-4D97-AF65-F5344CB8AC3E}">
        <p14:creationId xmlns:p14="http://schemas.microsoft.com/office/powerpoint/2010/main" val="9765397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0904"/>
            <a:ext cx="7772400" cy="1066800"/>
          </a:xfrm>
        </p:spPr>
        <p:txBody>
          <a:bodyPr/>
          <a:lstStyle/>
          <a:p>
            <a:r>
              <a:rPr lang="en-US" b="1" dirty="0"/>
              <a:t>SC IETF</a:t>
            </a:r>
          </a:p>
        </p:txBody>
      </p:sp>
      <p:sp>
        <p:nvSpPr>
          <p:cNvPr id="3" name="Content Placeholder 2"/>
          <p:cNvSpPr>
            <a:spLocks noGrp="1"/>
          </p:cNvSpPr>
          <p:nvPr>
            <p:ph idx="1"/>
          </p:nvPr>
        </p:nvSpPr>
        <p:spPr>
          <a:xfrm>
            <a:off x="114300" y="762000"/>
            <a:ext cx="8763000" cy="5562600"/>
          </a:xfrm>
        </p:spPr>
        <p:txBody>
          <a:bodyPr/>
          <a:lstStyle/>
          <a:p>
            <a:pPr>
              <a:buClr>
                <a:srgbClr val="FF0000"/>
              </a:buClr>
              <a:buFont typeface="Wingdings" charset="2"/>
              <a:buChar char="q"/>
            </a:pPr>
            <a:r>
              <a:rPr lang="en-US" sz="2800" dirty="0"/>
              <a:t>Status for IETF 106 to be discussed</a:t>
            </a:r>
            <a:endParaRPr lang="en-US" sz="2400" dirty="0"/>
          </a:p>
          <a:p>
            <a:pPr lvl="1">
              <a:buClr>
                <a:srgbClr val="FF0000"/>
              </a:buClr>
              <a:buFont typeface="Wingdings" charset="2"/>
              <a:buChar char="q"/>
            </a:pPr>
            <a:r>
              <a:rPr lang="en-US" sz="2400" dirty="0"/>
              <a:t> 6tisch</a:t>
            </a:r>
            <a:r>
              <a:rPr lang="en-US" sz="2000" dirty="0"/>
              <a:t>: </a:t>
            </a:r>
            <a:r>
              <a:rPr lang="en-US" sz="2000" dirty="0">
                <a:solidFill>
                  <a:schemeClr val="accent2"/>
                </a:solidFill>
                <a:hlinkClick r:id="rId2">
                  <a:extLst>
                    <a:ext uri="{A12FA001-AC4F-418D-AE19-62706E023703}">
                      <ahyp:hlinkClr xmlns:ahyp="http://schemas.microsoft.com/office/drawing/2018/hyperlinkcolor" val="tx"/>
                    </a:ext>
                  </a:extLst>
                </a:hlinkClick>
              </a:rPr>
              <a:t>https://</a:t>
            </a:r>
            <a:r>
              <a:rPr lang="en-US" sz="2000" dirty="0" err="1">
                <a:solidFill>
                  <a:schemeClr val="accent2"/>
                </a:solidFill>
                <a:hlinkClick r:id="rId2">
                  <a:extLst>
                    <a:ext uri="{A12FA001-AC4F-418D-AE19-62706E023703}">
                      <ahyp:hlinkClr xmlns:ahyp="http://schemas.microsoft.com/office/drawing/2018/hyperlinkcolor" val="tx"/>
                    </a:ext>
                  </a:extLst>
                </a:hlinkClick>
              </a:rPr>
              <a:t>datatracker.ietf.org</a:t>
            </a:r>
            <a:r>
              <a:rPr lang="en-US" sz="2000" dirty="0">
                <a:solidFill>
                  <a:schemeClr val="accent2"/>
                </a:solidFill>
                <a:hlinkClick r:id="rId2">
                  <a:extLst>
                    <a:ext uri="{A12FA001-AC4F-418D-AE19-62706E023703}">
                      <ahyp:hlinkClr xmlns:ahyp="http://schemas.microsoft.com/office/drawing/2018/hyperlinkcolor" val="tx"/>
                    </a:ext>
                  </a:extLst>
                </a:hlinkClick>
              </a:rPr>
              <a:t>/doc/minutes-106-6tisch/</a:t>
            </a:r>
            <a:endParaRPr lang="en-US" sz="2000" dirty="0">
              <a:solidFill>
                <a:schemeClr val="accent2"/>
              </a:solidFill>
            </a:endParaRPr>
          </a:p>
          <a:p>
            <a:pPr lvl="2">
              <a:buClr>
                <a:srgbClr val="FF0000"/>
              </a:buClr>
              <a:buFont typeface="Wingdings" charset="2"/>
              <a:buChar char="q"/>
            </a:pPr>
            <a:r>
              <a:rPr lang="en-US" sz="1600" dirty="0"/>
              <a:t>draft-ietf-6tisch-architecture is complete but held in MISSREF</a:t>
            </a:r>
          </a:p>
          <a:p>
            <a:pPr lvl="2">
              <a:buClr>
                <a:srgbClr val="FF0000"/>
              </a:buClr>
              <a:buFont typeface="Wingdings" charset="2"/>
              <a:buChar char="q"/>
            </a:pPr>
            <a:r>
              <a:rPr lang="en-US" sz="1600" dirty="0"/>
              <a:t>draft-ietf-6tisch-minimal-security going through IESG review. Some issues left. </a:t>
            </a:r>
          </a:p>
          <a:p>
            <a:pPr lvl="2">
              <a:buClr>
                <a:srgbClr val="FF0000"/>
              </a:buClr>
              <a:buFont typeface="Wingdings" charset="2"/>
              <a:buChar char="q"/>
            </a:pPr>
            <a:r>
              <a:rPr lang="en-US" sz="1600" dirty="0"/>
              <a:t>draft-ietf-6tisch-msf: authors presented implementation results. Chairs will submit for publication once a final review is done by </a:t>
            </a:r>
            <a:r>
              <a:rPr lang="en-US" sz="1600" dirty="0" err="1"/>
              <a:t>Yatch</a:t>
            </a:r>
            <a:r>
              <a:rPr lang="en-US" sz="1600" dirty="0"/>
              <a:t>.</a:t>
            </a:r>
          </a:p>
          <a:p>
            <a:pPr lvl="2">
              <a:buClr>
                <a:srgbClr val="FF0000"/>
              </a:buClr>
              <a:buFont typeface="Wingdings" charset="2"/>
              <a:buChar char="q"/>
            </a:pPr>
            <a:r>
              <a:rPr lang="en-US" sz="1600" dirty="0"/>
              <a:t>draft-ietf-6tisch-enrollment-enhanced-beacon was submitted for publication.</a:t>
            </a:r>
          </a:p>
          <a:p>
            <a:pPr lvl="2">
              <a:buClr>
                <a:srgbClr val="FF0000"/>
              </a:buClr>
              <a:buFont typeface="Wingdings" charset="2"/>
              <a:buChar char="q"/>
            </a:pPr>
            <a:r>
              <a:rPr lang="en-US" sz="1600" dirty="0"/>
              <a:t>draft-tiloca-6tisch-robust-scheduling was also discussed in the end. IEEE was contacted but the proposal failed to raise interest so far.</a:t>
            </a:r>
          </a:p>
        </p:txBody>
      </p:sp>
      <p:sp>
        <p:nvSpPr>
          <p:cNvPr id="4" name="Date Placeholder 3"/>
          <p:cNvSpPr>
            <a:spLocks noGrp="1"/>
          </p:cNvSpPr>
          <p:nvPr>
            <p:ph type="dt" sz="half" idx="10"/>
          </p:nvPr>
        </p:nvSpPr>
        <p:spPr/>
        <p:txBody>
          <a:bodyPr/>
          <a:lstStyle/>
          <a:p>
            <a:pPr>
              <a:defRPr/>
            </a:pPr>
            <a:r>
              <a:rPr lang="en-US"/>
              <a:t>&lt;Jan 2020&gt;</a:t>
            </a:r>
            <a:endParaRPr lang="en-US" dirty="0"/>
          </a:p>
        </p:txBody>
      </p:sp>
      <p:sp>
        <p:nvSpPr>
          <p:cNvPr id="5" name="Footer Placeholder 4"/>
          <p:cNvSpPr>
            <a:spLocks noGrp="1"/>
          </p:cNvSpPr>
          <p:nvPr>
            <p:ph type="ftr" sz="quarter" idx="11"/>
          </p:nvPr>
        </p:nvSpPr>
        <p:spPr/>
        <p:txBody>
          <a:bodyPr/>
          <a:lstStyle/>
          <a:p>
            <a:pPr>
              <a:defRPr/>
            </a:pPr>
            <a:r>
              <a:rPr lang="en-US"/>
              <a:t>&lt;Pat Kinney&gt;, &lt;Kinney Consulting LLC&gt;</a:t>
            </a:r>
          </a:p>
        </p:txBody>
      </p:sp>
      <p:sp>
        <p:nvSpPr>
          <p:cNvPr id="6" name="Slide Number Placeholder 5"/>
          <p:cNvSpPr>
            <a:spLocks noGrp="1"/>
          </p:cNvSpPr>
          <p:nvPr>
            <p:ph type="sldNum" sz="quarter" idx="12"/>
          </p:nvPr>
        </p:nvSpPr>
        <p:spPr/>
        <p:txBody>
          <a:bodyPr/>
          <a:lstStyle/>
          <a:p>
            <a:pPr>
              <a:defRPr/>
            </a:pPr>
            <a:r>
              <a:rPr lang="en-US"/>
              <a:t>Slide </a:t>
            </a:r>
            <a:fld id="{7415733E-E371-8944-98C6-8B637C4A033A}" type="slidenum">
              <a:rPr lang="en-US" smtClean="0"/>
              <a:pPr>
                <a:defRPr/>
              </a:pPr>
              <a:t>12</a:t>
            </a:fld>
            <a:endParaRPr lang="en-US"/>
          </a:p>
        </p:txBody>
      </p:sp>
    </p:spTree>
    <p:extLst>
      <p:ext uri="{BB962C8B-B14F-4D97-AF65-F5344CB8AC3E}">
        <p14:creationId xmlns:p14="http://schemas.microsoft.com/office/powerpoint/2010/main" val="11609427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0904"/>
            <a:ext cx="7772400" cy="1066800"/>
          </a:xfrm>
        </p:spPr>
        <p:txBody>
          <a:bodyPr/>
          <a:lstStyle/>
          <a:p>
            <a:r>
              <a:rPr lang="en-US" b="1" dirty="0"/>
              <a:t>SC IETF</a:t>
            </a:r>
          </a:p>
        </p:txBody>
      </p:sp>
      <p:sp>
        <p:nvSpPr>
          <p:cNvPr id="3" name="Content Placeholder 2"/>
          <p:cNvSpPr>
            <a:spLocks noGrp="1"/>
          </p:cNvSpPr>
          <p:nvPr>
            <p:ph idx="1"/>
          </p:nvPr>
        </p:nvSpPr>
        <p:spPr>
          <a:xfrm>
            <a:off x="114300" y="762000"/>
            <a:ext cx="8763000" cy="5562600"/>
          </a:xfrm>
        </p:spPr>
        <p:txBody>
          <a:bodyPr/>
          <a:lstStyle/>
          <a:p>
            <a:pPr>
              <a:buClr>
                <a:srgbClr val="FF0000"/>
              </a:buClr>
              <a:buFont typeface="Wingdings" charset="2"/>
              <a:buChar char="q"/>
            </a:pPr>
            <a:r>
              <a:rPr lang="en-US" sz="2800" dirty="0"/>
              <a:t>Status for IETF 106 to be discussed</a:t>
            </a:r>
            <a:endParaRPr lang="en-US" sz="2400" dirty="0"/>
          </a:p>
          <a:p>
            <a:pPr marL="857250" indent="-457200">
              <a:buClr>
                <a:srgbClr val="FF0000"/>
              </a:buClr>
              <a:buFont typeface="Wingdings" pitchFamily="2" charset="2"/>
              <a:buChar char="q"/>
            </a:pPr>
            <a:r>
              <a:rPr lang="en-US" sz="2400" dirty="0"/>
              <a:t>Raw </a:t>
            </a:r>
            <a:r>
              <a:rPr lang="en-US" sz="1800" dirty="0"/>
              <a:t>(reliable and available wireless): </a:t>
            </a:r>
            <a:r>
              <a:rPr lang="en-US" sz="1800" dirty="0">
                <a:solidFill>
                  <a:schemeClr val="accent2"/>
                </a:solidFill>
                <a:hlinkClick r:id="rId2">
                  <a:extLst>
                    <a:ext uri="{A12FA001-AC4F-418D-AE19-62706E023703}">
                      <ahyp:hlinkClr xmlns:ahyp="http://schemas.microsoft.com/office/drawing/2018/hyperlinkcolor" val="tx"/>
                    </a:ext>
                  </a:extLst>
                </a:hlinkClick>
              </a:rPr>
              <a:t>https://</a:t>
            </a:r>
            <a:r>
              <a:rPr lang="en-US" sz="1800" dirty="0" err="1">
                <a:solidFill>
                  <a:schemeClr val="accent2"/>
                </a:solidFill>
                <a:hlinkClick r:id="rId2">
                  <a:extLst>
                    <a:ext uri="{A12FA001-AC4F-418D-AE19-62706E023703}">
                      <ahyp:hlinkClr xmlns:ahyp="http://schemas.microsoft.com/office/drawing/2018/hyperlinkcolor" val="tx"/>
                    </a:ext>
                  </a:extLst>
                </a:hlinkClick>
              </a:rPr>
              <a:t>datatracker.ietf.org</a:t>
            </a:r>
            <a:r>
              <a:rPr lang="en-US" sz="1800" dirty="0">
                <a:solidFill>
                  <a:schemeClr val="accent2"/>
                </a:solidFill>
                <a:hlinkClick r:id="rId2">
                  <a:extLst>
                    <a:ext uri="{A12FA001-AC4F-418D-AE19-62706E023703}">
                      <ahyp:hlinkClr xmlns:ahyp="http://schemas.microsoft.com/office/drawing/2018/hyperlinkcolor" val="tx"/>
                    </a:ext>
                  </a:extLst>
                </a:hlinkClick>
              </a:rPr>
              <a:t>/doc/minutes-106-raw/</a:t>
            </a:r>
            <a:endParaRPr lang="en-US" sz="1800" dirty="0">
              <a:solidFill>
                <a:schemeClr val="accent2"/>
              </a:solidFill>
            </a:endParaRPr>
          </a:p>
          <a:p>
            <a:pPr marL="857250" indent="-457200">
              <a:buClr>
                <a:srgbClr val="FF0000"/>
              </a:buClr>
              <a:buFont typeface="Wingdings" pitchFamily="2" charset="2"/>
              <a:buChar char="q"/>
            </a:pPr>
            <a:r>
              <a:rPr lang="en-US" sz="1800" dirty="0"/>
              <a:t>In the interests of providing timely solutions for these newly identified industry applications, RAW’s focus will be on identifying use cases and requirements for these new applications. RAW will solicit input on deployment plans, requirements, and operational </a:t>
            </a:r>
            <a:r>
              <a:rPr lang="en-US" sz="1800" dirty="0">
                <a:solidFill>
                  <a:schemeClr val="accent2"/>
                </a:solidFill>
              </a:rPr>
              <a:t>practices</a:t>
            </a:r>
            <a:r>
              <a:rPr lang="en-US" sz="1800" dirty="0"/>
              <a:t> (including security and privacy aspects) for these newer industrial applications. RAW’s primary focus is on identifying areas where the </a:t>
            </a:r>
            <a:r>
              <a:rPr lang="en-US" sz="1800" dirty="0" err="1"/>
              <a:t>DetNet</a:t>
            </a:r>
            <a:r>
              <a:rPr lang="en-US" sz="1800" dirty="0"/>
              <a:t> adaptation to wireless networks requires additional supporting mechanisms. The RAW Working Group will also examine the applicability of other existing IETF work, e.g..., DLEP. The RAW Working Group will provide input to the </a:t>
            </a:r>
            <a:r>
              <a:rPr lang="en-US" sz="1800" dirty="0" err="1"/>
              <a:t>DetNet</a:t>
            </a:r>
            <a:r>
              <a:rPr lang="en-US" sz="1800" dirty="0"/>
              <a:t> Working Group, MANET Working Group, and other IETF Working Groups, and cooperate in reviewing solutions to RAW’s identified deployment problems. RAW is not chartered to work on a solution, if solution work is needed in addition to the </a:t>
            </a:r>
            <a:r>
              <a:rPr lang="en-US" sz="1800" dirty="0" err="1"/>
              <a:t>DetNet</a:t>
            </a:r>
            <a:r>
              <a:rPr lang="en-US" sz="1800" dirty="0"/>
              <a:t> solution work or other existing solution work in the IETF, it will be coordinated on where the work will be done.</a:t>
            </a:r>
          </a:p>
        </p:txBody>
      </p:sp>
      <p:sp>
        <p:nvSpPr>
          <p:cNvPr id="4" name="Date Placeholder 3"/>
          <p:cNvSpPr>
            <a:spLocks noGrp="1"/>
          </p:cNvSpPr>
          <p:nvPr>
            <p:ph type="dt" sz="half" idx="10"/>
          </p:nvPr>
        </p:nvSpPr>
        <p:spPr/>
        <p:txBody>
          <a:bodyPr/>
          <a:lstStyle/>
          <a:p>
            <a:pPr>
              <a:defRPr/>
            </a:pPr>
            <a:r>
              <a:rPr lang="en-US"/>
              <a:t>&lt;Jan 2020&gt;</a:t>
            </a:r>
            <a:endParaRPr lang="en-US" dirty="0"/>
          </a:p>
        </p:txBody>
      </p:sp>
      <p:sp>
        <p:nvSpPr>
          <p:cNvPr id="5" name="Footer Placeholder 4"/>
          <p:cNvSpPr>
            <a:spLocks noGrp="1"/>
          </p:cNvSpPr>
          <p:nvPr>
            <p:ph type="ftr" sz="quarter" idx="11"/>
          </p:nvPr>
        </p:nvSpPr>
        <p:spPr/>
        <p:txBody>
          <a:bodyPr/>
          <a:lstStyle/>
          <a:p>
            <a:pPr>
              <a:defRPr/>
            </a:pPr>
            <a:r>
              <a:rPr lang="en-US"/>
              <a:t>&lt;Pat Kinney&gt;, &lt;Kinney Consulting LLC&gt;</a:t>
            </a:r>
          </a:p>
        </p:txBody>
      </p:sp>
      <p:sp>
        <p:nvSpPr>
          <p:cNvPr id="6" name="Slide Number Placeholder 5"/>
          <p:cNvSpPr>
            <a:spLocks noGrp="1"/>
          </p:cNvSpPr>
          <p:nvPr>
            <p:ph type="sldNum" sz="quarter" idx="12"/>
          </p:nvPr>
        </p:nvSpPr>
        <p:spPr/>
        <p:txBody>
          <a:bodyPr/>
          <a:lstStyle/>
          <a:p>
            <a:pPr>
              <a:defRPr/>
            </a:pPr>
            <a:r>
              <a:rPr lang="en-US"/>
              <a:t>Slide </a:t>
            </a:r>
            <a:fld id="{7415733E-E371-8944-98C6-8B637C4A033A}" type="slidenum">
              <a:rPr lang="en-US" smtClean="0"/>
              <a:pPr>
                <a:defRPr/>
              </a:pPr>
              <a:t>13</a:t>
            </a:fld>
            <a:endParaRPr lang="en-US"/>
          </a:p>
        </p:txBody>
      </p:sp>
    </p:spTree>
    <p:extLst>
      <p:ext uri="{BB962C8B-B14F-4D97-AF65-F5344CB8AC3E}">
        <p14:creationId xmlns:p14="http://schemas.microsoft.com/office/powerpoint/2010/main" val="27244923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0904"/>
            <a:ext cx="7772400" cy="1066800"/>
          </a:xfrm>
        </p:spPr>
        <p:txBody>
          <a:bodyPr/>
          <a:lstStyle/>
          <a:p>
            <a:r>
              <a:rPr lang="en-US" b="1" dirty="0"/>
              <a:t>SC IETF</a:t>
            </a:r>
          </a:p>
        </p:txBody>
      </p:sp>
      <p:sp>
        <p:nvSpPr>
          <p:cNvPr id="3" name="Content Placeholder 2"/>
          <p:cNvSpPr>
            <a:spLocks noGrp="1"/>
          </p:cNvSpPr>
          <p:nvPr>
            <p:ph idx="1"/>
          </p:nvPr>
        </p:nvSpPr>
        <p:spPr>
          <a:xfrm>
            <a:off x="114300" y="762000"/>
            <a:ext cx="8763000" cy="5562600"/>
          </a:xfrm>
          <a:solidFill>
            <a:schemeClr val="bg1"/>
          </a:solidFill>
        </p:spPr>
        <p:txBody>
          <a:bodyPr/>
          <a:lstStyle/>
          <a:p>
            <a:pPr>
              <a:buClr>
                <a:srgbClr val="FF0000"/>
              </a:buClr>
              <a:buFont typeface="Wingdings" charset="2"/>
              <a:buChar char="q"/>
            </a:pPr>
            <a:r>
              <a:rPr lang="en-US" sz="2800" dirty="0"/>
              <a:t>Status for IETF 106 to be discussed</a:t>
            </a:r>
            <a:endParaRPr lang="en-US" sz="2400" dirty="0"/>
          </a:p>
          <a:p>
            <a:pPr marL="857250" indent="-457200">
              <a:buClr>
                <a:srgbClr val="FF0000"/>
              </a:buClr>
              <a:buFont typeface="Wingdings" pitchFamily="2" charset="2"/>
              <a:buChar char="q"/>
            </a:pPr>
            <a:r>
              <a:rPr lang="en-US" sz="2400" dirty="0"/>
              <a:t>Core: </a:t>
            </a:r>
            <a:r>
              <a:rPr lang="en-US" sz="2400" dirty="0">
                <a:solidFill>
                  <a:schemeClr val="accent2"/>
                </a:solidFill>
                <a:hlinkClick r:id="rId2">
                  <a:extLst>
                    <a:ext uri="{A12FA001-AC4F-418D-AE19-62706E023703}">
                      <ahyp:hlinkClr xmlns:ahyp="http://schemas.microsoft.com/office/drawing/2018/hyperlinkcolor" val="tx"/>
                    </a:ext>
                  </a:extLst>
                </a:hlinkClick>
              </a:rPr>
              <a:t>https://datatracker.ietf.org/meeting/106/materials/minutes-106-core-00.html</a:t>
            </a:r>
            <a:endParaRPr lang="en-US" sz="2400" dirty="0">
              <a:solidFill>
                <a:schemeClr val="accent2"/>
              </a:solidFill>
            </a:endParaRPr>
          </a:p>
          <a:p>
            <a:pPr marL="857250" indent="-457200">
              <a:buClr>
                <a:srgbClr val="FF0000"/>
              </a:buClr>
              <a:buFont typeface="Wingdings" pitchFamily="2" charset="2"/>
              <a:buChar char="q"/>
            </a:pPr>
            <a:r>
              <a:rPr lang="en-US" sz="2400" dirty="0"/>
              <a:t>6lo: </a:t>
            </a:r>
            <a:r>
              <a:rPr lang="en-US" sz="2400" dirty="0">
                <a:solidFill>
                  <a:schemeClr val="accent2"/>
                </a:solidFill>
                <a:hlinkClick r:id="rId3">
                  <a:extLst>
                    <a:ext uri="{A12FA001-AC4F-418D-AE19-62706E023703}">
                      <ahyp:hlinkClr xmlns:ahyp="http://schemas.microsoft.com/office/drawing/2018/hyperlinkcolor" val="tx"/>
                    </a:ext>
                  </a:extLst>
                </a:hlinkClick>
              </a:rPr>
              <a:t>https://</a:t>
            </a:r>
            <a:r>
              <a:rPr lang="en-US" sz="2400" dirty="0" err="1">
                <a:solidFill>
                  <a:schemeClr val="accent2"/>
                </a:solidFill>
                <a:hlinkClick r:id="rId3">
                  <a:extLst>
                    <a:ext uri="{A12FA001-AC4F-418D-AE19-62706E023703}">
                      <ahyp:hlinkClr xmlns:ahyp="http://schemas.microsoft.com/office/drawing/2018/hyperlinkcolor" val="tx"/>
                    </a:ext>
                  </a:extLst>
                </a:hlinkClick>
              </a:rPr>
              <a:t>tools.ietf.org</a:t>
            </a:r>
            <a:r>
              <a:rPr lang="en-US" sz="2400" dirty="0">
                <a:solidFill>
                  <a:schemeClr val="accent2"/>
                </a:solidFill>
                <a:hlinkClick r:id="rId3">
                  <a:extLst>
                    <a:ext uri="{A12FA001-AC4F-418D-AE19-62706E023703}">
                      <ahyp:hlinkClr xmlns:ahyp="http://schemas.microsoft.com/office/drawing/2018/hyperlinkcolor" val="tx"/>
                    </a:ext>
                  </a:extLst>
                </a:hlinkClick>
              </a:rPr>
              <a:t>/</a:t>
            </a:r>
            <a:r>
              <a:rPr lang="en-US" sz="2400" dirty="0" err="1">
                <a:solidFill>
                  <a:schemeClr val="accent2"/>
                </a:solidFill>
                <a:hlinkClick r:id="rId3">
                  <a:extLst>
                    <a:ext uri="{A12FA001-AC4F-418D-AE19-62706E023703}">
                      <ahyp:hlinkClr xmlns:ahyp="http://schemas.microsoft.com/office/drawing/2018/hyperlinkcolor" val="tx"/>
                    </a:ext>
                  </a:extLst>
                </a:hlinkClick>
              </a:rPr>
              <a:t>wg</a:t>
            </a:r>
            <a:r>
              <a:rPr lang="en-US" sz="2400" dirty="0">
                <a:solidFill>
                  <a:schemeClr val="accent2"/>
                </a:solidFill>
                <a:hlinkClick r:id="rId3">
                  <a:extLst>
                    <a:ext uri="{A12FA001-AC4F-418D-AE19-62706E023703}">
                      <ahyp:hlinkClr xmlns:ahyp="http://schemas.microsoft.com/office/drawing/2018/hyperlinkcolor" val="tx"/>
                    </a:ext>
                  </a:extLst>
                </a:hlinkClick>
              </a:rPr>
              <a:t>/</a:t>
            </a:r>
            <a:r>
              <a:rPr lang="en-US" sz="2400" dirty="0" err="1">
                <a:solidFill>
                  <a:schemeClr val="accent2"/>
                </a:solidFill>
                <a:hlinkClick r:id="rId3">
                  <a:extLst>
                    <a:ext uri="{A12FA001-AC4F-418D-AE19-62706E023703}">
                      <ahyp:hlinkClr xmlns:ahyp="http://schemas.microsoft.com/office/drawing/2018/hyperlinkcolor" val="tx"/>
                    </a:ext>
                  </a:extLst>
                </a:hlinkClick>
              </a:rPr>
              <a:t>lpwan</a:t>
            </a:r>
            <a:r>
              <a:rPr lang="en-US" sz="2400" dirty="0">
                <a:solidFill>
                  <a:schemeClr val="accent2"/>
                </a:solidFill>
                <a:hlinkClick r:id="rId3">
                  <a:extLst>
                    <a:ext uri="{A12FA001-AC4F-418D-AE19-62706E023703}">
                      <ahyp:hlinkClr xmlns:ahyp="http://schemas.microsoft.com/office/drawing/2018/hyperlinkcolor" val="tx"/>
                    </a:ext>
                  </a:extLst>
                </a:hlinkClick>
              </a:rPr>
              <a:t>/minutes</a:t>
            </a:r>
            <a:endParaRPr lang="en-US" sz="2400" dirty="0">
              <a:solidFill>
                <a:schemeClr val="accent2"/>
              </a:solidFill>
            </a:endParaRPr>
          </a:p>
          <a:p>
            <a:pPr marL="857250" indent="-457200">
              <a:buClr>
                <a:srgbClr val="FF0000"/>
              </a:buClr>
              <a:buFont typeface="Wingdings" pitchFamily="2" charset="2"/>
              <a:buChar char="q"/>
            </a:pPr>
            <a:r>
              <a:rPr lang="en-US" sz="2400" dirty="0"/>
              <a:t>Roll: </a:t>
            </a:r>
            <a:r>
              <a:rPr lang="en-US" sz="2400" dirty="0">
                <a:solidFill>
                  <a:schemeClr val="accent2"/>
                </a:solidFill>
                <a:hlinkClick r:id="rId4">
                  <a:extLst>
                    <a:ext uri="{A12FA001-AC4F-418D-AE19-62706E023703}">
                      <ahyp:hlinkClr xmlns:ahyp="http://schemas.microsoft.com/office/drawing/2018/hyperlinkcolor" val="tx"/>
                    </a:ext>
                  </a:extLst>
                </a:hlinkClick>
              </a:rPr>
              <a:t>https://datatracker.ietf.org/doc/minutes-106-roll/</a:t>
            </a:r>
            <a:endParaRPr lang="en-US" sz="2400" dirty="0">
              <a:solidFill>
                <a:schemeClr val="accent2"/>
              </a:solidFill>
            </a:endParaRPr>
          </a:p>
          <a:p>
            <a:pPr marL="857250" indent="-457200">
              <a:buClr>
                <a:srgbClr val="FF0000"/>
              </a:buClr>
              <a:buFont typeface="Wingdings" pitchFamily="2" charset="2"/>
              <a:buChar char="q"/>
            </a:pPr>
            <a:r>
              <a:rPr lang="en-US" sz="2400" dirty="0"/>
              <a:t>Suit: </a:t>
            </a:r>
            <a:r>
              <a:rPr lang="en-US" sz="2400" dirty="0">
                <a:solidFill>
                  <a:schemeClr val="accent2"/>
                </a:solidFill>
                <a:hlinkClick r:id="rId5">
                  <a:extLst>
                    <a:ext uri="{A12FA001-AC4F-418D-AE19-62706E023703}">
                      <ahyp:hlinkClr xmlns:ahyp="http://schemas.microsoft.com/office/drawing/2018/hyperlinkcolor" val="tx"/>
                    </a:ext>
                  </a:extLst>
                </a:hlinkClick>
              </a:rPr>
              <a:t>https://datatracker.ietf.org/doc/minutes-106-suit/</a:t>
            </a:r>
            <a:endParaRPr lang="en-US" sz="2400" dirty="0">
              <a:solidFill>
                <a:schemeClr val="accent2"/>
              </a:solidFill>
            </a:endParaRPr>
          </a:p>
          <a:p>
            <a:pPr marL="857250" indent="-457200">
              <a:buClr>
                <a:srgbClr val="FF0000"/>
              </a:buClr>
              <a:buFont typeface="Wingdings" pitchFamily="2" charset="2"/>
              <a:buChar char="q"/>
            </a:pPr>
            <a:r>
              <a:rPr lang="en-US" sz="2400" dirty="0" err="1"/>
              <a:t>lp</a:t>
            </a:r>
            <a:r>
              <a:rPr lang="en-US" sz="2400" dirty="0"/>
              <a:t>-wan:  </a:t>
            </a:r>
            <a:r>
              <a:rPr lang="en-US" sz="2400" dirty="0">
                <a:solidFill>
                  <a:schemeClr val="accent2"/>
                </a:solidFill>
                <a:hlinkClick r:id="rId6">
                  <a:extLst>
                    <a:ext uri="{A12FA001-AC4F-418D-AE19-62706E023703}">
                      <ahyp:hlinkClr xmlns:ahyp="http://schemas.microsoft.com/office/drawing/2018/hyperlinkcolor" val="tx"/>
                    </a:ext>
                  </a:extLst>
                </a:hlinkClick>
              </a:rPr>
              <a:t>https://</a:t>
            </a:r>
            <a:r>
              <a:rPr lang="en-US" sz="2400" dirty="0" err="1">
                <a:solidFill>
                  <a:schemeClr val="accent2"/>
                </a:solidFill>
                <a:hlinkClick r:id="rId6">
                  <a:extLst>
                    <a:ext uri="{A12FA001-AC4F-418D-AE19-62706E023703}">
                      <ahyp:hlinkClr xmlns:ahyp="http://schemas.microsoft.com/office/drawing/2018/hyperlinkcolor" val="tx"/>
                    </a:ext>
                  </a:extLst>
                </a:hlinkClick>
              </a:rPr>
              <a:t>datatracker.ietf.org</a:t>
            </a:r>
            <a:r>
              <a:rPr lang="en-US" sz="2400" dirty="0">
                <a:solidFill>
                  <a:schemeClr val="accent2"/>
                </a:solidFill>
                <a:hlinkClick r:id="rId6">
                  <a:extLst>
                    <a:ext uri="{A12FA001-AC4F-418D-AE19-62706E023703}">
                      <ahyp:hlinkClr xmlns:ahyp="http://schemas.microsoft.com/office/drawing/2018/hyperlinkcolor" val="tx"/>
                    </a:ext>
                  </a:extLst>
                </a:hlinkClick>
              </a:rPr>
              <a:t>/doc/minutes-106-lpwan/</a:t>
            </a:r>
            <a:endParaRPr lang="en-US" sz="2400" dirty="0">
              <a:solidFill>
                <a:schemeClr val="accent2"/>
              </a:solidFill>
            </a:endParaRPr>
          </a:p>
        </p:txBody>
      </p:sp>
      <p:sp>
        <p:nvSpPr>
          <p:cNvPr id="4" name="Date Placeholder 3"/>
          <p:cNvSpPr>
            <a:spLocks noGrp="1"/>
          </p:cNvSpPr>
          <p:nvPr>
            <p:ph type="dt" sz="half" idx="10"/>
          </p:nvPr>
        </p:nvSpPr>
        <p:spPr/>
        <p:txBody>
          <a:bodyPr/>
          <a:lstStyle/>
          <a:p>
            <a:pPr>
              <a:defRPr/>
            </a:pPr>
            <a:r>
              <a:rPr lang="en-US"/>
              <a:t>&lt;Jan 2020&gt;</a:t>
            </a:r>
            <a:endParaRPr lang="en-US" dirty="0"/>
          </a:p>
        </p:txBody>
      </p:sp>
      <p:sp>
        <p:nvSpPr>
          <p:cNvPr id="5" name="Footer Placeholder 4"/>
          <p:cNvSpPr>
            <a:spLocks noGrp="1"/>
          </p:cNvSpPr>
          <p:nvPr>
            <p:ph type="ftr" sz="quarter" idx="11"/>
          </p:nvPr>
        </p:nvSpPr>
        <p:spPr/>
        <p:txBody>
          <a:bodyPr/>
          <a:lstStyle/>
          <a:p>
            <a:pPr>
              <a:defRPr/>
            </a:pPr>
            <a:r>
              <a:rPr lang="en-US"/>
              <a:t>&lt;Pat Kinney&gt;, &lt;Kinney Consulting LLC&gt;</a:t>
            </a:r>
          </a:p>
        </p:txBody>
      </p:sp>
      <p:sp>
        <p:nvSpPr>
          <p:cNvPr id="6" name="Slide Number Placeholder 5"/>
          <p:cNvSpPr>
            <a:spLocks noGrp="1"/>
          </p:cNvSpPr>
          <p:nvPr>
            <p:ph type="sldNum" sz="quarter" idx="12"/>
          </p:nvPr>
        </p:nvSpPr>
        <p:spPr/>
        <p:txBody>
          <a:bodyPr/>
          <a:lstStyle/>
          <a:p>
            <a:pPr>
              <a:defRPr/>
            </a:pPr>
            <a:r>
              <a:rPr lang="en-US"/>
              <a:t>Slide </a:t>
            </a:r>
            <a:fld id="{7415733E-E371-8944-98C6-8B637C4A033A}" type="slidenum">
              <a:rPr lang="en-US" smtClean="0"/>
              <a:pPr>
                <a:defRPr/>
              </a:pPr>
              <a:t>14</a:t>
            </a:fld>
            <a:endParaRPr lang="en-US"/>
          </a:p>
        </p:txBody>
      </p:sp>
    </p:spTree>
    <p:extLst>
      <p:ext uri="{BB962C8B-B14F-4D97-AF65-F5344CB8AC3E}">
        <p14:creationId xmlns:p14="http://schemas.microsoft.com/office/powerpoint/2010/main" val="27077267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a:t>&lt;Jan 2020&gt;</a:t>
            </a:r>
            <a:endParaRPr lang="en-US" dirty="0"/>
          </a:p>
        </p:txBody>
      </p:sp>
      <p:sp>
        <p:nvSpPr>
          <p:cNvPr id="3" name="Footer Placeholder 2"/>
          <p:cNvSpPr>
            <a:spLocks noGrp="1"/>
          </p:cNvSpPr>
          <p:nvPr>
            <p:ph type="ftr" sz="quarter" idx="11"/>
          </p:nvPr>
        </p:nvSpPr>
        <p:spPr/>
        <p:txBody>
          <a:bodyPr/>
          <a:lstStyle/>
          <a:p>
            <a:pPr>
              <a:defRPr/>
            </a:pPr>
            <a:r>
              <a:rPr lang="en-US"/>
              <a:t>&lt;Pat Kinney&gt;, &lt;Kinney Consulting LLC&gt;</a:t>
            </a:r>
          </a:p>
        </p:txBody>
      </p:sp>
      <p:sp>
        <p:nvSpPr>
          <p:cNvPr id="4" name="Slide Number Placeholder 3"/>
          <p:cNvSpPr>
            <a:spLocks noGrp="1"/>
          </p:cNvSpPr>
          <p:nvPr>
            <p:ph type="sldNum" sz="quarter" idx="12"/>
          </p:nvPr>
        </p:nvSpPr>
        <p:spPr/>
        <p:txBody>
          <a:bodyPr/>
          <a:lstStyle/>
          <a:p>
            <a:pPr>
              <a:defRPr/>
            </a:pPr>
            <a:r>
              <a:rPr lang="en-US"/>
              <a:t>Slide </a:t>
            </a:r>
            <a:fld id="{03628903-88D7-C74D-8D58-8597ECE2BB7F}" type="slidenum">
              <a:rPr lang="en-US" smtClean="0"/>
              <a:pPr>
                <a:defRPr/>
              </a:pPr>
              <a:t>15</a:t>
            </a:fld>
            <a:endParaRPr lang="en-US"/>
          </a:p>
        </p:txBody>
      </p:sp>
      <p:sp>
        <p:nvSpPr>
          <p:cNvPr id="5" name="Rectangle 4"/>
          <p:cNvSpPr/>
          <p:nvPr/>
        </p:nvSpPr>
        <p:spPr>
          <a:xfrm>
            <a:off x="304800" y="2133600"/>
            <a:ext cx="8534400" cy="4093428"/>
          </a:xfrm>
          <a:prstGeom prst="rect">
            <a:avLst/>
          </a:prstGeom>
        </p:spPr>
        <p:txBody>
          <a:bodyPr wrap="square">
            <a:spAutoFit/>
          </a:bodyPr>
          <a:lstStyle/>
          <a:p>
            <a:pPr eaLnBrk="0" fontAlgn="b" hangingPunct="0">
              <a:buClr>
                <a:srgbClr val="FF0000"/>
              </a:buClr>
            </a:pPr>
            <a:r>
              <a:rPr lang="en-US" sz="2800" b="1" dirty="0"/>
              <a:t>Presentation requests:</a:t>
            </a:r>
          </a:p>
          <a:p>
            <a:pPr marL="514350" indent="-508000">
              <a:buClr>
                <a:srgbClr val="FF0000"/>
              </a:buClr>
              <a:buFont typeface="Wingdings" charset="2"/>
              <a:buChar char="q"/>
              <a:tabLst>
                <a:tab pos="5091113" algn="l"/>
              </a:tabLst>
            </a:pPr>
            <a:r>
              <a:rPr lang="en-US" sz="2400" b="1" dirty="0"/>
              <a:t>Extension of the 802.15.4 FSK PHY for utility applications by Takashi </a:t>
            </a:r>
            <a:r>
              <a:rPr lang="en-US" sz="2400" b="1" dirty="0" err="1"/>
              <a:t>Kuramochi</a:t>
            </a:r>
            <a:r>
              <a:rPr lang="en-US" sz="2400" b="1" dirty="0"/>
              <a:t> (LAPIS Semiconductor)</a:t>
            </a:r>
          </a:p>
          <a:p>
            <a:pPr marL="514350" indent="-508000">
              <a:buClr>
                <a:srgbClr val="FF0000"/>
              </a:buClr>
              <a:buFont typeface="Wingdings" charset="2"/>
              <a:buChar char="q"/>
              <a:tabLst>
                <a:tab pos="5091113" algn="l"/>
              </a:tabLst>
            </a:pPr>
            <a:r>
              <a:rPr lang="en-US" sz="2400" b="1" dirty="0"/>
              <a:t>Changes to </a:t>
            </a:r>
            <a:r>
              <a:rPr lang="en-US" sz="2400" b="1" dirty="0" err="1"/>
              <a:t>myProject</a:t>
            </a:r>
            <a:r>
              <a:rPr lang="en-US" sz="2400" b="1" dirty="0"/>
              <a:t> by Jonathan Goldberg (Manager, Operational Program Management, IEEE Standards Association)</a:t>
            </a:r>
          </a:p>
          <a:p>
            <a:pPr marL="457200" indent="-457200" eaLnBrk="0" fontAlgn="b" hangingPunct="0">
              <a:buClr>
                <a:srgbClr val="FF0000"/>
              </a:buClr>
              <a:buFont typeface="Wingdings" pitchFamily="2" charset="2"/>
              <a:buChar char="q"/>
            </a:pPr>
            <a:endParaRPr lang="en-US" sz="2800" b="1" dirty="0"/>
          </a:p>
          <a:p>
            <a:pPr marL="457200" indent="-457200" eaLnBrk="0" fontAlgn="b" hangingPunct="0">
              <a:buClr>
                <a:srgbClr val="FF0000"/>
              </a:buClr>
              <a:buFont typeface="Wingdings" pitchFamily="2" charset="2"/>
              <a:buChar char="q"/>
            </a:pPr>
            <a:endParaRPr lang="en-US" sz="2800" b="1" dirty="0"/>
          </a:p>
          <a:p>
            <a:pPr marL="457200" indent="-457200" eaLnBrk="0" fontAlgn="b" hangingPunct="0">
              <a:buClr>
                <a:srgbClr val="FF0000"/>
              </a:buClr>
              <a:buFont typeface="Wingdings" charset="0"/>
              <a:buChar char="q"/>
            </a:pPr>
            <a:endParaRPr lang="en-US" sz="2800" b="1" dirty="0"/>
          </a:p>
          <a:p>
            <a:pPr marL="914400" lvl="1" indent="-457200" eaLnBrk="0" fontAlgn="b" hangingPunct="0">
              <a:buClr>
                <a:srgbClr val="FF0000"/>
              </a:buClr>
              <a:buFont typeface="Wingdings" charset="0"/>
              <a:buChar char="q"/>
            </a:pPr>
            <a:endParaRPr lang="en-US" sz="2800" b="1" dirty="0"/>
          </a:p>
        </p:txBody>
      </p:sp>
      <p:sp>
        <p:nvSpPr>
          <p:cNvPr id="6" name="Rectangle 5"/>
          <p:cNvSpPr/>
          <p:nvPr/>
        </p:nvSpPr>
        <p:spPr>
          <a:xfrm>
            <a:off x="3124200" y="685800"/>
            <a:ext cx="2209800" cy="646331"/>
          </a:xfrm>
          <a:prstGeom prst="rect">
            <a:avLst/>
          </a:prstGeom>
        </p:spPr>
        <p:txBody>
          <a:bodyPr wrap="square">
            <a:spAutoFit/>
          </a:bodyPr>
          <a:lstStyle/>
          <a:p>
            <a:r>
              <a:rPr lang="en-US" sz="3600" b="1" dirty="0"/>
              <a:t>SC WNG</a:t>
            </a:r>
            <a:endParaRPr lang="en-US" sz="3600" dirty="0"/>
          </a:p>
        </p:txBody>
      </p:sp>
    </p:spTree>
    <p:extLst>
      <p:ext uri="{BB962C8B-B14F-4D97-AF65-F5344CB8AC3E}">
        <p14:creationId xmlns:p14="http://schemas.microsoft.com/office/powerpoint/2010/main" val="39703165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&lt;Jan 2020&gt;</a:t>
            </a:r>
          </a:p>
        </p:txBody>
      </p:sp>
      <p:sp>
        <p:nvSpPr>
          <p:cNvPr id="21506"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16</a:t>
            </a:fld>
            <a:endParaRPr lang="en-US"/>
          </a:p>
        </p:txBody>
      </p:sp>
      <p:sp>
        <p:nvSpPr>
          <p:cNvPr id="21509" name="Rectangle 2"/>
          <p:cNvSpPr>
            <a:spLocks noGrp="1" noChangeArrowheads="1"/>
          </p:cNvSpPr>
          <p:nvPr>
            <p:ph type="title" idx="4294967295"/>
          </p:nvPr>
        </p:nvSpPr>
        <p:spPr>
          <a:xfrm>
            <a:off x="457200" y="381000"/>
            <a:ext cx="7772400" cy="762000"/>
          </a:xfrm>
        </p:spPr>
        <p:txBody>
          <a:bodyPr/>
          <a:lstStyle/>
          <a:p>
            <a:r>
              <a:rPr lang="en-US" b="1" dirty="0">
                <a:latin typeface="Times New Roman" charset="0"/>
                <a:ea typeface="ＭＳ Ｐゴシック" charset="0"/>
                <a:cs typeface="ＭＳ Ｐゴシック" charset="0"/>
              </a:rPr>
              <a:t>SC Accomplishments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14184" y="1676400"/>
            <a:ext cx="8915400" cy="3948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dirty="0"/>
              <a:t>Maintenance</a:t>
            </a:r>
          </a:p>
          <a:p>
            <a:pPr marL="800100" lvl="1" indent="-342900">
              <a:buClr>
                <a:srgbClr val="FF0000"/>
              </a:buClr>
              <a:buFont typeface="Wingdings" charset="2"/>
              <a:buChar char="q"/>
            </a:pPr>
            <a:r>
              <a:rPr lang="en-US" sz="2000" b="1" dirty="0"/>
              <a:t>Changes with Existing Standards: </a:t>
            </a:r>
          </a:p>
          <a:p>
            <a:pPr marL="1257300" lvl="2" indent="-342900">
              <a:buClr>
                <a:srgbClr val="FF0000"/>
              </a:buClr>
              <a:buFont typeface="Wingdings" charset="2"/>
              <a:buChar char="q"/>
            </a:pPr>
            <a:r>
              <a:rPr lang="en-US" sz="1800" dirty="0"/>
              <a:t>No requests</a:t>
            </a:r>
          </a:p>
          <a:p>
            <a:pPr marL="800100" lvl="1" indent="-342900">
              <a:buClr>
                <a:srgbClr val="FF0000"/>
              </a:buClr>
              <a:buFont typeface="Wingdings" charset="2"/>
              <a:buChar char="q"/>
            </a:pPr>
            <a:r>
              <a:rPr lang="en-US" sz="2000" b="1" dirty="0"/>
              <a:t>Changes with Operations Manual:</a:t>
            </a:r>
          </a:p>
          <a:p>
            <a:pPr marL="1257300" lvl="2" indent="-342900">
              <a:buClr>
                <a:srgbClr val="FF0000"/>
              </a:buClr>
              <a:buFont typeface="Wingdings" charset="2"/>
              <a:buChar char="q"/>
            </a:pPr>
            <a:r>
              <a:rPr lang="en-US" sz="1800" b="1" dirty="0"/>
              <a:t>SEG was added to Op Manual resulting in 15-10-0235-25 </a:t>
            </a:r>
          </a:p>
          <a:p>
            <a:pPr marL="342900" indent="-342900">
              <a:buClr>
                <a:srgbClr val="FF0000"/>
              </a:buClr>
              <a:buFont typeface="Wingdings" charset="2"/>
              <a:buChar char="q"/>
            </a:pPr>
            <a:r>
              <a:rPr lang="en-US" sz="2400" b="1" dirty="0"/>
              <a:t>SC WNG</a:t>
            </a:r>
          </a:p>
          <a:p>
            <a:pPr marL="800100" lvl="1" indent="-342900">
              <a:buClr>
                <a:srgbClr val="FF0000"/>
              </a:buClr>
              <a:buFont typeface="Wingdings" charset="2"/>
              <a:buChar char="q"/>
            </a:pPr>
            <a:r>
              <a:rPr lang="en-US" sz="2000" b="1" dirty="0"/>
              <a:t>Two presentations were made:</a:t>
            </a:r>
          </a:p>
          <a:p>
            <a:pPr marL="1257300" lvl="2" indent="-342900">
              <a:buClr>
                <a:srgbClr val="FF0000"/>
              </a:buClr>
              <a:buFont typeface="Wingdings" charset="2"/>
              <a:buChar char="q"/>
            </a:pPr>
            <a:r>
              <a:rPr lang="en-US" sz="1800" b="1" dirty="0"/>
              <a:t>Extension of the 802.15.4 FSK PHY for utility applications by Takashi </a:t>
            </a:r>
            <a:r>
              <a:rPr lang="en-US" sz="1800" b="1" dirty="0" err="1"/>
              <a:t>Kuramochi</a:t>
            </a:r>
            <a:r>
              <a:rPr lang="en-US" sz="1800" b="1" dirty="0"/>
              <a:t> (LAPIS Semiconductor)</a:t>
            </a:r>
          </a:p>
          <a:p>
            <a:pPr marL="1714500" lvl="3" indent="-342900">
              <a:buClr>
                <a:srgbClr val="FF0000"/>
              </a:buClr>
              <a:buFont typeface="Wingdings" charset="2"/>
              <a:buChar char="q"/>
            </a:pPr>
            <a:r>
              <a:rPr lang="en-US" sz="1800" b="1" dirty="0"/>
              <a:t>IG was formed</a:t>
            </a:r>
          </a:p>
          <a:p>
            <a:pPr marL="1257300" lvl="2" indent="-342900">
              <a:buClr>
                <a:srgbClr val="FF0000"/>
              </a:buClr>
              <a:buFont typeface="Wingdings" charset="2"/>
              <a:buChar char="q"/>
            </a:pPr>
            <a:r>
              <a:rPr lang="en-US" sz="1800" b="1" dirty="0"/>
              <a:t>Changes to </a:t>
            </a:r>
            <a:r>
              <a:rPr lang="en-US" sz="1800" b="1" dirty="0" err="1"/>
              <a:t>myProject</a:t>
            </a:r>
            <a:r>
              <a:rPr lang="en-US" sz="1800" b="1" dirty="0"/>
              <a:t> by Jonathan Goldberg (IEEE Standards Association)</a:t>
            </a:r>
          </a:p>
          <a:p>
            <a:pPr marL="342900" indent="-342900">
              <a:buClr>
                <a:srgbClr val="FF0000"/>
              </a:buClr>
              <a:buFont typeface="Wingdings" charset="2"/>
              <a:buChar char="q"/>
            </a:pPr>
            <a:r>
              <a:rPr lang="en-US" sz="2400" b="1" dirty="0"/>
              <a:t>IETF</a:t>
            </a:r>
          </a:p>
          <a:p>
            <a:pPr marL="800100" lvl="1" indent="-342900">
              <a:buClr>
                <a:srgbClr val="FF0000"/>
              </a:buClr>
              <a:buFont typeface="Wingdings" charset="2"/>
              <a:buChar char="q"/>
            </a:pPr>
            <a:r>
              <a:rPr lang="en-US" sz="2000" b="1" dirty="0"/>
              <a:t>IETF 106 status for groups of interest to 802.15 were reviewed</a:t>
            </a:r>
          </a:p>
          <a:p>
            <a:pPr marL="1257300" lvl="2" indent="-342900">
              <a:buClr>
                <a:srgbClr val="FF0000"/>
              </a:buClr>
              <a:buFont typeface="Wingdings" charset="2"/>
              <a:buChar char="q"/>
            </a:pPr>
            <a:r>
              <a:rPr lang="en-US" sz="2000" b="1" dirty="0"/>
              <a:t>“6tisch” will be deprecated while “lake” will be added</a:t>
            </a:r>
          </a:p>
        </p:txBody>
      </p:sp>
    </p:spTree>
    <p:extLst>
      <p:ext uri="{BB962C8B-B14F-4D97-AF65-F5344CB8AC3E}">
        <p14:creationId xmlns:p14="http://schemas.microsoft.com/office/powerpoint/2010/main" val="16887725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&lt;Jan 2020&gt;</a:t>
            </a:r>
          </a:p>
        </p:txBody>
      </p:sp>
      <p:sp>
        <p:nvSpPr>
          <p:cNvPr id="21506"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17</a:t>
            </a:fld>
            <a:endParaRPr lang="en-US"/>
          </a:p>
        </p:txBody>
      </p:sp>
      <p:sp>
        <p:nvSpPr>
          <p:cNvPr id="21509" name="Rectangle 2"/>
          <p:cNvSpPr>
            <a:spLocks noGrp="1" noChangeArrowheads="1"/>
          </p:cNvSpPr>
          <p:nvPr>
            <p:ph type="title" idx="4294967295"/>
          </p:nvPr>
        </p:nvSpPr>
        <p:spPr>
          <a:xfrm>
            <a:off x="457200" y="381000"/>
            <a:ext cx="7772400" cy="762000"/>
          </a:xfrm>
        </p:spPr>
        <p:txBody>
          <a:bodyPr/>
          <a:lstStyle/>
          <a:p>
            <a:r>
              <a:rPr lang="en-US" b="1" dirty="0">
                <a:latin typeface="Times New Roman" charset="0"/>
                <a:ea typeface="ＭＳ Ｐゴシック" charset="0"/>
                <a:cs typeface="ＭＳ Ｐゴシック" charset="0"/>
              </a:rPr>
              <a:t>SC Accomplishments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91429" y="2438400"/>
            <a:ext cx="8915400" cy="281812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dirty="0"/>
              <a:t>Motion: </a:t>
            </a:r>
            <a:r>
              <a:rPr lang="en-US" sz="2400" b="1" i="1" dirty="0"/>
              <a:t>SC maintenance requests that the WG approve the revised Operations Manual described in 15-10-0235-25</a:t>
            </a:r>
          </a:p>
          <a:p>
            <a:pPr marL="342900" indent="-342900">
              <a:buClr>
                <a:srgbClr val="FF0000"/>
              </a:buClr>
              <a:buFont typeface="Wingdings" charset="2"/>
              <a:buChar char="q"/>
            </a:pPr>
            <a:endParaRPr lang="en-US" sz="2400" b="1" dirty="0"/>
          </a:p>
          <a:p>
            <a:pPr marL="342900" indent="-342900">
              <a:buClr>
                <a:srgbClr val="FF0000"/>
              </a:buClr>
              <a:buFont typeface="Wingdings" charset="2"/>
              <a:buChar char="q"/>
            </a:pPr>
            <a:r>
              <a:rPr lang="en-US" sz="2400" b="1" dirty="0"/>
              <a:t>Seconded by </a:t>
            </a:r>
          </a:p>
          <a:p>
            <a:pPr marL="342900" indent="-342900">
              <a:buClr>
                <a:srgbClr val="FF0000"/>
              </a:buClr>
              <a:buFont typeface="Wingdings" charset="2"/>
              <a:buChar char="q"/>
            </a:pPr>
            <a:endParaRPr lang="en-US" sz="2400" b="1" dirty="0"/>
          </a:p>
          <a:p>
            <a:pPr marL="342900" indent="-342900">
              <a:buClr>
                <a:srgbClr val="FF0000"/>
              </a:buClr>
              <a:buFont typeface="Wingdings" charset="2"/>
              <a:buChar char="q"/>
            </a:pPr>
            <a:endParaRPr lang="en-US" sz="2400" b="1" dirty="0"/>
          </a:p>
          <a:p>
            <a:pPr marL="342900" indent="-342900">
              <a:buClr>
                <a:srgbClr val="FF0000"/>
              </a:buClr>
              <a:buFont typeface="Wingdings" charset="2"/>
              <a:buChar char="q"/>
            </a:pPr>
            <a:endParaRPr lang="en-US" sz="2400" b="1" dirty="0"/>
          </a:p>
        </p:txBody>
      </p:sp>
    </p:spTree>
    <p:extLst>
      <p:ext uri="{BB962C8B-B14F-4D97-AF65-F5344CB8AC3E}">
        <p14:creationId xmlns:p14="http://schemas.microsoft.com/office/powerpoint/2010/main" val="8794662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76200" y="908542"/>
            <a:ext cx="8915400" cy="5486400"/>
          </a:xfrm>
        </p:spPr>
        <p:txBody>
          <a:bodyPr lIns="90487" tIns="44450" rIns="90487" bIns="44450"/>
          <a:lstStyle/>
          <a:p>
            <a:pPr>
              <a:lnSpc>
                <a:spcPct val="80000"/>
              </a:lnSpc>
              <a:spcAft>
                <a:spcPct val="30000"/>
              </a:spcAft>
              <a:buFont typeface="Monotype Sorts" charset="0"/>
              <a:buNone/>
            </a:pPr>
            <a:r>
              <a:rPr lang="en-US" sz="1800" b="1" dirty="0">
                <a:latin typeface="Arial" charset="0"/>
              </a:rPr>
              <a:t>	</a:t>
            </a:r>
            <a:r>
              <a:rPr lang="en-US" sz="2000" b="1" dirty="0">
                <a:solidFill>
                  <a:schemeClr val="tx1"/>
                </a:solidFill>
                <a:latin typeface="Calibri" charset="0"/>
                <a:cs typeface="Calibri" charset="0"/>
              </a:rPr>
              <a:t>The IEEE-SA strongly recommends that at each WG meeting the chair or a designee:</a:t>
            </a:r>
            <a:endParaRPr lang="en-US" sz="2000" dirty="0">
              <a:solidFill>
                <a:schemeClr val="tx1"/>
              </a:solidFill>
              <a:latin typeface="Calibri" charset="0"/>
              <a:cs typeface="Calibri" charset="0"/>
            </a:endParaRPr>
          </a:p>
          <a:p>
            <a:pPr lvl="1">
              <a:lnSpc>
                <a:spcPct val="80000"/>
              </a:lnSpc>
              <a:buSzPct val="150000"/>
              <a:buFont typeface="Arial" charset="0"/>
              <a:buChar char="•"/>
            </a:pPr>
            <a:r>
              <a:rPr lang="en-US" sz="1600" b="1" dirty="0">
                <a:solidFill>
                  <a:schemeClr val="tx1"/>
                </a:solidFill>
                <a:latin typeface="Calibri" charset="0"/>
                <a:cs typeface="Calibri" charset="0"/>
              </a:rPr>
              <a:t>Show slides #1 through #4 of this presentation</a:t>
            </a:r>
          </a:p>
          <a:p>
            <a:pPr lvl="1">
              <a:lnSpc>
                <a:spcPct val="80000"/>
              </a:lnSpc>
              <a:buSzPct val="150000"/>
              <a:buFont typeface="Arial" charset="0"/>
              <a:buChar char="•"/>
            </a:pPr>
            <a:r>
              <a:rPr lang="en-US" sz="1600" b="1" dirty="0">
                <a:solidFill>
                  <a:schemeClr val="tx1"/>
                </a:solidFill>
                <a:latin typeface="Calibri" charset="0"/>
                <a:cs typeface="Calibri" charset="0"/>
              </a:rPr>
              <a:t>Advise the WG attendees that:</a:t>
            </a:r>
            <a:r>
              <a:rPr lang="en-US" sz="1600" dirty="0">
                <a:solidFill>
                  <a:schemeClr val="tx1"/>
                </a:solidFill>
                <a:latin typeface="Calibri" charset="0"/>
                <a:cs typeface="Calibri" charset="0"/>
              </a:rPr>
              <a:t> </a:t>
            </a:r>
          </a:p>
          <a:p>
            <a:pPr lvl="2">
              <a:lnSpc>
                <a:spcPct val="80000"/>
              </a:lnSpc>
              <a:buSzPct val="150000"/>
              <a:buFont typeface="Arial" charset="0"/>
              <a:buChar char="•"/>
            </a:pPr>
            <a:r>
              <a:rPr lang="en-US" sz="1400" dirty="0">
                <a:solidFill>
                  <a:schemeClr val="tx1"/>
                </a:solidFill>
                <a:latin typeface="Calibri" charset="0"/>
                <a:cs typeface="Calibri" charset="0"/>
              </a:rPr>
              <a:t>IEEE’s patent policy is described in Clause 6 of the </a:t>
            </a:r>
            <a:r>
              <a:rPr lang="en-US" sz="1400" i="1" dirty="0">
                <a:solidFill>
                  <a:schemeClr val="tx1"/>
                </a:solidFill>
                <a:latin typeface="Calibri" charset="0"/>
                <a:cs typeface="Calibri" charset="0"/>
              </a:rPr>
              <a:t>IEEE-SA Standards Board Bylaws</a:t>
            </a:r>
            <a:r>
              <a:rPr lang="en-US" sz="1400" dirty="0">
                <a:solidFill>
                  <a:schemeClr val="tx1"/>
                </a:solidFill>
                <a:latin typeface="Calibri" charset="0"/>
                <a:cs typeface="Calibri" charset="0"/>
              </a:rPr>
              <a:t>;</a:t>
            </a:r>
          </a:p>
          <a:p>
            <a:pPr lvl="2">
              <a:lnSpc>
                <a:spcPct val="80000"/>
              </a:lnSpc>
              <a:buSzPct val="150000"/>
              <a:buFont typeface="Arial" charset="0"/>
              <a:buChar char="•"/>
            </a:pPr>
            <a:r>
              <a:rPr lang="en-US" sz="1400" dirty="0">
                <a:solidFill>
                  <a:schemeClr val="tx1"/>
                </a:solidFill>
                <a:latin typeface="Calibri" charset="0"/>
                <a:cs typeface="Calibri" charset="0"/>
              </a:rPr>
              <a:t>Early identification of patent claims which may be essential for the use of standards under development is strongly encouraged; </a:t>
            </a:r>
          </a:p>
          <a:p>
            <a:pPr lvl="2">
              <a:lnSpc>
                <a:spcPct val="80000"/>
              </a:lnSpc>
              <a:buSzPct val="150000"/>
              <a:buFont typeface="Arial" charset="0"/>
              <a:buChar char="•"/>
            </a:pPr>
            <a:r>
              <a:rPr lang="en-US" sz="1400" dirty="0">
                <a:solidFill>
                  <a:schemeClr val="tx1"/>
                </a:solidFill>
                <a:latin typeface="Calibri" charset="0"/>
                <a:cs typeface="Calibri"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sz="1400" dirty="0">
                <a:solidFill>
                  <a:schemeClr val="tx1"/>
                </a:solidFill>
                <a:latin typeface="Calibri" charset="0"/>
                <a:cs typeface="Calibri" charset="0"/>
              </a:rPr>
            </a:br>
            <a:endParaRPr lang="en-US" sz="1600" dirty="0">
              <a:solidFill>
                <a:schemeClr val="tx1"/>
              </a:solidFill>
              <a:latin typeface="Calibri" charset="0"/>
              <a:cs typeface="Calibri" charset="0"/>
            </a:endParaRPr>
          </a:p>
          <a:p>
            <a:pPr lvl="1">
              <a:lnSpc>
                <a:spcPct val="20000"/>
              </a:lnSpc>
              <a:buSzPct val="150000"/>
              <a:buFont typeface="Arial" charset="0"/>
              <a:buChar char="•"/>
            </a:pPr>
            <a:r>
              <a:rPr lang="en-US" sz="1600" b="1" dirty="0">
                <a:solidFill>
                  <a:schemeClr val="tx1"/>
                </a:solidFill>
                <a:latin typeface="Calibri" charset="0"/>
                <a:cs typeface="Calibri" charset="0"/>
              </a:rPr>
              <a:t>Instruct the WG Secretary to record in the minutes of the relevant WG meeting:</a:t>
            </a:r>
            <a:r>
              <a:rPr lang="en-US" sz="1600" dirty="0">
                <a:solidFill>
                  <a:schemeClr val="tx1"/>
                </a:solidFill>
                <a:latin typeface="Calibri" charset="0"/>
                <a:cs typeface="Calibri" charset="0"/>
              </a:rPr>
              <a:t> </a:t>
            </a:r>
          </a:p>
          <a:p>
            <a:pPr lvl="2">
              <a:lnSpc>
                <a:spcPct val="80000"/>
              </a:lnSpc>
              <a:buSzPct val="150000"/>
              <a:buFont typeface="Arial" charset="0"/>
              <a:buChar char="•"/>
            </a:pPr>
            <a:r>
              <a:rPr lang="en-US" sz="1400" dirty="0">
                <a:solidFill>
                  <a:schemeClr val="tx1"/>
                </a:solidFill>
                <a:latin typeface="Calibri" charset="0"/>
                <a:cs typeface="Calibri" charset="0"/>
              </a:rPr>
              <a:t>That the foregoing information was provided and that slides 1 through 4 (and this slide 0, if applicable) were shown; </a:t>
            </a:r>
          </a:p>
          <a:p>
            <a:pPr lvl="2">
              <a:lnSpc>
                <a:spcPct val="80000"/>
              </a:lnSpc>
              <a:buSzPct val="150000"/>
              <a:buFont typeface="Arial" charset="0"/>
              <a:buChar char="•"/>
            </a:pPr>
            <a:r>
              <a:rPr lang="en-US" sz="1400" dirty="0">
                <a:solidFill>
                  <a:schemeClr val="tx1"/>
                </a:solidFill>
                <a:latin typeface="Calibri" charset="0"/>
                <a:cs typeface="Calibri"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charset="0"/>
              <a:buChar char="•"/>
            </a:pPr>
            <a:r>
              <a:rPr lang="en-US" sz="1400" dirty="0">
                <a:solidFill>
                  <a:schemeClr val="tx1"/>
                </a:solidFill>
                <a:latin typeface="Calibri" charset="0"/>
                <a:cs typeface="Calibri"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charset="0"/>
              <a:buChar char="•"/>
            </a:pPr>
            <a:endParaRPr lang="en-US" sz="1400" dirty="0">
              <a:solidFill>
                <a:schemeClr val="tx1"/>
              </a:solidFill>
              <a:latin typeface="Calibri" charset="0"/>
              <a:cs typeface="Calibri" charset="0"/>
            </a:endParaRPr>
          </a:p>
          <a:p>
            <a:pPr lvl="1">
              <a:lnSpc>
                <a:spcPct val="80000"/>
              </a:lnSpc>
              <a:spcBef>
                <a:spcPct val="5000"/>
              </a:spcBef>
              <a:buSzPct val="150000"/>
              <a:buFont typeface="Arial" charset="0"/>
              <a:buChar char="•"/>
            </a:pPr>
            <a:r>
              <a:rPr lang="en-US" sz="1400" dirty="0">
                <a:solidFill>
                  <a:schemeClr val="tx1"/>
                </a:solidFill>
                <a:latin typeface="Calibri" charset="0"/>
                <a:cs typeface="Calibri"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charset="0"/>
              <a:buChar char="•"/>
            </a:pPr>
            <a:r>
              <a:rPr lang="en-US" sz="1400" dirty="0">
                <a:solidFill>
                  <a:schemeClr val="tx1"/>
                </a:solidFill>
                <a:latin typeface="Calibri" charset="0"/>
                <a:cs typeface="Calibri" charset="0"/>
              </a:rPr>
              <a:t>It is recommended that the WG Chair review the guidance in </a:t>
            </a:r>
            <a:r>
              <a:rPr lang="en-US" sz="1400" i="1" dirty="0">
                <a:solidFill>
                  <a:schemeClr val="tx1"/>
                </a:solidFill>
                <a:latin typeface="Calibri" charset="0"/>
                <a:cs typeface="Calibri" charset="0"/>
              </a:rPr>
              <a:t>IEEE-SA Standards Board Operations Manual</a:t>
            </a:r>
            <a:r>
              <a:rPr lang="en-US" sz="1400" dirty="0">
                <a:solidFill>
                  <a:schemeClr val="tx1"/>
                </a:solidFill>
                <a:latin typeface="Calibri" charset="0"/>
                <a:cs typeface="Calibri" charset="0"/>
              </a:rPr>
              <a:t> 6.3.5 and in FAQs 14 and 15 on inclusion of potential Essential Patent Claims by incorporation or by reference. </a:t>
            </a:r>
          </a:p>
          <a:p>
            <a:pPr lvl="1">
              <a:lnSpc>
                <a:spcPct val="80000"/>
              </a:lnSpc>
              <a:spcBef>
                <a:spcPct val="5000"/>
              </a:spcBef>
              <a:buFont typeface="Monotype Sorts" charset="0"/>
              <a:buNone/>
            </a:pPr>
            <a:endParaRPr lang="en-US" sz="1400" dirty="0">
              <a:solidFill>
                <a:schemeClr val="tx1"/>
              </a:solidFill>
              <a:latin typeface="Calibri" charset="0"/>
              <a:cs typeface="Calibri" charset="0"/>
            </a:endParaRPr>
          </a:p>
          <a:p>
            <a:pPr lvl="1">
              <a:lnSpc>
                <a:spcPct val="80000"/>
              </a:lnSpc>
              <a:spcBef>
                <a:spcPct val="5000"/>
              </a:spcBef>
              <a:buFont typeface="Monotype Sorts" charset="0"/>
              <a:buNone/>
            </a:pPr>
            <a:r>
              <a:rPr lang="en-US" sz="1400" dirty="0">
                <a:solidFill>
                  <a:schemeClr val="tx1"/>
                </a:solidFill>
                <a:latin typeface="Calibri" charset="0"/>
                <a:cs typeface="Calibri" charset="0"/>
              </a:rPr>
              <a:t>	Note: </a:t>
            </a:r>
            <a:r>
              <a:rPr lang="en-US" sz="1400" b="1" dirty="0">
                <a:solidFill>
                  <a:schemeClr val="tx1"/>
                </a:solidFill>
                <a:latin typeface="Calibri" charset="0"/>
                <a:cs typeface="Calibri" charset="0"/>
              </a:rPr>
              <a:t>WG</a:t>
            </a:r>
            <a:r>
              <a:rPr lang="en-US" sz="1400" dirty="0">
                <a:solidFill>
                  <a:schemeClr val="tx1"/>
                </a:solidFill>
                <a:latin typeface="Calibri" charset="0"/>
                <a:cs typeface="Calibri"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914400" y="298942"/>
            <a:ext cx="6400800" cy="609600"/>
          </a:xfrm>
        </p:spPr>
        <p:txBody>
          <a:bodyPr lIns="90487" tIns="44450" rIns="90487" bIns="44450"/>
          <a:lstStyle/>
          <a:p>
            <a:r>
              <a:rPr lang="en-US" sz="3200" u="sng" dirty="0">
                <a:solidFill>
                  <a:schemeClr val="tx1"/>
                </a:solidFill>
                <a:latin typeface="Calibri" charset="0"/>
                <a:cs typeface="Calibri" charset="0"/>
              </a:rPr>
              <a:t>Instructions for the WG Chair</a:t>
            </a:r>
            <a:endParaRPr lang="en-US" sz="3200" u="sng" dirty="0">
              <a:latin typeface="Calibri" charset="0"/>
              <a:cs typeface="Calibri" charset="0"/>
            </a:endParaRP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a:extLst>
              <a:ext uri="{FF2B5EF4-FFF2-40B4-BE49-F238E27FC236}">
                <a16:creationId xmlns:a16="http://schemas.microsoft.com/office/drawing/2014/main" id="{4458ECB4-0F45-0B41-8A57-2579337DA309}"/>
              </a:ext>
            </a:extLst>
          </p:cNvPr>
          <p:cNvSpPr>
            <a:spLocks noGrp="1"/>
          </p:cNvSpPr>
          <p:nvPr>
            <p:ph type="dt" sz="half" idx="10"/>
          </p:nvPr>
        </p:nvSpPr>
        <p:spPr/>
        <p:txBody>
          <a:bodyPr/>
          <a:lstStyle/>
          <a:p>
            <a:pPr>
              <a:defRPr/>
            </a:pPr>
            <a:r>
              <a:rPr lang="en-US"/>
              <a:t>&lt;Jan 2020&gt;</a:t>
            </a:r>
            <a:endParaRPr lang="en-US" dirty="0"/>
          </a:p>
        </p:txBody>
      </p:sp>
      <p:sp>
        <p:nvSpPr>
          <p:cNvPr id="3" name="Footer Placeholder 2">
            <a:extLst>
              <a:ext uri="{FF2B5EF4-FFF2-40B4-BE49-F238E27FC236}">
                <a16:creationId xmlns:a16="http://schemas.microsoft.com/office/drawing/2014/main" id="{9CC92E75-3829-5F47-937E-7A78D2EB6939}"/>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D9C89C99-9611-7D4C-82A2-1AA46632F50D}"/>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2</a:t>
            </a:fld>
            <a:endParaRPr lang="en-US"/>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5990" y="457200"/>
            <a:ext cx="8839200" cy="685800"/>
          </a:xfrm>
        </p:spPr>
        <p:txBody>
          <a:bodyPr/>
          <a:lstStyle/>
          <a:p>
            <a:r>
              <a:rPr lang="en-US" sz="3200" u="sng" dirty="0">
                <a:solidFill>
                  <a:schemeClr val="tx1"/>
                </a:solidFill>
                <a:latin typeface="Calibri" charset="0"/>
                <a:cs typeface="Calibri" charset="0"/>
              </a:rPr>
              <a:t>Participants have a duty to inform the IEEE</a:t>
            </a:r>
            <a:endParaRPr lang="en-US" sz="3200" dirty="0">
              <a:latin typeface="Arial" charset="0"/>
            </a:endParaRPr>
          </a:p>
        </p:txBody>
      </p:sp>
      <p:sp>
        <p:nvSpPr>
          <p:cNvPr id="8195" name="Rectangle 1027"/>
          <p:cNvSpPr>
            <a:spLocks noGrp="1" noChangeArrowheads="1"/>
          </p:cNvSpPr>
          <p:nvPr>
            <p:ph type="body" idx="1"/>
          </p:nvPr>
        </p:nvSpPr>
        <p:spPr>
          <a:xfrm>
            <a:off x="-35621" y="1371600"/>
            <a:ext cx="9144001" cy="4876800"/>
          </a:xfrm>
        </p:spPr>
        <p:txBody>
          <a:bodyPr/>
          <a:lstStyle/>
          <a:p>
            <a:pPr lvl="1">
              <a:buSzPct val="150000"/>
              <a:buFont typeface="Arial" charset="0"/>
              <a:buChar char="•"/>
            </a:pPr>
            <a:r>
              <a:rPr lang="en-US" sz="2000" b="1" dirty="0">
                <a:solidFill>
                  <a:schemeClr val="tx1"/>
                </a:solidFill>
                <a:latin typeface="Calibri" charset="0"/>
                <a:cs typeface="Calibri" charset="0"/>
              </a:rPr>
              <a:t>Participants </a:t>
            </a:r>
            <a:r>
              <a:rPr lang="en-US" sz="2000" b="1" u="sng" dirty="0">
                <a:solidFill>
                  <a:schemeClr val="tx1"/>
                </a:solidFill>
                <a:latin typeface="Calibri" charset="0"/>
                <a:cs typeface="Calibri" charset="0"/>
              </a:rPr>
              <a:t>shall</a:t>
            </a:r>
            <a:r>
              <a:rPr lang="en-US" sz="2000" b="1" dirty="0">
                <a:solidFill>
                  <a:schemeClr val="tx1"/>
                </a:solidFill>
                <a:latin typeface="Calibri" charset="0"/>
                <a:cs typeface="Calibri"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charset="0"/>
              <a:buChar char="•"/>
            </a:pPr>
            <a:endParaRPr lang="en-US" sz="2000" b="1" dirty="0">
              <a:solidFill>
                <a:schemeClr val="tx1"/>
              </a:solidFill>
              <a:latin typeface="Calibri" charset="0"/>
              <a:cs typeface="Calibri" charset="0"/>
            </a:endParaRPr>
          </a:p>
          <a:p>
            <a:pPr lvl="1">
              <a:buSzPct val="150000"/>
              <a:buFont typeface="Arial" charset="0"/>
              <a:buChar char="•"/>
            </a:pPr>
            <a:r>
              <a:rPr lang="en-US" sz="2000" b="1" dirty="0">
                <a:solidFill>
                  <a:schemeClr val="tx1"/>
                </a:solidFill>
                <a:latin typeface="Calibri" charset="0"/>
                <a:cs typeface="Calibri" charset="0"/>
              </a:rPr>
              <a:t>Participants </a:t>
            </a:r>
            <a:r>
              <a:rPr lang="en-US" sz="2000" b="1" u="sng" dirty="0">
                <a:solidFill>
                  <a:schemeClr val="tx1"/>
                </a:solidFill>
                <a:latin typeface="Calibri" charset="0"/>
                <a:cs typeface="Calibri" charset="0"/>
              </a:rPr>
              <a:t>should </a:t>
            </a:r>
            <a:r>
              <a:rPr lang="en-US" sz="2000" b="1" dirty="0">
                <a:solidFill>
                  <a:schemeClr val="tx1"/>
                </a:solidFill>
                <a:latin typeface="Calibri" charset="0"/>
                <a:cs typeface="Calibri" charset="0"/>
              </a:rPr>
              <a:t>inform the IEEE (or cause the IEEE to be informed) of the identity of any other holders of potential Essential Patent Claims</a:t>
            </a:r>
          </a:p>
          <a:p>
            <a:pPr lvl="1">
              <a:buSzPct val="150000"/>
              <a:buFont typeface="Arial" charset="0"/>
              <a:buChar char="•"/>
            </a:pPr>
            <a:endParaRPr lang="en-US" sz="2000" b="1" dirty="0">
              <a:solidFill>
                <a:schemeClr val="tx1"/>
              </a:solidFill>
              <a:latin typeface="Calibri" charset="0"/>
              <a:cs typeface="Calibri" charset="0"/>
            </a:endParaRPr>
          </a:p>
          <a:p>
            <a:pPr lvl="1" algn="ctr">
              <a:buFont typeface="Monotype Sorts" charset="0"/>
              <a:buNone/>
            </a:pPr>
            <a:r>
              <a:rPr lang="en-US" sz="3200" b="1" dirty="0">
                <a:solidFill>
                  <a:schemeClr val="tx1"/>
                </a:solidFill>
                <a:latin typeface="Calibri" charset="0"/>
                <a:cs typeface="Calibri" charset="0"/>
              </a:rPr>
              <a:t>Early identification of holders of potential Essential Patent Claims is encouraged</a:t>
            </a:r>
          </a:p>
        </p:txBody>
      </p:sp>
      <p:sp>
        <p:nvSpPr>
          <p:cNvPr id="8196" name="Text Box 1028"/>
          <p:cNvSpPr txBox="1">
            <a:spLocks noChangeArrowheads="1"/>
          </p:cNvSpPr>
          <p:nvPr/>
        </p:nvSpPr>
        <p:spPr bwMode="auto">
          <a:xfrm>
            <a:off x="152400" y="5867400"/>
            <a:ext cx="960438"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#1</a:t>
            </a:r>
          </a:p>
        </p:txBody>
      </p:sp>
      <p:sp>
        <p:nvSpPr>
          <p:cNvPr id="2" name="Date Placeholder 1">
            <a:extLst>
              <a:ext uri="{FF2B5EF4-FFF2-40B4-BE49-F238E27FC236}">
                <a16:creationId xmlns:a16="http://schemas.microsoft.com/office/drawing/2014/main" id="{B8B18221-8834-D741-AB58-EDACA56F9D52}"/>
              </a:ext>
            </a:extLst>
          </p:cNvPr>
          <p:cNvSpPr>
            <a:spLocks noGrp="1"/>
          </p:cNvSpPr>
          <p:nvPr>
            <p:ph type="dt" sz="half" idx="10"/>
          </p:nvPr>
        </p:nvSpPr>
        <p:spPr/>
        <p:txBody>
          <a:bodyPr/>
          <a:lstStyle/>
          <a:p>
            <a:pPr>
              <a:defRPr/>
            </a:pPr>
            <a:r>
              <a:rPr lang="en-US"/>
              <a:t>&lt;Jan 2020&gt;</a:t>
            </a:r>
            <a:endParaRPr lang="en-US" dirty="0"/>
          </a:p>
        </p:txBody>
      </p:sp>
      <p:sp>
        <p:nvSpPr>
          <p:cNvPr id="3" name="Footer Placeholder 2">
            <a:extLst>
              <a:ext uri="{FF2B5EF4-FFF2-40B4-BE49-F238E27FC236}">
                <a16:creationId xmlns:a16="http://schemas.microsoft.com/office/drawing/2014/main" id="{7C0E736C-BC31-7845-A64F-63DBC91AE771}"/>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8D71D5C1-92E9-FE45-8DDB-8EE0258D4D02}"/>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52400" y="381000"/>
            <a:ext cx="7772400" cy="990600"/>
          </a:xfrm>
        </p:spPr>
        <p:txBody>
          <a:bodyPr/>
          <a:lstStyle/>
          <a:p>
            <a:r>
              <a:rPr lang="en-US" sz="3200" u="sng" dirty="0">
                <a:solidFill>
                  <a:schemeClr val="tx1"/>
                </a:solidFill>
                <a:latin typeface="Calibri" charset="0"/>
                <a:cs typeface="Calibri" charset="0"/>
              </a:rPr>
              <a:t>Ways to inform IEEE</a:t>
            </a:r>
            <a:endParaRPr lang="en-US" sz="3200" u="sng" dirty="0">
              <a:latin typeface="Arial" charset="0"/>
            </a:endParaRPr>
          </a:p>
        </p:txBody>
      </p:sp>
      <p:sp>
        <p:nvSpPr>
          <p:cNvPr id="9219" name="Rectangle 3"/>
          <p:cNvSpPr>
            <a:spLocks noGrp="1" noChangeArrowheads="1"/>
          </p:cNvSpPr>
          <p:nvPr>
            <p:ph type="body" idx="1"/>
          </p:nvPr>
        </p:nvSpPr>
        <p:spPr>
          <a:xfrm>
            <a:off x="228600" y="1295400"/>
            <a:ext cx="8610600" cy="3886200"/>
          </a:xfrm>
        </p:spPr>
        <p:txBody>
          <a:bodyPr/>
          <a:lstStyle/>
          <a:p>
            <a:pPr>
              <a:buSzPct val="150000"/>
              <a:buFont typeface="Arial" charset="0"/>
              <a:buChar char="•"/>
            </a:pPr>
            <a:r>
              <a:rPr lang="en-US" sz="2000" b="1" dirty="0">
                <a:solidFill>
                  <a:schemeClr val="tx1"/>
                </a:solidFill>
                <a:latin typeface="Calibri" charset="0"/>
                <a:cs typeface="Calibri" charset="0"/>
              </a:rPr>
              <a:t>Cause an LOA to be submitted to the IEEE-SA (</a:t>
            </a:r>
            <a:r>
              <a:rPr lang="en-US" sz="2000" b="1" dirty="0" err="1">
                <a:solidFill>
                  <a:schemeClr val="tx1"/>
                </a:solidFill>
                <a:latin typeface="Calibri" charset="0"/>
                <a:cs typeface="Calibri" charset="0"/>
              </a:rPr>
              <a:t>patcom@ieee.org</a:t>
            </a:r>
            <a:r>
              <a:rPr lang="en-US" sz="2000" b="1" dirty="0">
                <a:solidFill>
                  <a:schemeClr val="tx1"/>
                </a:solidFill>
                <a:latin typeface="Calibri" charset="0"/>
                <a:cs typeface="Calibri" charset="0"/>
              </a:rPr>
              <a:t>); or</a:t>
            </a:r>
          </a:p>
          <a:p>
            <a:pPr>
              <a:buSzPct val="150000"/>
              <a:buFont typeface="Monotype Sorts" charset="0"/>
              <a:buNone/>
            </a:pPr>
            <a:endParaRPr lang="en-US" sz="2000" b="1" dirty="0">
              <a:solidFill>
                <a:schemeClr val="tx1"/>
              </a:solidFill>
              <a:latin typeface="Calibri" charset="0"/>
              <a:cs typeface="Calibri" charset="0"/>
            </a:endParaRPr>
          </a:p>
          <a:p>
            <a:pPr>
              <a:buSzPct val="150000"/>
              <a:buFont typeface="Arial" charset="0"/>
              <a:buChar char="•"/>
            </a:pPr>
            <a:r>
              <a:rPr lang="en-US" sz="2000" b="1" dirty="0">
                <a:solidFill>
                  <a:schemeClr val="tx1"/>
                </a:solidFill>
                <a:latin typeface="Calibri" charset="0"/>
                <a:cs typeface="Calibri" charset="0"/>
              </a:rPr>
              <a:t>Provide the chair of this group with the identity of the holder(s) of any and all such claims as soon as possible; or</a:t>
            </a:r>
          </a:p>
          <a:p>
            <a:pPr>
              <a:buSzPct val="150000"/>
              <a:buFont typeface="Monotype Sorts" charset="0"/>
              <a:buNone/>
            </a:pPr>
            <a:endParaRPr lang="en-US" sz="2000" b="1" dirty="0">
              <a:solidFill>
                <a:schemeClr val="tx1"/>
              </a:solidFill>
              <a:latin typeface="Calibri" charset="0"/>
              <a:cs typeface="Calibri" charset="0"/>
            </a:endParaRPr>
          </a:p>
          <a:p>
            <a:pPr>
              <a:buSzPct val="150000"/>
              <a:buFont typeface="Arial" charset="0"/>
              <a:buChar char="•"/>
            </a:pPr>
            <a:r>
              <a:rPr lang="en-US" sz="2000" b="1" dirty="0">
                <a:solidFill>
                  <a:schemeClr val="tx1"/>
                </a:solidFill>
                <a:latin typeface="Calibri" charset="0"/>
                <a:cs typeface="Calibri" charset="0"/>
              </a:rPr>
              <a:t>Speak up now and respond to this Call for Potentially Essential Patents</a:t>
            </a:r>
          </a:p>
          <a:p>
            <a:pPr>
              <a:buFont typeface="Monotype Sorts" charset="0"/>
              <a:buNone/>
            </a:pPr>
            <a:r>
              <a:rPr lang="en-US" sz="2000" dirty="0">
                <a:solidFill>
                  <a:schemeClr val="tx1"/>
                </a:solidFill>
                <a:latin typeface="Calibri" charset="0"/>
                <a:cs typeface="Calibri"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sz="2000" dirty="0">
                <a:solidFill>
                  <a:schemeClr val="tx1"/>
                </a:solidFill>
                <a:latin typeface="Calibri" charset="0"/>
                <a:cs typeface="Calibri" charset="0"/>
              </a:rPr>
            </a:br>
            <a:endParaRPr lang="en-US" sz="2000" b="1" dirty="0">
              <a:solidFill>
                <a:schemeClr val="tx1"/>
              </a:solidFill>
              <a:latin typeface="Calibri" charset="0"/>
              <a:cs typeface="Calibri" charset="0"/>
            </a:endParaRPr>
          </a:p>
        </p:txBody>
      </p:sp>
      <p:sp>
        <p:nvSpPr>
          <p:cNvPr id="9220" name="Text Box 6"/>
          <p:cNvSpPr txBox="1">
            <a:spLocks noChangeArrowheads="1"/>
          </p:cNvSpPr>
          <p:nvPr/>
        </p:nvSpPr>
        <p:spPr bwMode="auto">
          <a:xfrm>
            <a:off x="152400" y="58674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#2</a:t>
            </a:r>
            <a:endParaRPr lang="en-US" sz="2400" dirty="0">
              <a:solidFill>
                <a:schemeClr val="tx1"/>
              </a:solidFill>
              <a:latin typeface="Times New Roman" charset="0"/>
            </a:endParaRPr>
          </a:p>
        </p:txBody>
      </p:sp>
      <p:sp>
        <p:nvSpPr>
          <p:cNvPr id="2" name="Date Placeholder 1">
            <a:extLst>
              <a:ext uri="{FF2B5EF4-FFF2-40B4-BE49-F238E27FC236}">
                <a16:creationId xmlns:a16="http://schemas.microsoft.com/office/drawing/2014/main" id="{014BA362-610B-0E40-AFE2-54EE34F03E35}"/>
              </a:ext>
            </a:extLst>
          </p:cNvPr>
          <p:cNvSpPr>
            <a:spLocks noGrp="1"/>
          </p:cNvSpPr>
          <p:nvPr>
            <p:ph type="dt" sz="half" idx="10"/>
          </p:nvPr>
        </p:nvSpPr>
        <p:spPr/>
        <p:txBody>
          <a:bodyPr/>
          <a:lstStyle/>
          <a:p>
            <a:pPr>
              <a:defRPr/>
            </a:pPr>
            <a:r>
              <a:rPr lang="en-US"/>
              <a:t>&lt;Jan 2020&gt;</a:t>
            </a:r>
            <a:endParaRPr lang="en-US" dirty="0"/>
          </a:p>
        </p:txBody>
      </p:sp>
      <p:sp>
        <p:nvSpPr>
          <p:cNvPr id="3" name="Footer Placeholder 2">
            <a:extLst>
              <a:ext uri="{FF2B5EF4-FFF2-40B4-BE49-F238E27FC236}">
                <a16:creationId xmlns:a16="http://schemas.microsoft.com/office/drawing/2014/main" id="{8402A8CE-B4CC-5D4D-AC98-0CEA8A30E21B}"/>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D11AF16B-76EB-2D4B-901E-832F1771F8DF}"/>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26988"/>
            <a:ext cx="8686800" cy="1143000"/>
          </a:xfrm>
        </p:spPr>
        <p:txBody>
          <a:bodyPr/>
          <a:lstStyle/>
          <a:p>
            <a:r>
              <a:rPr lang="en-US" sz="3200" u="sng">
                <a:solidFill>
                  <a:schemeClr val="tx1"/>
                </a:solidFill>
                <a:latin typeface="Calibri" charset="0"/>
                <a:cs typeface="Calibri" charset="0"/>
              </a:rPr>
              <a:t>Other guidelines for IEEE WG meetings</a:t>
            </a:r>
            <a:endParaRPr lang="en-US" sz="3200">
              <a:latin typeface="Arial" charset="0"/>
            </a:endParaRPr>
          </a:p>
        </p:txBody>
      </p:sp>
      <p:sp>
        <p:nvSpPr>
          <p:cNvPr id="10243" name="Rectangle 1027"/>
          <p:cNvSpPr>
            <a:spLocks noGrp="1" noChangeArrowheads="1"/>
          </p:cNvSpPr>
          <p:nvPr>
            <p:ph type="body" idx="1"/>
          </p:nvPr>
        </p:nvSpPr>
        <p:spPr>
          <a:xfrm>
            <a:off x="685800" y="1143000"/>
            <a:ext cx="7772400" cy="4114800"/>
          </a:xfrm>
        </p:spPr>
        <p:txBody>
          <a:bodyPr/>
          <a:lstStyle/>
          <a:p>
            <a:pPr>
              <a:lnSpc>
                <a:spcPct val="80000"/>
              </a:lnSpc>
              <a:spcAft>
                <a:spcPct val="40000"/>
              </a:spcAft>
              <a:buSzPct val="150000"/>
              <a:buFont typeface="Arial" charset="0"/>
              <a:buChar char="•"/>
            </a:pPr>
            <a:r>
              <a:rPr lang="en-US" sz="2000" b="1">
                <a:solidFill>
                  <a:schemeClr val="tx1"/>
                </a:solidFill>
                <a:latin typeface="Calibri" charset="0"/>
                <a:cs typeface="Calibri" charset="0"/>
              </a:rPr>
              <a:t>All IEEE-SA standards meetings shall be conducted in compliance with all applicable laws, including antitrust and competition laws. </a:t>
            </a: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discuss the interpretation, validity, or essentiality of patents/patent claims. </a:t>
            </a: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discuss specific license rates, terms, or conditions.</a:t>
            </a:r>
          </a:p>
          <a:p>
            <a:pPr lvl="2">
              <a:lnSpc>
                <a:spcPct val="80000"/>
              </a:lnSpc>
              <a:spcAft>
                <a:spcPct val="40000"/>
              </a:spcAft>
              <a:buSzPct val="150000"/>
              <a:buFont typeface="Arial" charset="0"/>
              <a:buChar char="•"/>
            </a:pPr>
            <a:r>
              <a:rPr lang="en-US" sz="1600">
                <a:solidFill>
                  <a:schemeClr val="tx1"/>
                </a:solidFill>
                <a:latin typeface="Calibri" charset="0"/>
                <a:cs typeface="Calibri"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charset="0"/>
              <a:buChar char="•"/>
            </a:pPr>
            <a:r>
              <a:rPr lang="en-GB" sz="1600" b="1">
                <a:solidFill>
                  <a:schemeClr val="tx1"/>
                </a:solidFill>
                <a:latin typeface="Calibri" charset="0"/>
                <a:cs typeface="Calibri" charset="0"/>
              </a:rPr>
              <a:t>Technical considerations remain the primary focus</a:t>
            </a:r>
            <a:endParaRPr lang="en-US" sz="1600" b="1">
              <a:solidFill>
                <a:schemeClr val="tx1"/>
              </a:solidFill>
              <a:latin typeface="Calibri" charset="0"/>
              <a:cs typeface="Calibri" charset="0"/>
            </a:endParaRP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discuss or engage in the fixing of product prices, allocation of customers, or division of sales markets.</a:t>
            </a: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discuss the status or substance of ongoing or threatened litigation.</a:t>
            </a: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be silent if inappropriate topics are discussed … do formally object.</a:t>
            </a:r>
          </a:p>
          <a:p>
            <a:pPr algn="ctr">
              <a:lnSpc>
                <a:spcPct val="80000"/>
              </a:lnSpc>
              <a:buFont typeface="Monotype Sorts" charset="0"/>
              <a:buNone/>
            </a:pPr>
            <a:r>
              <a:rPr lang="en-US" sz="1000" b="1">
                <a:solidFill>
                  <a:schemeClr val="tx1"/>
                </a:solidFill>
                <a:latin typeface="Calibri" charset="0"/>
                <a:cs typeface="Calibri" charset="0"/>
              </a:rPr>
              <a:t>---------------------------------------------------------------   </a:t>
            </a:r>
            <a:endParaRPr lang="en-US" sz="1400" b="1">
              <a:solidFill>
                <a:schemeClr val="tx1"/>
              </a:solidFill>
              <a:latin typeface="Calibri" charset="0"/>
              <a:cs typeface="Calibri" charset="0"/>
            </a:endParaRPr>
          </a:p>
          <a:p>
            <a:pPr algn="ctr">
              <a:lnSpc>
                <a:spcPct val="80000"/>
              </a:lnSpc>
              <a:buFont typeface="Monotype Sorts" charset="0"/>
              <a:buNone/>
            </a:pPr>
            <a:r>
              <a:rPr lang="en-US" sz="1400" b="1">
                <a:solidFill>
                  <a:schemeClr val="tx1"/>
                </a:solidFill>
                <a:latin typeface="Calibri" charset="0"/>
                <a:cs typeface="Calibri" charset="0"/>
              </a:rPr>
              <a:t>For more details, see </a:t>
            </a:r>
            <a:r>
              <a:rPr lang="en-US" sz="1400" b="1" i="1">
                <a:solidFill>
                  <a:schemeClr val="tx1"/>
                </a:solidFill>
                <a:latin typeface="Calibri" charset="0"/>
                <a:cs typeface="Calibri" charset="0"/>
              </a:rPr>
              <a:t>IEEE-SA Standards Board Operations Manual</a:t>
            </a:r>
            <a:r>
              <a:rPr lang="en-US" sz="1400" b="1">
                <a:solidFill>
                  <a:schemeClr val="tx1"/>
                </a:solidFill>
                <a:latin typeface="Calibri" charset="0"/>
                <a:cs typeface="Calibri" charset="0"/>
              </a:rPr>
              <a:t>, clause 5.3.10 and </a:t>
            </a:r>
            <a:br>
              <a:rPr lang="en-US" sz="1400" b="1">
                <a:solidFill>
                  <a:schemeClr val="tx1"/>
                </a:solidFill>
                <a:latin typeface="Calibri" charset="0"/>
                <a:cs typeface="Calibri" charset="0"/>
              </a:rPr>
            </a:br>
            <a:r>
              <a:rPr lang="en-US" sz="1400" b="1" i="1">
                <a:solidFill>
                  <a:schemeClr val="tx1"/>
                </a:solidFill>
                <a:latin typeface="Calibri" charset="0"/>
                <a:cs typeface="Calibri" charset="0"/>
              </a:rPr>
              <a:t>Antitrust and Competition Policy: What You Need to Know </a:t>
            </a:r>
            <a:r>
              <a:rPr lang="en-US" sz="1400" b="1">
                <a:solidFill>
                  <a:schemeClr val="tx1"/>
                </a:solidFill>
                <a:latin typeface="Calibri" charset="0"/>
                <a:cs typeface="Calibri" charset="0"/>
              </a:rPr>
              <a:t>at http://standards.ieee.org/develop/policies/antitrust.pdf</a:t>
            </a:r>
          </a:p>
        </p:txBody>
      </p:sp>
      <p:sp>
        <p:nvSpPr>
          <p:cNvPr id="10244" name="Text Box 1028"/>
          <p:cNvSpPr txBox="1">
            <a:spLocks noChangeArrowheads="1"/>
          </p:cNvSpPr>
          <p:nvPr/>
        </p:nvSpPr>
        <p:spPr bwMode="auto">
          <a:xfrm>
            <a:off x="76200" y="6019800"/>
            <a:ext cx="960438"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#3</a:t>
            </a:r>
          </a:p>
        </p:txBody>
      </p:sp>
      <p:sp>
        <p:nvSpPr>
          <p:cNvPr id="2" name="Date Placeholder 1">
            <a:extLst>
              <a:ext uri="{FF2B5EF4-FFF2-40B4-BE49-F238E27FC236}">
                <a16:creationId xmlns:a16="http://schemas.microsoft.com/office/drawing/2014/main" id="{1A813C81-3207-994E-9996-7F7338F63514}"/>
              </a:ext>
            </a:extLst>
          </p:cNvPr>
          <p:cNvSpPr>
            <a:spLocks noGrp="1"/>
          </p:cNvSpPr>
          <p:nvPr>
            <p:ph type="dt" sz="half" idx="10"/>
          </p:nvPr>
        </p:nvSpPr>
        <p:spPr/>
        <p:txBody>
          <a:bodyPr/>
          <a:lstStyle/>
          <a:p>
            <a:pPr>
              <a:defRPr/>
            </a:pPr>
            <a:r>
              <a:rPr lang="en-US"/>
              <a:t>&lt;Jan 2020&gt;</a:t>
            </a:r>
            <a:endParaRPr lang="en-US" dirty="0"/>
          </a:p>
        </p:txBody>
      </p:sp>
      <p:sp>
        <p:nvSpPr>
          <p:cNvPr id="3" name="Footer Placeholder 2">
            <a:extLst>
              <a:ext uri="{FF2B5EF4-FFF2-40B4-BE49-F238E27FC236}">
                <a16:creationId xmlns:a16="http://schemas.microsoft.com/office/drawing/2014/main" id="{17A9F199-F8FC-C24E-A2F6-808F6ED70B13}"/>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3D86E391-0C3F-C649-BF7E-958989737827}"/>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GB" sz="3200" u="sng">
                <a:solidFill>
                  <a:schemeClr val="tx1"/>
                </a:solidFill>
                <a:latin typeface="Calibri" charset="0"/>
                <a:cs typeface="Calibri" charset="0"/>
              </a:rPr>
              <a:t>Patent-related information</a:t>
            </a:r>
            <a:endParaRPr lang="en-US" sz="3200" u="sng">
              <a:latin typeface="Arial" charset="0"/>
            </a:endParaRP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11268" name="Rectangle 4"/>
          <p:cNvSpPr>
            <a:spLocks noChangeArrowheads="1"/>
          </p:cNvSpPr>
          <p:nvPr/>
        </p:nvSpPr>
        <p:spPr bwMode="auto">
          <a:xfrm>
            <a:off x="304800" y="1066800"/>
            <a:ext cx="8229600" cy="5181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The patent policy and the procedures used to execute that policy are documented in the:</a:t>
            </a:r>
          </a:p>
          <a:p>
            <a:pPr marL="1143000" lvl="2" indent="-228600" eaLnBrk="0" hangingPunct="0">
              <a:lnSpc>
                <a:spcPct val="90000"/>
              </a:lnSpc>
              <a:spcBef>
                <a:spcPct val="20000"/>
              </a:spcBef>
              <a:buClr>
                <a:srgbClr val="CC3300"/>
              </a:buClr>
              <a:buSzPct val="150000"/>
              <a:buFont typeface="Arial" charset="0"/>
              <a:buChar char="•"/>
            </a:pPr>
            <a:r>
              <a:rPr lang="en-US" sz="2000" b="1" i="1">
                <a:latin typeface="Calibri" charset="0"/>
                <a:cs typeface="Calibri" charset="0"/>
              </a:rPr>
              <a:t>IEEE-SA Standards Board Bylaws</a:t>
            </a:r>
            <a:r>
              <a:rPr lang="en-US" sz="2000" b="1">
                <a:latin typeface="Calibri" charset="0"/>
                <a:cs typeface="Calibri" charset="0"/>
              </a:rPr>
              <a:t> </a:t>
            </a:r>
            <a:r>
              <a:rPr lang="en-US" sz="1600" b="1">
                <a:latin typeface="Calibri" charset="0"/>
                <a:cs typeface="Calibri" charset="0"/>
              </a:rPr>
              <a:t>(http://standards.ieee.org/develop/policies/bylaws/sect6-7.html#6) </a:t>
            </a:r>
          </a:p>
          <a:p>
            <a:pPr marL="1143000" lvl="2" indent="-228600" eaLnBrk="0" hangingPunct="0">
              <a:lnSpc>
                <a:spcPct val="90000"/>
              </a:lnSpc>
              <a:spcBef>
                <a:spcPct val="20000"/>
              </a:spcBef>
              <a:buClr>
                <a:srgbClr val="CC3300"/>
              </a:buClr>
              <a:buSzPct val="150000"/>
              <a:buFont typeface="Arial" charset="0"/>
              <a:buChar char="•"/>
            </a:pPr>
            <a:r>
              <a:rPr lang="en-US" sz="2000" b="1" i="1">
                <a:latin typeface="Calibri" charset="0"/>
                <a:cs typeface="Calibri" charset="0"/>
              </a:rPr>
              <a:t>IEEE-SA Standards Board Operations Manual</a:t>
            </a:r>
            <a:r>
              <a:rPr lang="en-US" sz="2000" b="1">
                <a:latin typeface="Calibri" charset="0"/>
                <a:cs typeface="Calibri" charset="0"/>
              </a:rPr>
              <a:t> </a:t>
            </a:r>
            <a:r>
              <a:rPr lang="en-US" sz="1600" b="1">
                <a:latin typeface="Calibri" charset="0"/>
                <a:cs typeface="Calibri" charset="0"/>
              </a:rPr>
              <a:t>(http://standards.ieee.org/develop/policies/opman/sect6.html#6.3)</a:t>
            </a:r>
          </a:p>
          <a:p>
            <a:pPr marL="630238" lvl="1" indent="-285750" eaLnBrk="0" hangingPunct="0">
              <a:lnSpc>
                <a:spcPct val="90000"/>
              </a:lnSpc>
              <a:spcBef>
                <a:spcPct val="20000"/>
              </a:spcBef>
              <a:buClr>
                <a:srgbClr val="CC3300"/>
              </a:buClr>
              <a:buSzPct val="50000"/>
              <a:buFont typeface="Monotype Sorts" charset="0"/>
              <a:buNone/>
            </a:pPr>
            <a:endParaRPr lang="en-US" sz="2000">
              <a:solidFill>
                <a:srgbClr val="000099"/>
              </a:solidFill>
              <a:latin typeface="Arial" charset="0"/>
            </a:endParaRP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Material about the patent policy is available at </a:t>
            </a: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a:t>
            </a:r>
            <a:r>
              <a:rPr lang="en-US" sz="2000" b="1" i="1">
                <a:latin typeface="Calibri" charset="0"/>
                <a:cs typeface="Calibri" charset="0"/>
              </a:rPr>
              <a:t>http://standards.ieee.org/about/sasb/patcom/materials.html</a:t>
            </a:r>
          </a:p>
          <a:p>
            <a:pPr marL="630238" lvl="1" indent="-285750" eaLnBrk="0" hangingPunct="0">
              <a:lnSpc>
                <a:spcPct val="90000"/>
              </a:lnSpc>
              <a:buClr>
                <a:srgbClr val="CC3300"/>
              </a:buClr>
              <a:buSzPct val="50000"/>
              <a:buFont typeface="Monotype Sorts" charset="0"/>
              <a:buNone/>
            </a:pPr>
            <a:endParaRPr lang="en-US" sz="2000" b="1" i="1">
              <a:latin typeface="Calibri" charset="0"/>
              <a:cs typeface="Calibri" charset="0"/>
            </a:endParaRPr>
          </a:p>
          <a:p>
            <a:pPr marL="630238" lvl="1" indent="-285750" eaLnBrk="0" hangingPunct="0">
              <a:lnSpc>
                <a:spcPct val="90000"/>
              </a:lnSpc>
              <a:buClr>
                <a:srgbClr val="CC3300"/>
              </a:buClr>
              <a:buSzPct val="50000"/>
              <a:buFont typeface="Monotype Sorts" charset="0"/>
              <a:buNone/>
            </a:pPr>
            <a:endParaRPr lang="en-US" sz="3200" b="1">
              <a:latin typeface="Calibri" charset="0"/>
              <a:cs typeface="Calibri" charset="0"/>
            </a:endParaRPr>
          </a:p>
          <a:p>
            <a:pPr marL="630238" lvl="1" indent="-285750" algn="ctr" eaLnBrk="0" hangingPunct="0">
              <a:lnSpc>
                <a:spcPct val="90000"/>
              </a:lnSpc>
              <a:buClr>
                <a:srgbClr val="CC3300"/>
              </a:buClr>
              <a:buSzPct val="50000"/>
              <a:buFont typeface="Monotype Sorts" charset="0"/>
              <a:buNone/>
            </a:pPr>
            <a:r>
              <a:rPr lang="en-US" sz="3200" b="1">
                <a:latin typeface="Calibri" charset="0"/>
                <a:cs typeface="Calibri" charset="0"/>
              </a:rPr>
              <a:t>	If you have questions, contact the IEEE-SA Standards Board Patent Committee Administrator at patcom@ieee.org</a:t>
            </a:r>
          </a:p>
          <a:p>
            <a:pPr marL="630238" lvl="1" indent="-285750" eaLnBrk="0" hangingPunct="0">
              <a:lnSpc>
                <a:spcPct val="90000"/>
              </a:lnSpc>
              <a:buClr>
                <a:srgbClr val="CC3300"/>
              </a:buClr>
              <a:buSzPct val="50000"/>
              <a:buFont typeface="Monotype Sorts" charset="0"/>
              <a:buNone/>
            </a:pPr>
            <a:endParaRPr lang="en-US" sz="2000" b="1" i="1">
              <a:latin typeface="Calibri" charset="0"/>
              <a:cs typeface="Calibri" charset="0"/>
            </a:endParaRPr>
          </a:p>
        </p:txBody>
      </p:sp>
      <p:sp>
        <p:nvSpPr>
          <p:cNvPr id="11269" name="Text Box 7"/>
          <p:cNvSpPr txBox="1">
            <a:spLocks noChangeArrowheads="1"/>
          </p:cNvSpPr>
          <p:nvPr/>
        </p:nvSpPr>
        <p:spPr bwMode="auto">
          <a:xfrm>
            <a:off x="152400" y="59436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#4</a:t>
            </a:r>
            <a:endParaRPr lang="en-US" sz="2400" dirty="0">
              <a:solidFill>
                <a:schemeClr val="tx1"/>
              </a:solidFill>
              <a:latin typeface="Times New Roman" charset="0"/>
            </a:endParaRPr>
          </a:p>
        </p:txBody>
      </p:sp>
      <p:sp>
        <p:nvSpPr>
          <p:cNvPr id="2" name="Date Placeholder 1">
            <a:extLst>
              <a:ext uri="{FF2B5EF4-FFF2-40B4-BE49-F238E27FC236}">
                <a16:creationId xmlns:a16="http://schemas.microsoft.com/office/drawing/2014/main" id="{37556183-7AA5-F743-8866-80F08A94B36B}"/>
              </a:ext>
            </a:extLst>
          </p:cNvPr>
          <p:cNvSpPr>
            <a:spLocks noGrp="1"/>
          </p:cNvSpPr>
          <p:nvPr>
            <p:ph type="dt" sz="half" idx="10"/>
          </p:nvPr>
        </p:nvSpPr>
        <p:spPr/>
        <p:txBody>
          <a:bodyPr/>
          <a:lstStyle/>
          <a:p>
            <a:pPr>
              <a:defRPr/>
            </a:pPr>
            <a:r>
              <a:rPr lang="en-US"/>
              <a:t>&lt;Jan 2020&gt;</a:t>
            </a:r>
            <a:endParaRPr lang="en-US" dirty="0"/>
          </a:p>
        </p:txBody>
      </p:sp>
      <p:sp>
        <p:nvSpPr>
          <p:cNvPr id="3" name="Footer Placeholder 2">
            <a:extLst>
              <a:ext uri="{FF2B5EF4-FFF2-40B4-BE49-F238E27FC236}">
                <a16:creationId xmlns:a16="http://schemas.microsoft.com/office/drawing/2014/main" id="{D84122DC-2FC8-7047-B05D-CA2EED2CF2F2}"/>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D8F1F1E1-4913-4745-BD3D-C8A36C9BF831}"/>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6</a:t>
            </a:fld>
            <a:endParaRPr lang="en-US"/>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&lt;Jan 2020&gt;</a:t>
            </a:r>
          </a:p>
        </p:txBody>
      </p:sp>
      <p:sp>
        <p:nvSpPr>
          <p:cNvPr id="33794"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3795"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A3A51FB-5A75-9A45-A17E-5844EA2DA793}" type="slidenum">
              <a:rPr lang="en-US"/>
              <a:pPr/>
              <a:t>7</a:t>
            </a:fld>
            <a:endParaRPr lang="en-US"/>
          </a:p>
        </p:txBody>
      </p:sp>
      <p:sp>
        <p:nvSpPr>
          <p:cNvPr id="33796"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EEEEC27-9AB7-2748-97A7-7ACDD150DF3D}" type="slidenum">
              <a:rPr lang="en-US"/>
              <a:pPr algn="ctr"/>
              <a:t>7</a:t>
            </a:fld>
            <a:endParaRPr lang="en-US"/>
          </a:p>
        </p:txBody>
      </p:sp>
      <p:sp>
        <p:nvSpPr>
          <p:cNvPr id="33797" name="Rectangle 2"/>
          <p:cNvSpPr>
            <a:spLocks noGrp="1" noChangeArrowheads="1"/>
          </p:cNvSpPr>
          <p:nvPr>
            <p:ph type="title" idx="4294967295"/>
          </p:nvPr>
        </p:nvSpPr>
        <p:spPr/>
        <p:txBody>
          <a:bodyPr/>
          <a:lstStyle/>
          <a:p>
            <a:r>
              <a:rPr lang="en-US" dirty="0" err="1">
                <a:latin typeface="Times New Roman" charset="0"/>
                <a:ea typeface="ＭＳ Ｐゴシック" charset="0"/>
                <a:cs typeface="ＭＳ Ｐゴシック" charset="0"/>
              </a:rPr>
              <a:t>SCmaintenance</a:t>
            </a:r>
            <a:r>
              <a:rPr lang="en-US" dirty="0">
                <a:latin typeface="Times New Roman" charset="0"/>
                <a:ea typeface="ＭＳ Ｐゴシック" charset="0"/>
                <a:cs typeface="ＭＳ Ｐゴシック" charset="0"/>
              </a:rPr>
              <a:t>/</a:t>
            </a:r>
            <a:r>
              <a:rPr lang="en-US" dirty="0" err="1">
                <a:latin typeface="Times New Roman" charset="0"/>
                <a:ea typeface="ＭＳ Ｐゴシック" charset="0"/>
                <a:cs typeface="ＭＳ Ｐゴシック" charset="0"/>
              </a:rPr>
              <a:t>SCwng</a:t>
            </a:r>
            <a:r>
              <a:rPr lang="en-US" dirty="0">
                <a:latin typeface="Times New Roman" charset="0"/>
                <a:ea typeface="ＭＳ Ｐゴシック" charset="0"/>
                <a:cs typeface="ＭＳ Ｐゴシック" charset="0"/>
              </a:rPr>
              <a:t> Officer</a:t>
            </a:r>
          </a:p>
        </p:txBody>
      </p:sp>
      <p:sp>
        <p:nvSpPr>
          <p:cNvPr id="33798" name="Rectangle 3"/>
          <p:cNvSpPr>
            <a:spLocks noGrp="1" noChangeArrowheads="1"/>
          </p:cNvSpPr>
          <p:nvPr>
            <p:ph type="body" idx="4294967295"/>
          </p:nvPr>
        </p:nvSpPr>
        <p:spPr>
          <a:xfrm>
            <a:off x="762000" y="1752600"/>
            <a:ext cx="7772400" cy="4419600"/>
          </a:xfrm>
        </p:spPr>
        <p:txBody>
          <a:bodyPr/>
          <a:lstStyle/>
          <a:p>
            <a:pPr>
              <a:lnSpc>
                <a:spcPct val="80000"/>
              </a:lnSpc>
              <a:buFontTx/>
              <a:buNone/>
            </a:pPr>
            <a:r>
              <a:rPr lang="en-US" sz="1800" dirty="0">
                <a:latin typeface="Arial" charset="0"/>
                <a:ea typeface="ＭＳ Ｐゴシック" charset="0"/>
                <a:cs typeface="ＭＳ Ｐゴシック" charset="0"/>
              </a:rPr>
              <a:t>Chair:			Patrick Kinney</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Vice Chair		Ben Rolfe</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Secretary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&lt;Jan 2020&gt;</a:t>
            </a:r>
          </a:p>
        </p:txBody>
      </p:sp>
      <p:sp>
        <p:nvSpPr>
          <p:cNvPr id="34818"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8</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8</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Chair’s Role</a:t>
            </a:r>
          </a:p>
        </p:txBody>
      </p:sp>
      <p:sp>
        <p:nvSpPr>
          <p:cNvPr id="34822" name="Rectangle 3"/>
          <p:cNvSpPr>
            <a:spLocks noGrp="1" noChangeArrowheads="1"/>
          </p:cNvSpPr>
          <p:nvPr>
            <p:ph type="body" idx="4294967295"/>
          </p:nvPr>
        </p:nvSpPr>
        <p:spPr>
          <a:xfrm>
            <a:off x="762000" y="1371600"/>
            <a:ext cx="7772400" cy="4876800"/>
          </a:xfrm>
        </p:spPr>
        <p:txBody>
          <a:bodyPr/>
          <a:lstStyle/>
          <a:p>
            <a:pPr>
              <a:lnSpc>
                <a:spcPct val="80000"/>
              </a:lnSpc>
            </a:pPr>
            <a:r>
              <a:rPr lang="en-US" sz="2400" b="1">
                <a:latin typeface="Arial" charset="0"/>
                <a:ea typeface="ＭＳ Ｐゴシック" charset="0"/>
                <a:cs typeface="ＭＳ Ｐゴシック" charset="0"/>
                <a:hlinkClick r:id="rId3"/>
              </a:rPr>
              <a:t>http://ieee802.org/Mike_Spring_Article_on_Stds_Process.pdf</a:t>
            </a:r>
            <a:endParaRPr lang="en-US" sz="2400" b="1">
              <a:latin typeface="Arial" charset="0"/>
              <a:ea typeface="ＭＳ Ｐゴシック" charset="0"/>
              <a:cs typeface="ＭＳ Ｐゴシック" charset="0"/>
            </a:endParaRPr>
          </a:p>
          <a:p>
            <a:pPr>
              <a:lnSpc>
                <a:spcPct val="80000"/>
              </a:lnSpc>
              <a:buFontTx/>
              <a:buNone/>
            </a:pPr>
            <a:r>
              <a:rPr lang="en-US" sz="2400" i="1">
                <a:latin typeface="Arial" charset="0"/>
                <a:ea typeface="ＭＳ Ｐゴシック" charset="0"/>
                <a:cs typeface="ＭＳ Ｐゴシック" charset="0"/>
              </a:rPr>
              <a:t>…the chairperson of the working group is key to what and how fast a standard is produced.</a:t>
            </a:r>
            <a:endParaRPr lang="en-US" sz="2400">
              <a:latin typeface="Arial" charset="0"/>
              <a:ea typeface="ＭＳ Ｐゴシック" charset="0"/>
              <a:cs typeface="ＭＳ Ｐゴシック" charset="0"/>
            </a:endParaRPr>
          </a:p>
          <a:p>
            <a:pPr>
              <a:lnSpc>
                <a:spcPct val="80000"/>
              </a:lnSpc>
              <a:buFontTx/>
              <a:buNone/>
            </a:pPr>
            <a:endParaRPr lang="en-US" sz="2400">
              <a:latin typeface="Arial" charset="0"/>
              <a:ea typeface="ＭＳ Ｐゴシック" charset="0"/>
              <a:cs typeface="ＭＳ Ｐゴシック" charset="0"/>
            </a:endParaRPr>
          </a:p>
          <a:p>
            <a:pPr>
              <a:lnSpc>
                <a:spcPct val="80000"/>
              </a:lnSpc>
              <a:buFontTx/>
              <a:buNone/>
            </a:pPr>
            <a:r>
              <a:rPr lang="en-US" sz="2400">
                <a:latin typeface="Arial" charset="0"/>
                <a:ea typeface="ＭＳ Ｐゴシック" charset="0"/>
                <a:cs typeface="ＭＳ Ｐゴシック" charset="0"/>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&lt;Jan 2020&gt;</a:t>
            </a:r>
          </a:p>
        </p:txBody>
      </p:sp>
      <p:sp>
        <p:nvSpPr>
          <p:cNvPr id="21506"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533400" y="304800"/>
            <a:ext cx="7772400" cy="762000"/>
          </a:xfrm>
        </p:spPr>
        <p:txBody>
          <a:bodyPr/>
          <a:lstStyle/>
          <a:p>
            <a:r>
              <a:rPr lang="en-US" b="1" dirty="0">
                <a:latin typeface="Times New Roman" charset="0"/>
                <a:ea typeface="ＭＳ Ｐゴシック" charset="0"/>
                <a:cs typeface="ＭＳ Ｐゴシック" charset="0"/>
              </a:rPr>
              <a:t>SC Meeting Goals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151238"/>
            <a:ext cx="9753600" cy="45345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pPr marL="120650" indent="-290513" fontAlgn="b">
              <a:buClr>
                <a:srgbClr val="FF0000"/>
              </a:buClr>
              <a:buFont typeface="Wingdings" charset="2"/>
              <a:buChar char="q"/>
              <a:tabLst>
                <a:tab pos="5080000" algn="l"/>
              </a:tabLst>
            </a:pPr>
            <a:r>
              <a:rPr lang="en-US" sz="3200" b="1" dirty="0"/>
              <a:t>SC Maintenance   	</a:t>
            </a:r>
            <a:r>
              <a:rPr lang="en-US" sz="2400" b="1" dirty="0"/>
              <a:t>Tuesday 14 Jan, AM1 </a:t>
            </a:r>
          </a:p>
          <a:p>
            <a:pPr marL="800100" lvl="1" indent="-342900">
              <a:buClr>
                <a:srgbClr val="FF0000"/>
              </a:buClr>
              <a:buFont typeface="Wingdings" charset="2"/>
              <a:buChar char="q"/>
            </a:pPr>
            <a:r>
              <a:rPr lang="en-US" sz="2400" b="1" dirty="0"/>
              <a:t>Discuss requested changes with Existing Standards</a:t>
            </a:r>
          </a:p>
          <a:p>
            <a:pPr marL="800100" lvl="1" indent="-342900">
              <a:buClr>
                <a:srgbClr val="FF0000"/>
              </a:buClr>
              <a:buFont typeface="Wingdings" charset="2"/>
              <a:buChar char="q"/>
            </a:pPr>
            <a:r>
              <a:rPr lang="en-US" sz="2400" b="1" dirty="0"/>
              <a:t>Discuss requested changes with Operations Manual</a:t>
            </a:r>
          </a:p>
          <a:p>
            <a:pPr marL="1257300" lvl="2" indent="-342900">
              <a:buClr>
                <a:srgbClr val="FF0000"/>
              </a:buClr>
              <a:buFont typeface="Wingdings" charset="2"/>
              <a:buChar char="q"/>
            </a:pPr>
            <a:r>
              <a:rPr lang="en-US" sz="2400" b="1" dirty="0"/>
              <a:t>Addition of SEG and additional security suites</a:t>
            </a:r>
          </a:p>
          <a:p>
            <a:pPr marL="0" lvl="1">
              <a:buClr>
                <a:srgbClr val="FF0000"/>
              </a:buClr>
              <a:buFont typeface="Wingdings" charset="2"/>
              <a:buChar char="q"/>
              <a:tabLst>
                <a:tab pos="5091113" algn="l"/>
              </a:tabLst>
            </a:pPr>
            <a:r>
              <a:rPr lang="en-US" sz="3200" b="1" dirty="0"/>
              <a:t>SC WNG  	</a:t>
            </a:r>
            <a:r>
              <a:rPr lang="en-US" sz="2400" b="1" dirty="0"/>
              <a:t>Wednesday 15 Jan, AM2</a:t>
            </a:r>
          </a:p>
          <a:p>
            <a:pPr marL="971550" lvl="1" indent="-508000">
              <a:buClr>
                <a:srgbClr val="FF0000"/>
              </a:buClr>
              <a:buFont typeface="Wingdings" charset="2"/>
              <a:buChar char="q"/>
              <a:tabLst>
                <a:tab pos="5091113" algn="l"/>
              </a:tabLst>
            </a:pPr>
            <a:r>
              <a:rPr lang="en-US" sz="2400" b="1" dirty="0"/>
              <a:t>Extension of the 802.15.4 FSK PHY for utility applications </a:t>
            </a:r>
            <a:br>
              <a:rPr lang="en-US" sz="2400" b="1" dirty="0"/>
            </a:br>
            <a:r>
              <a:rPr lang="en-US" sz="2400" b="1" dirty="0"/>
              <a:t>by Takashi </a:t>
            </a:r>
            <a:r>
              <a:rPr lang="en-US" sz="2400" b="1" dirty="0" err="1"/>
              <a:t>Kuramochi</a:t>
            </a:r>
            <a:r>
              <a:rPr lang="en-US" sz="2400" b="1" dirty="0"/>
              <a:t> (LAPIS Semiconductor)</a:t>
            </a:r>
          </a:p>
          <a:p>
            <a:pPr marL="971550" lvl="1" indent="-508000">
              <a:buClr>
                <a:srgbClr val="FF0000"/>
              </a:buClr>
              <a:buFont typeface="Wingdings" charset="2"/>
              <a:buChar char="q"/>
              <a:tabLst>
                <a:tab pos="5091113" algn="l"/>
              </a:tabLst>
            </a:pPr>
            <a:r>
              <a:rPr lang="en-US" sz="2400" b="1" dirty="0"/>
              <a:t>Changes to </a:t>
            </a:r>
            <a:r>
              <a:rPr lang="en-US" sz="2400" b="1" dirty="0" err="1"/>
              <a:t>myProject</a:t>
            </a:r>
            <a:r>
              <a:rPr lang="en-US" sz="2400" b="1" baseline="30000" dirty="0" err="1"/>
              <a:t>TM</a:t>
            </a:r>
            <a:r>
              <a:rPr lang="en-US" sz="2400" b="1" baseline="30000" dirty="0"/>
              <a:t> </a:t>
            </a:r>
            <a:r>
              <a:rPr lang="en-US" sz="2400" b="1" dirty="0"/>
              <a:t>by Jonathan Goldberg (IEEE </a:t>
            </a:r>
            <a:br>
              <a:rPr lang="en-US" sz="2400" b="1" dirty="0"/>
            </a:br>
            <a:r>
              <a:rPr lang="en-US" sz="2400" b="1" dirty="0"/>
              <a:t>Standards Association)</a:t>
            </a:r>
          </a:p>
          <a:p>
            <a:pPr marL="514350" indent="-508000">
              <a:buClr>
                <a:srgbClr val="FF0000"/>
              </a:buClr>
              <a:buFont typeface="Wingdings" charset="2"/>
              <a:buChar char="q"/>
              <a:tabLst>
                <a:tab pos="5091113" algn="l"/>
              </a:tabLst>
            </a:pPr>
            <a:r>
              <a:rPr lang="en-US" sz="3200" b="1" dirty="0"/>
              <a:t>SC IETF 	 </a:t>
            </a:r>
            <a:r>
              <a:rPr lang="en-US" sz="2400" b="1" dirty="0"/>
              <a:t>Wednesday 15 Jan, PM2</a:t>
            </a:r>
            <a:r>
              <a:rPr lang="en-US" sz="3200" b="1" dirty="0"/>
              <a:t>	</a:t>
            </a:r>
            <a:endParaRPr lang="en-US" sz="2400" b="1" dirty="0"/>
          </a:p>
          <a:p>
            <a:pPr marL="800100" lvl="1" indent="-342900">
              <a:buClr>
                <a:srgbClr val="FF0000"/>
              </a:buClr>
              <a:buFont typeface="Wingdings" charset="2"/>
              <a:buChar char="q"/>
            </a:pPr>
            <a:r>
              <a:rPr lang="en-US" sz="2400" b="1" dirty="0"/>
              <a:t>Discussion on IETF 107 agenda items</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50692</TotalTime>
  <Words>1520</Words>
  <Application>Microsoft Macintosh PowerPoint</Application>
  <PresentationFormat>On-screen Show (4:3)</PresentationFormat>
  <Paragraphs>236</Paragraphs>
  <Slides>17</Slides>
  <Notes>9</Notes>
  <HiddenSlides>2</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ＭＳ Ｐゴシック</vt:lpstr>
      <vt:lpstr>Arial</vt:lpstr>
      <vt:lpstr>Calibri</vt:lpstr>
      <vt:lpstr>Helvetica</vt:lpstr>
      <vt:lpstr>Monotype Sorts</vt:lpstr>
      <vt:lpstr>Times New Roman</vt:lpstr>
      <vt:lpstr>Wingdings</vt:lpstr>
      <vt:lpstr>Default Design</vt:lpstr>
      <vt:lpstr>PowerPoint Presentation</vt:lpstr>
      <vt:lpstr>Instructions for the WG Chair</vt:lpstr>
      <vt:lpstr>Participants have a duty to inform the IEEE</vt:lpstr>
      <vt:lpstr>Ways to inform IEEE</vt:lpstr>
      <vt:lpstr>Other guidelines for IEEE WG meetings</vt:lpstr>
      <vt:lpstr>Patent-related information</vt:lpstr>
      <vt:lpstr>SCmaintenance/SCwng Officer</vt:lpstr>
      <vt:lpstr>Chair’s Role</vt:lpstr>
      <vt:lpstr>SC Meeting Goals</vt:lpstr>
      <vt:lpstr>SC Maintenance</vt:lpstr>
      <vt:lpstr>SC Maintenance </vt:lpstr>
      <vt:lpstr>SC IETF</vt:lpstr>
      <vt:lpstr>SC IETF</vt:lpstr>
      <vt:lpstr>SC IETF</vt:lpstr>
      <vt:lpstr>PowerPoint Presentation</vt:lpstr>
      <vt:lpstr>SC Accomplishments</vt:lpstr>
      <vt:lpstr>SC Accomplishments</vt:lpstr>
    </vt:vector>
  </TitlesOfParts>
  <Manager/>
  <Company>Kinney Consulting LLC</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Report for Irvine</dc:title>
  <dc:subject>IEEE 802.15 &lt;SC Report&gt;</dc:subject>
  <dc:creator>Pat Kinney</dc:creator>
  <cp:keywords/>
  <dc:description>&lt;15-2–0027-01-0mag&gt;</dc:description>
  <cp:lastModifiedBy>PWK</cp:lastModifiedBy>
  <cp:revision>1042</cp:revision>
  <cp:lastPrinted>2016-07-25T16:00:41Z</cp:lastPrinted>
  <dcterms:created xsi:type="dcterms:W3CDTF">2009-07-12T16:25:16Z</dcterms:created>
  <dcterms:modified xsi:type="dcterms:W3CDTF">2020-01-16T19:07:10Z</dcterms:modified>
  <cp:category/>
</cp:coreProperties>
</file>