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59" r:id="rId2"/>
    <p:sldId id="354" r:id="rId3"/>
    <p:sldId id="355" r:id="rId4"/>
    <p:sldId id="356" r:id="rId5"/>
    <p:sldId id="357" r:id="rId6"/>
    <p:sldId id="358" r:id="rId7"/>
    <p:sldId id="271" r:id="rId8"/>
    <p:sldId id="272" r:id="rId9"/>
    <p:sldId id="264" r:id="rId10"/>
    <p:sldId id="315" r:id="rId11"/>
    <p:sldId id="359" r:id="rId12"/>
    <p:sldId id="303" r:id="rId13"/>
    <p:sldId id="364" r:id="rId14"/>
    <p:sldId id="342"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354"/>
            <p14:sldId id="355"/>
            <p14:sldId id="356"/>
            <p14:sldId id="357"/>
            <p14:sldId id="358"/>
            <p14:sldId id="271"/>
            <p14:sldId id="272"/>
            <p14:sldId id="264"/>
          </p14:sldIdLst>
        </p14:section>
        <p14:section name="Maintenance Slides" id="{D507A924-5AC0-334B-9748-422B382A8527}">
          <p14:sldIdLst>
            <p14:sldId id="315"/>
            <p14:sldId id="359"/>
          </p14:sldIdLst>
        </p14:section>
        <p14:section name="IETF Slides" id="{6F917E0C-88C3-844C-A2A8-1D0DD9F462AB}">
          <p14:sldIdLst>
            <p14:sldId id="303"/>
          </p14:sldIdLst>
        </p14:section>
        <p14:section name="Joint Meeting Slides" id="{4042D080-B958-EA4D-BDAC-4A8AEEE50AF8}">
          <p14:sldIdLst/>
        </p14:section>
        <p14:section name="WNG Slide" id="{606CC85E-C483-8140-831E-DEBCD83DA7FF}">
          <p14:sldIdLst>
            <p14:sldId id="364"/>
          </p14:sldIdLst>
        </p14:section>
        <p14:section name="Closing Slide" id="{17524BA6-C3AC-EE4D-BA9D-E46A8CDB0646}">
          <p14:sldIdLst>
            <p14:sldId id="34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7117" autoAdjust="0"/>
    <p:restoredTop sz="95701" autoAdjust="0"/>
  </p:normalViewPr>
  <p:slideViewPr>
    <p:cSldViewPr>
      <p:cViewPr varScale="1">
        <p:scale>
          <a:sx n="103" d="100"/>
          <a:sy n="103" d="100"/>
        </p:scale>
        <p:origin x="213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20</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 2020&gt;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9056"/>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u="none" strike="noStrike" kern="1200" dirty="0">
                <a:solidFill>
                  <a:schemeClr val="tx1"/>
                </a:solidFill>
                <a:effectLst/>
                <a:latin typeface="Times New Roman" charset="0"/>
                <a:ea typeface="ＭＳ Ｐゴシック" charset="0"/>
                <a:cs typeface="ＭＳ Ｐゴシック" charset="0"/>
              </a:rPr>
              <a:t>15-20-0027-00-0mag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Mike_Spring_Article_on_Stds_Process.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SC Report for Irvine 2020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Jan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SC Report for Jan 2020 Session.</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the Jan 2020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444500"/>
            <a:ext cx="92964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issues with published standards?</a:t>
            </a:r>
          </a:p>
        </p:txBody>
      </p:sp>
    </p:spTree>
    <p:extLst>
      <p:ext uri="{BB962C8B-B14F-4D97-AF65-F5344CB8AC3E}">
        <p14:creationId xmlns:p14="http://schemas.microsoft.com/office/powerpoint/2010/main" val="10987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SC Maintenance</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57200" y="1295400"/>
            <a:ext cx="8305800" cy="457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a:t>Discussion on request from TG 4y (15-20-0012-00</a:t>
            </a:r>
            <a:r>
              <a:rPr lang="en-US" sz="2800" dirty="0"/>
              <a:t>)</a:t>
            </a:r>
          </a:p>
          <a:p>
            <a:pPr marL="914400" lvl="1" indent="-457200" eaLnBrk="0" fontAlgn="b" hangingPunct="0">
              <a:buClr>
                <a:srgbClr val="FF0000"/>
              </a:buClr>
              <a:buFont typeface="Wingdings" charset="0"/>
              <a:buChar char="q"/>
            </a:pPr>
            <a:r>
              <a:rPr lang="en-US" altLang="en-US" sz="2800" dirty="0">
                <a:solidFill>
                  <a:srgbClr val="000000"/>
                </a:solidFill>
              </a:rPr>
              <a:t>Create a Security Expert Group to handle requests.  See the proposed Operations Manual writeup in 15-20-0011-00-0mag-Operations-Manual-Markup-for-4y</a:t>
            </a:r>
          </a:p>
          <a:p>
            <a:pPr marL="914400" lvl="1" indent="-457200" eaLnBrk="0" fontAlgn="b" hangingPunct="0">
              <a:buClr>
                <a:srgbClr val="FF0000"/>
              </a:buClr>
              <a:buFont typeface="Wingdings" charset="0"/>
              <a:buChar char="q"/>
            </a:pPr>
            <a:r>
              <a:rPr lang="en-US" altLang="en-US" sz="2800" dirty="0">
                <a:solidFill>
                  <a:srgbClr val="000000"/>
                </a:solidFill>
              </a:rPr>
              <a:t>Need an IEEE 802.15 ANA for cipher suite enumeration, for example:</a:t>
            </a:r>
          </a:p>
          <a:p>
            <a:pPr marL="1371600" lvl="2" indent="-457200" eaLnBrk="0" fontAlgn="b" hangingPunct="0">
              <a:buClr>
                <a:srgbClr val="FF0000"/>
              </a:buClr>
              <a:buFont typeface="Wingdings" charset="0"/>
              <a:buChar char="q"/>
            </a:pPr>
            <a:r>
              <a:rPr lang="en-US" altLang="en-US" sz="2400" dirty="0">
                <a:solidFill>
                  <a:srgbClr val="000000"/>
                </a:solidFill>
              </a:rPr>
              <a:t>AES-128-CCM* with a value of 0</a:t>
            </a:r>
          </a:p>
          <a:p>
            <a:pPr marL="1371600" lvl="2" indent="-457200" eaLnBrk="0" fontAlgn="b" hangingPunct="0">
              <a:buClr>
                <a:srgbClr val="FF0000"/>
              </a:buClr>
              <a:buFont typeface="Wingdings" charset="0"/>
              <a:buChar char="q"/>
            </a:pPr>
            <a:r>
              <a:rPr lang="en-US" altLang="en-US" sz="2400" dirty="0">
                <a:solidFill>
                  <a:srgbClr val="000000"/>
                </a:solidFill>
              </a:rPr>
              <a:t>AES-128-CCM with a value of 1</a:t>
            </a:r>
          </a:p>
          <a:p>
            <a:pPr marL="1371600" lvl="2" indent="-457200" eaLnBrk="0" fontAlgn="b" hangingPunct="0">
              <a:buClr>
                <a:srgbClr val="FF0000"/>
              </a:buClr>
              <a:buFont typeface="Wingdings" charset="0"/>
              <a:buChar char="q"/>
            </a:pPr>
            <a:r>
              <a:rPr lang="en-US" altLang="en-US" sz="2400" dirty="0">
                <a:solidFill>
                  <a:srgbClr val="000000"/>
                </a:solidFill>
              </a:rPr>
              <a:t>AES-256-CCM with a value of 2</a:t>
            </a:r>
          </a:p>
          <a:p>
            <a:pPr marL="1371600" lvl="2" indent="-457200" eaLnBrk="0" fontAlgn="b" hangingPunct="0">
              <a:buClr>
                <a:srgbClr val="FF0000"/>
              </a:buClr>
              <a:buFont typeface="Wingdings" charset="0"/>
              <a:buChar char="q"/>
            </a:pPr>
            <a:r>
              <a:rPr lang="en-US" altLang="en-US" sz="2400" dirty="0">
                <a:solidFill>
                  <a:srgbClr val="000000"/>
                </a:solidFill>
              </a:rPr>
              <a:t>Others assigned by IEEE 802.15 ANA</a:t>
            </a:r>
          </a:p>
        </p:txBody>
      </p:sp>
    </p:spTree>
    <p:extLst>
      <p:ext uri="{BB962C8B-B14F-4D97-AF65-F5344CB8AC3E}">
        <p14:creationId xmlns:p14="http://schemas.microsoft.com/office/powerpoint/2010/main" val="97653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a:t>SC IETF</a:t>
            </a:r>
          </a:p>
        </p:txBody>
      </p:sp>
      <p:sp>
        <p:nvSpPr>
          <p:cNvPr id="3" name="Content Placeholder 2"/>
          <p:cNvSpPr>
            <a:spLocks noGrp="1"/>
          </p:cNvSpPr>
          <p:nvPr>
            <p:ph idx="1"/>
          </p:nvPr>
        </p:nvSpPr>
        <p:spPr>
          <a:xfrm>
            <a:off x="114300" y="762000"/>
            <a:ext cx="8763000" cy="5562600"/>
          </a:xfrm>
        </p:spPr>
        <p:txBody>
          <a:bodyPr/>
          <a:lstStyle/>
          <a:p>
            <a:pPr>
              <a:buClr>
                <a:srgbClr val="FF0000"/>
              </a:buClr>
              <a:buFont typeface="Wingdings" charset="2"/>
              <a:buChar char="q"/>
            </a:pPr>
            <a:r>
              <a:rPr lang="en-US" sz="2800" dirty="0"/>
              <a:t>Agenda items for IETF 107 to be discussed</a:t>
            </a:r>
            <a:endParaRPr lang="en-US" sz="2600" dirty="0"/>
          </a:p>
        </p:txBody>
      </p:sp>
      <p:sp>
        <p:nvSpPr>
          <p:cNvPr id="4" name="Date Placeholder 3"/>
          <p:cNvSpPr>
            <a:spLocks noGrp="1"/>
          </p:cNvSpPr>
          <p:nvPr>
            <p:ph type="dt" sz="half" idx="10"/>
          </p:nvPr>
        </p:nvSpPr>
        <p:spPr/>
        <p:txBody>
          <a:bodyPr/>
          <a:lstStyle/>
          <a:p>
            <a:pPr>
              <a:defRPr/>
            </a:pPr>
            <a:r>
              <a:rPr lang="en-US"/>
              <a:t>&lt;Jan 2020&gt;</a:t>
            </a:r>
            <a:endParaRPr lang="en-US" dirty="0"/>
          </a:p>
        </p:txBody>
      </p:sp>
      <p:sp>
        <p:nvSpPr>
          <p:cNvPr id="5" name="Footer Placeholder 4"/>
          <p:cNvSpPr>
            <a:spLocks noGrp="1"/>
          </p:cNvSpPr>
          <p:nvPr>
            <p:ph type="ftr" sz="quarter" idx="11"/>
          </p:nvPr>
        </p:nvSpPr>
        <p:spPr/>
        <p:txBody>
          <a:bodyPr/>
          <a:lstStyle/>
          <a:p>
            <a:pPr>
              <a:defRPr/>
            </a:pPr>
            <a:r>
              <a:rPr lang="en-US"/>
              <a:t>&lt;Pat Kinney&gt;, &lt;Kinney Consulting LLC&gt;</a:t>
            </a:r>
          </a:p>
        </p:txBody>
      </p:sp>
      <p:sp>
        <p:nvSpPr>
          <p:cNvPr id="6" name="Slide Number Placeholder 5"/>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&lt;Jan 2020&gt;</a:t>
            </a:r>
            <a:endParaRPr lang="en-US" dirty="0"/>
          </a:p>
        </p:txBody>
      </p:sp>
      <p:sp>
        <p:nvSpPr>
          <p:cNvPr id="3" name="Footer Placeholder 2"/>
          <p:cNvSpPr>
            <a:spLocks noGrp="1"/>
          </p:cNvSpPr>
          <p:nvPr>
            <p:ph type="ftr" sz="quarter" idx="11"/>
          </p:nvPr>
        </p:nvSpPr>
        <p:spPr/>
        <p:txBody>
          <a:bodyPr/>
          <a:lstStyle/>
          <a:p>
            <a:pPr>
              <a:defRPr/>
            </a:pPr>
            <a:r>
              <a:rPr lang="en-US"/>
              <a:t>&lt;Pat Kinney&gt;, &lt;Kinney Consulting LLC&gt;</a:t>
            </a:r>
          </a:p>
        </p:txBody>
      </p:sp>
      <p:sp>
        <p:nvSpPr>
          <p:cNvPr id="4" name="Slide Number Placeholder 3"/>
          <p:cNvSpPr>
            <a:spLocks noGrp="1"/>
          </p:cNvSpPr>
          <p:nvPr>
            <p:ph type="sldNum" sz="quarter" idx="12"/>
          </p:nvPr>
        </p:nvSpPr>
        <p:spPr/>
        <p:txBody>
          <a:bodyPr/>
          <a:lstStyle/>
          <a:p>
            <a:pPr>
              <a:defRPr/>
            </a:pPr>
            <a:r>
              <a:rPr lang="en-US"/>
              <a:t>Slide </a:t>
            </a:r>
            <a:fld id="{03628903-88D7-C74D-8D58-8597ECE2BB7F}" type="slidenum">
              <a:rPr lang="en-US" smtClean="0"/>
              <a:pPr>
                <a:defRPr/>
              </a:pPr>
              <a:t>13</a:t>
            </a:fld>
            <a:endParaRPr lang="en-US"/>
          </a:p>
        </p:txBody>
      </p:sp>
      <p:sp>
        <p:nvSpPr>
          <p:cNvPr id="5" name="Rectangle 4"/>
          <p:cNvSpPr/>
          <p:nvPr/>
        </p:nvSpPr>
        <p:spPr>
          <a:xfrm>
            <a:off x="304800" y="2133600"/>
            <a:ext cx="8534400" cy="4093428"/>
          </a:xfrm>
          <a:prstGeom prst="rect">
            <a:avLst/>
          </a:prstGeom>
        </p:spPr>
        <p:txBody>
          <a:bodyPr wrap="square">
            <a:spAutoFit/>
          </a:bodyPr>
          <a:lstStyle/>
          <a:p>
            <a:pPr eaLnBrk="0" fontAlgn="b" hangingPunct="0">
              <a:buClr>
                <a:srgbClr val="FF0000"/>
              </a:buClr>
            </a:pPr>
            <a:r>
              <a:rPr lang="en-US" sz="2800" b="1" dirty="0"/>
              <a:t>Presentation requests:</a:t>
            </a:r>
          </a:p>
          <a:p>
            <a:pPr marL="514350" indent="-508000">
              <a:buClr>
                <a:srgbClr val="FF0000"/>
              </a:buClr>
              <a:buFont typeface="Wingdings" charset="2"/>
              <a:buChar char="q"/>
              <a:tabLst>
                <a:tab pos="5091113" algn="l"/>
              </a:tabLst>
            </a:pPr>
            <a:r>
              <a:rPr lang="en-US" sz="2400" b="1" dirty="0"/>
              <a:t>Extension of the 802.15.4 FSK PHY for utility applications by Takashi </a:t>
            </a:r>
            <a:r>
              <a:rPr lang="en-US" sz="2400" b="1" dirty="0" err="1"/>
              <a:t>Kuramochi</a:t>
            </a:r>
            <a:r>
              <a:rPr lang="en-US" sz="2400" b="1" dirty="0"/>
              <a:t> (LAPIS Semiconductor)</a:t>
            </a:r>
          </a:p>
          <a:p>
            <a:pPr marL="514350" indent="-508000">
              <a:buClr>
                <a:srgbClr val="FF0000"/>
              </a:buClr>
              <a:buFont typeface="Wingdings" charset="2"/>
              <a:buChar char="q"/>
              <a:tabLst>
                <a:tab pos="5091113" algn="l"/>
              </a:tabLst>
            </a:pPr>
            <a:r>
              <a:rPr lang="en-US" sz="2400" b="1" dirty="0"/>
              <a:t>Changes to </a:t>
            </a:r>
            <a:r>
              <a:rPr lang="en-US" sz="2400" b="1" dirty="0" err="1"/>
              <a:t>myProject</a:t>
            </a:r>
            <a:r>
              <a:rPr lang="en-US" sz="2400" b="1" dirty="0"/>
              <a:t> by Jonathan Goldberg (Manager, Operational Program Management, IEEE Standards Association)</a:t>
            </a:r>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pitchFamily="2" charset="2"/>
              <a:buChar char="q"/>
            </a:pPr>
            <a:endParaRPr lang="en-US" sz="2800" b="1" dirty="0"/>
          </a:p>
          <a:p>
            <a:pPr marL="457200" indent="-457200" eaLnBrk="0" fontAlgn="b" hangingPunct="0">
              <a:buClr>
                <a:srgbClr val="FF0000"/>
              </a:buClr>
              <a:buFont typeface="Wingdings" charset="0"/>
              <a:buChar char="q"/>
            </a:pPr>
            <a:endParaRPr lang="en-US" sz="2800" b="1" dirty="0"/>
          </a:p>
          <a:p>
            <a:pPr marL="914400" lvl="1" indent="-457200" eaLnBrk="0" fontAlgn="b" hangingPunct="0">
              <a:buClr>
                <a:srgbClr val="FF0000"/>
              </a:buClr>
              <a:buFont typeface="Wingdings" charset="0"/>
              <a:buChar char="q"/>
            </a:pPr>
            <a:endParaRPr lang="en-US" sz="2800" b="1" dirty="0"/>
          </a:p>
        </p:txBody>
      </p:sp>
      <p:sp>
        <p:nvSpPr>
          <p:cNvPr id="6" name="Rectangle 5"/>
          <p:cNvSpPr/>
          <p:nvPr/>
        </p:nvSpPr>
        <p:spPr>
          <a:xfrm>
            <a:off x="3124200" y="685800"/>
            <a:ext cx="2209800" cy="646331"/>
          </a:xfrm>
          <a:prstGeom prst="rect">
            <a:avLst/>
          </a:prstGeom>
        </p:spPr>
        <p:txBody>
          <a:bodyPr wrap="square">
            <a:spAutoFit/>
          </a:bodyPr>
          <a:lstStyle/>
          <a:p>
            <a:r>
              <a:rPr lang="en-US" sz="3600" b="1" dirty="0"/>
              <a:t>SC WNG</a:t>
            </a:r>
            <a:endParaRPr lang="en-US" sz="3600" dirty="0"/>
          </a:p>
        </p:txBody>
      </p:sp>
    </p:spTree>
    <p:extLst>
      <p:ext uri="{BB962C8B-B14F-4D97-AF65-F5344CB8AC3E}">
        <p14:creationId xmlns:p14="http://schemas.microsoft.com/office/powerpoint/2010/main" val="3970316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1429" y="1308410"/>
            <a:ext cx="8915400" cy="3948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dirty="0"/>
              <a:t>No requests</a:t>
            </a:r>
          </a:p>
          <a:p>
            <a:pPr marL="800100" lvl="1" indent="-342900">
              <a:buClr>
                <a:srgbClr val="FF0000"/>
              </a:buClr>
              <a:buFont typeface="Wingdings" charset="2"/>
              <a:buChar char="q"/>
            </a:pPr>
            <a:r>
              <a:rPr lang="en-US" sz="1800" b="1" dirty="0"/>
              <a:t>Changes with Operations Manual:</a:t>
            </a:r>
          </a:p>
          <a:p>
            <a:pPr marL="1257300" lvl="2" indent="-342900">
              <a:buClr>
                <a:srgbClr val="FF0000"/>
              </a:buClr>
              <a:buFont typeface="Wingdings" charset="2"/>
              <a:buChar char="q"/>
            </a:pPr>
            <a:r>
              <a:rPr lang="en-US" sz="1800" b="1" dirty="0"/>
              <a:t>SEG was added to Op Manual resulting in 15-10-0235-24 </a:t>
            </a:r>
          </a:p>
          <a:p>
            <a:pPr marL="342900" indent="-342900">
              <a:buClr>
                <a:srgbClr val="FF0000"/>
              </a:buClr>
              <a:buFont typeface="Wingdings" charset="2"/>
              <a:buChar char="q"/>
            </a:pPr>
            <a:r>
              <a:rPr lang="en-US" sz="2000" b="1" dirty="0"/>
              <a:t>SC WNG</a:t>
            </a:r>
          </a:p>
          <a:p>
            <a:pPr marL="800100" lvl="1" indent="-342900">
              <a:buClr>
                <a:srgbClr val="FF0000"/>
              </a:buClr>
              <a:buFont typeface="Wingdings" charset="2"/>
              <a:buChar char="q"/>
            </a:pPr>
            <a:r>
              <a:rPr lang="en-US" sz="1800" b="1" dirty="0"/>
              <a:t>Two presentations were made:</a:t>
            </a:r>
          </a:p>
          <a:p>
            <a:pPr marL="1257300" lvl="2" indent="-342900">
              <a:buClr>
                <a:srgbClr val="FF0000"/>
              </a:buClr>
              <a:buFont typeface="Wingdings" charset="2"/>
              <a:buChar char="q"/>
            </a:pPr>
            <a:r>
              <a:rPr lang="en-US" sz="1800" b="1" dirty="0"/>
              <a:t>Extension of the 802.15.4 FSK PHY for utility applications by Takashi </a:t>
            </a:r>
            <a:r>
              <a:rPr lang="en-US" sz="1800" b="1" dirty="0" err="1"/>
              <a:t>Kuramochi</a:t>
            </a:r>
            <a:r>
              <a:rPr lang="en-US" sz="1800" b="1" dirty="0"/>
              <a:t> (LAPIS Semiconductor)</a:t>
            </a:r>
          </a:p>
          <a:p>
            <a:pPr marL="1257300" lvl="2" indent="-342900">
              <a:buClr>
                <a:srgbClr val="FF0000"/>
              </a:buClr>
              <a:buFont typeface="Wingdings" charset="2"/>
              <a:buChar char="q"/>
            </a:pPr>
            <a:r>
              <a:rPr lang="en-US" sz="1800" b="1" dirty="0"/>
              <a:t>Changes to </a:t>
            </a:r>
            <a:r>
              <a:rPr lang="en-US" sz="1800" b="1" dirty="0" err="1"/>
              <a:t>myProject</a:t>
            </a:r>
            <a:r>
              <a:rPr lang="en-US" sz="1800" b="1" dirty="0"/>
              <a:t> by Jonathan Goldberg (IEEE Standards Association)</a:t>
            </a:r>
          </a:p>
          <a:p>
            <a:pPr marL="342900" indent="-342900">
              <a:buClr>
                <a:srgbClr val="FF0000"/>
              </a:buClr>
              <a:buFont typeface="Wingdings" charset="2"/>
              <a:buChar char="q"/>
            </a:pPr>
            <a:r>
              <a:rPr lang="en-US" sz="2000" b="1" dirty="0"/>
              <a:t>IETF</a:t>
            </a:r>
          </a:p>
          <a:p>
            <a:pPr marL="800100" lvl="1" indent="-342900">
              <a:buClr>
                <a:srgbClr val="FF0000"/>
              </a:buClr>
              <a:buFont typeface="Wingdings" charset="2"/>
              <a:buChar char="q"/>
            </a:pPr>
            <a:r>
              <a:rPr lang="en-US" sz="2000" b="1" dirty="0"/>
              <a:t>IETF 107 agenda items of interest to 802.15 were reviewed</a:t>
            </a:r>
          </a:p>
        </p:txBody>
      </p:sp>
    </p:spTree>
    <p:extLst>
      <p:ext uri="{BB962C8B-B14F-4D97-AF65-F5344CB8AC3E}">
        <p14:creationId xmlns:p14="http://schemas.microsoft.com/office/powerpoint/2010/main" val="168877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9C89C99-9611-7D4C-82A2-1AA46632F50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8D71D5C1-92E9-FE45-8DDB-8EE0258D4D0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11AF16B-76EB-2D4B-901E-832F1771F8D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D86E391-0C3F-C649-BF7E-95898973782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&lt;Jan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8F1F1E1-4913-4745-BD3D-C8A36C9BF83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a:latin typeface="Times New Roman" charset="0"/>
                <a:ea typeface="ＭＳ Ｐゴシック" charset="0"/>
                <a:cs typeface="ＭＳ Ｐゴシック" charset="0"/>
              </a:rPr>
              <a:t>SCmaintenance</a:t>
            </a:r>
            <a:r>
              <a:rPr lang="en-US" dirty="0">
                <a:latin typeface="Times New Roman" charset="0"/>
                <a:ea typeface="ＭＳ Ｐゴシック" charset="0"/>
                <a:cs typeface="ＭＳ Ｐゴシック" charset="0"/>
              </a:rPr>
              <a:t>/</a:t>
            </a:r>
            <a:r>
              <a:rPr lang="en-US" dirty="0" err="1">
                <a:latin typeface="Times New Roman" charset="0"/>
                <a:ea typeface="ＭＳ Ｐゴシック" charset="0"/>
                <a:cs typeface="ＭＳ Ｐゴシック" charset="0"/>
              </a:rPr>
              <a:t>SCwng</a:t>
            </a:r>
            <a:r>
              <a:rPr lang="en-US" dirty="0">
                <a:latin typeface="Times New Roman" charset="0"/>
                <a:ea typeface="ＭＳ Ｐゴシック" charset="0"/>
                <a:cs typeface="ＭＳ Ｐゴシック" charset="0"/>
              </a:rPr>
              <a:t> Officer</a:t>
            </a: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Patrick 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Secretary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&lt;Jan 2020&gt;</a:t>
            </a:r>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151238"/>
            <a:ext cx="9753600" cy="45345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Jan, AM1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1257300" lvl="2" indent="-342900">
              <a:buClr>
                <a:srgbClr val="FF0000"/>
              </a:buClr>
              <a:buFont typeface="Wingdings" charset="2"/>
              <a:buChar char="q"/>
            </a:pPr>
            <a:r>
              <a:rPr lang="en-US" sz="2400" b="1" dirty="0"/>
              <a:t>Addition of SEG and additional security suites</a:t>
            </a:r>
          </a:p>
          <a:p>
            <a:pPr marL="0" lvl="1">
              <a:buClr>
                <a:srgbClr val="FF0000"/>
              </a:buClr>
              <a:buFont typeface="Wingdings" charset="2"/>
              <a:buChar char="q"/>
              <a:tabLst>
                <a:tab pos="5091113" algn="l"/>
              </a:tabLst>
            </a:pPr>
            <a:r>
              <a:rPr lang="en-US" sz="3200" b="1" dirty="0"/>
              <a:t>SC WNG  	</a:t>
            </a:r>
            <a:r>
              <a:rPr lang="en-US" sz="2400" b="1" dirty="0"/>
              <a:t>Wednesday 15 Jan, AM2</a:t>
            </a:r>
          </a:p>
          <a:p>
            <a:pPr marL="971550" lvl="1" indent="-508000">
              <a:buClr>
                <a:srgbClr val="FF0000"/>
              </a:buClr>
              <a:buFont typeface="Wingdings" charset="2"/>
              <a:buChar char="q"/>
              <a:tabLst>
                <a:tab pos="5091113" algn="l"/>
              </a:tabLst>
            </a:pPr>
            <a:r>
              <a:rPr lang="en-US" sz="2400" b="1" dirty="0"/>
              <a:t>Extension of the 802.15.4 FSK PHY for utility applications </a:t>
            </a:r>
            <a:br>
              <a:rPr lang="en-US" sz="2400" b="1" dirty="0"/>
            </a:br>
            <a:r>
              <a:rPr lang="en-US" sz="2400" b="1" dirty="0"/>
              <a:t>by Takashi </a:t>
            </a:r>
            <a:r>
              <a:rPr lang="en-US" sz="2400" b="1" dirty="0" err="1"/>
              <a:t>Kuramochi</a:t>
            </a:r>
            <a:r>
              <a:rPr lang="en-US" sz="2400" b="1" dirty="0"/>
              <a:t> (LAPIS Semiconductor)</a:t>
            </a:r>
          </a:p>
          <a:p>
            <a:pPr marL="971550" lvl="1" indent="-508000">
              <a:buClr>
                <a:srgbClr val="FF0000"/>
              </a:buClr>
              <a:buFont typeface="Wingdings" charset="2"/>
              <a:buChar char="q"/>
              <a:tabLst>
                <a:tab pos="5091113" algn="l"/>
              </a:tabLst>
            </a:pPr>
            <a:r>
              <a:rPr lang="en-US" sz="2400" b="1" dirty="0"/>
              <a:t>Changes to </a:t>
            </a:r>
            <a:r>
              <a:rPr lang="en-US" sz="2400" b="1" dirty="0" err="1"/>
              <a:t>myProject</a:t>
            </a:r>
            <a:r>
              <a:rPr lang="en-US" sz="2400" b="1" baseline="30000" dirty="0" err="1"/>
              <a:t>TM</a:t>
            </a:r>
            <a:r>
              <a:rPr lang="en-US" sz="2400" b="1" baseline="30000" dirty="0"/>
              <a:t> </a:t>
            </a:r>
            <a:r>
              <a:rPr lang="en-US" sz="2400" b="1" dirty="0"/>
              <a:t>by Jonathan Goldberg (IEEE </a:t>
            </a:r>
            <a:br>
              <a:rPr lang="en-US" sz="2400" b="1" dirty="0"/>
            </a:br>
            <a:r>
              <a:rPr lang="en-US" sz="2400" b="1" dirty="0"/>
              <a:t>Standards Association)</a:t>
            </a:r>
          </a:p>
          <a:p>
            <a:pPr marL="514350" indent="-508000">
              <a:buClr>
                <a:srgbClr val="FF0000"/>
              </a:buClr>
              <a:buFont typeface="Wingdings" charset="2"/>
              <a:buChar char="q"/>
              <a:tabLst>
                <a:tab pos="5091113" algn="l"/>
              </a:tabLst>
            </a:pPr>
            <a:r>
              <a:rPr lang="en-US" sz="3200" b="1" dirty="0"/>
              <a:t>SC IETF 	 </a:t>
            </a:r>
            <a:r>
              <a:rPr lang="en-US" sz="2400" b="1" dirty="0"/>
              <a:t>Wednesday 15 Jan, PM2</a:t>
            </a:r>
            <a:r>
              <a:rPr lang="en-US" sz="3200" b="1" dirty="0"/>
              <a:t>	</a:t>
            </a:r>
            <a:endParaRPr lang="en-US" sz="2400" b="1" dirty="0"/>
          </a:p>
          <a:p>
            <a:pPr marL="800100" lvl="1" indent="-342900">
              <a:buClr>
                <a:srgbClr val="FF0000"/>
              </a:buClr>
              <a:buFont typeface="Wingdings" charset="2"/>
              <a:buChar char="q"/>
            </a:pPr>
            <a:r>
              <a:rPr lang="en-US" sz="2400" b="1" dirty="0"/>
              <a:t>Discussion on IETF 107 agenda items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48438</TotalTime>
  <Words>1051</Words>
  <Application>Microsoft Macintosh PowerPoint</Application>
  <PresentationFormat>On-screen Show (4:3)</PresentationFormat>
  <Paragraphs>196</Paragraphs>
  <Slides>14</Slides>
  <Notes>8</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SCmaintenance/SCwng Officer</vt:lpstr>
      <vt:lpstr>Chair’s Role</vt:lpstr>
      <vt:lpstr>SC Meeting Goals</vt:lpstr>
      <vt:lpstr>SC Maintenance</vt:lpstr>
      <vt:lpstr>SC Maintenance </vt:lpstr>
      <vt:lpstr>SC IETF</vt:lpstr>
      <vt:lpstr>PowerPoint Presentation</vt:lpstr>
      <vt:lpstr>SC Accomplishments</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Waikoloa</dc:title>
  <dc:subject>IEEE 802.15 &lt;SC Report&gt;</dc:subject>
  <dc:creator>Pat Kinney</dc:creator>
  <cp:keywords/>
  <dc:description>&lt;15-18--00-0mag&gt;</dc:description>
  <cp:lastModifiedBy>PWK</cp:lastModifiedBy>
  <cp:revision>1028</cp:revision>
  <cp:lastPrinted>2016-07-25T16:00:41Z</cp:lastPrinted>
  <dcterms:created xsi:type="dcterms:W3CDTF">2009-07-12T16:25:16Z</dcterms:created>
  <dcterms:modified xsi:type="dcterms:W3CDTF">2020-01-14T18:49:03Z</dcterms:modified>
  <cp:category/>
</cp:coreProperties>
</file>