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39"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40"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41"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42"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43"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A3547363-0366-452F-A04F-70E108CDB6ED}"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CustomShape 1"/>
          <p:cNvSpPr/>
          <p:nvPr/>
        </p:nvSpPr>
        <p:spPr>
          <a:xfrm>
            <a:off x="3288600" y="9736920"/>
            <a:ext cx="886320" cy="792720"/>
          </a:xfrm>
          <a:prstGeom prst="rect">
            <a:avLst/>
          </a:prstGeom>
          <a:noFill/>
          <a:ln>
            <a:noFill/>
          </a:ln>
        </p:spPr>
        <p:style>
          <a:lnRef idx="0"/>
          <a:fillRef idx="0"/>
          <a:effectRef idx="0"/>
          <a:fontRef idx="minor"/>
        </p:style>
        <p:txBody>
          <a:bodyPr lIns="0" rIns="0" tIns="0" bIns="0">
            <a:noAutofit/>
          </a:bodyPr>
          <a:p>
            <a:pPr algn="r">
              <a:lnSpc>
                <a:spcPct val="100000"/>
              </a:lnSpc>
            </a:pPr>
            <a:fld id="{D5DA8606-AAA4-4B60-83F3-DADC1681EC1E}" type="slidenum">
              <a:rPr b="0" lang="en-US" sz="1300" spc="-1" strike="noStrike">
                <a:solidFill>
                  <a:srgbClr val="000000"/>
                </a:solidFill>
                <a:latin typeface="Times New Roman"/>
                <a:ea typeface="MS PGothic"/>
              </a:rPr>
              <a:t>&lt;number&gt;</a:t>
            </a:fld>
            <a:endParaRPr b="0" lang="en-US" sz="1300" spc="-1" strike="noStrike">
              <a:latin typeface="Arial"/>
            </a:endParaRPr>
          </a:p>
        </p:txBody>
      </p:sp>
      <p:sp>
        <p:nvSpPr>
          <p:cNvPr id="167" name="PlaceHolder 2"/>
          <p:cNvSpPr>
            <a:spLocks noGrp="1"/>
          </p:cNvSpPr>
          <p:nvPr>
            <p:ph type="body"/>
          </p:nvPr>
        </p:nvSpPr>
        <p:spPr>
          <a:xfrm>
            <a:off x="1036080" y="4777200"/>
            <a:ext cx="5688720" cy="4514760"/>
          </a:xfrm>
          <a:prstGeom prst="rect">
            <a:avLst/>
          </a:prstGeom>
        </p:spPr>
        <p:txBody>
          <a:bodyPr lIns="95760" rIns="95760" tIns="47160" bIns="47160">
            <a:noAutofit/>
          </a:bodyPr>
          <a:p>
            <a:endParaRPr b="0" lang="en-US" sz="2000" spc="-1" strike="noStrike">
              <a:latin typeface="Arial"/>
            </a:endParaRPr>
          </a:p>
        </p:txBody>
      </p:sp>
      <p:sp>
        <p:nvSpPr>
          <p:cNvPr id="168" name="PlaceHolder 3"/>
          <p:cNvSpPr>
            <a:spLocks noGrp="1"/>
          </p:cNvSpPr>
          <p:nvPr>
            <p:ph type="sldImg"/>
          </p:nvPr>
        </p:nvSpPr>
        <p:spPr>
          <a:xfrm>
            <a:off x="1282680" y="760320"/>
            <a:ext cx="5200920" cy="374724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8960" cy="2098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802-15-20-0021-01</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5200" cy="3016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5200" cy="3016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5E0656F6-11EC-4286-A01E-83EBE6478DD8}"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5200" cy="3016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70760" cy="2098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2020</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a:t>
            </a:r>
            <a:r>
              <a:rPr b="0" lang="en-US" sz="4400" spc="-1" strike="noStrike">
                <a:latin typeface="Arial"/>
              </a:rPr>
              <a:t>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8960" cy="2098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802-15-20-0021-01</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5200" cy="3016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5200" cy="3016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4ED4BBA7-8F6E-4057-8A07-5A221DD79450}"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5200" cy="3016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70760" cy="2098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2020</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8960" cy="2098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802-15-20-0021-01</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5200" cy="3016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5200" cy="3016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494141C3-2315-4ECF-A522-5E8F652285B0}"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35200" cy="3016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70760" cy="2098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2020</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88120" cy="462276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Opening Report for January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12 January, 2020</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Opening for January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Opening Report for TG9ma meeting for January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60960" cy="5547600"/>
          </a:xfrm>
          <a:prstGeom prst="rect">
            <a:avLst/>
          </a:prstGeom>
          <a:noFill/>
          <a:ln>
            <a:noFill/>
          </a:ln>
        </p:spPr>
        <p:style>
          <a:lnRef idx="0"/>
          <a:fillRef idx="0"/>
          <a:effectRef idx="0"/>
          <a:fontRef idx="minor"/>
        </p:style>
        <p:txBody>
          <a:bodyPr lIns="90360" rIns="90360" tIns="44280" bIns="44280">
            <a:noAutofit/>
          </a:bodyPr>
          <a:p>
            <a:pPr marL="343080" indent="-340920">
              <a:lnSpc>
                <a:spcPct val="80000"/>
              </a:lnSpc>
              <a:spcBef>
                <a:spcPts val="799"/>
              </a:spcBef>
              <a:spcAft>
                <a:spcPts val="541"/>
              </a:spcAft>
            </a:pPr>
            <a:r>
              <a:rPr b="1" lang="en-US" sz="1800" spc="-1" strike="noStrike">
                <a:solidFill>
                  <a:srgbClr val="000000"/>
                </a:solidFill>
                <a:latin typeface="Arial"/>
                <a:ea typeface="MS PGothic"/>
              </a:rPr>
              <a:t>	</a:t>
            </a:r>
            <a:r>
              <a:rPr b="1" lang="en-US" sz="1800" spc="-1" strike="noStrike">
                <a:solidFill>
                  <a:srgbClr val="000000"/>
                </a:solidFill>
                <a:latin typeface="Arial"/>
                <a:ea typeface="MS PGothic"/>
              </a:rPr>
              <a:t>The IEEE-SA strongly recommends that at each WG meeting the chair or a designee:</a:t>
            </a:r>
            <a:endParaRPr b="0" lang="en-US" sz="1800" spc="-1" strike="noStrike">
              <a:latin typeface="Arial"/>
            </a:endParaRPr>
          </a:p>
          <a:p>
            <a:pPr lvl="1" marL="743040" indent="-283680">
              <a:lnSpc>
                <a:spcPct val="80000"/>
              </a:lnSpc>
              <a:buClr>
                <a:srgbClr val="000000"/>
              </a:buClr>
              <a:buFont typeface="Arial"/>
              <a:buChar char="•"/>
            </a:pPr>
            <a:r>
              <a:rPr b="1" lang="en-US" sz="1400" spc="-1" strike="noStrike">
                <a:solidFill>
                  <a:srgbClr val="000000"/>
                </a:solidFill>
                <a:latin typeface="Arial"/>
                <a:ea typeface="MS PGothic"/>
              </a:rPr>
              <a:t>Show slides #1 through #4 of this presentation</a:t>
            </a:r>
            <a:endParaRPr b="0" lang="en-US" sz="1400" spc="-1" strike="noStrike">
              <a:latin typeface="Arial"/>
            </a:endParaRPr>
          </a:p>
          <a:p>
            <a:pPr lvl="1" marL="743040" indent="-283680">
              <a:lnSpc>
                <a:spcPct val="80000"/>
              </a:lnSpc>
              <a:buClr>
                <a:srgbClr val="000000"/>
              </a:buClr>
              <a:buFont typeface="Arial"/>
              <a:buChar char="•"/>
            </a:pPr>
            <a:r>
              <a:rPr b="1" lang="en-US" sz="1400" spc="-1" strike="noStrike">
                <a:solidFill>
                  <a:srgbClr val="000000"/>
                </a:solidFill>
                <a:latin typeface="Arial"/>
                <a:ea typeface="MS PGothic"/>
              </a:rPr>
              <a:t>Advise the WG attendees that:</a:t>
            </a:r>
            <a:r>
              <a:rPr b="0" lang="en-US" sz="1400" spc="-1" strike="noStrike">
                <a:solidFill>
                  <a:srgbClr val="000000"/>
                </a:solidFill>
                <a:latin typeface="Arial"/>
                <a:ea typeface="MS PGothic"/>
              </a:rPr>
              <a:t> </a:t>
            </a:r>
            <a:endParaRPr b="0" lang="en-US" sz="1400" spc="-1" strike="noStrike">
              <a:latin typeface="Arial"/>
            </a:endParaRPr>
          </a:p>
          <a:p>
            <a:pPr lvl="2" marL="1143000" indent="-226440">
              <a:lnSpc>
                <a:spcPct val="80000"/>
              </a:lnSpc>
              <a:buClr>
                <a:srgbClr val="000000"/>
              </a:buClr>
              <a:buFont typeface="Arial"/>
              <a:buChar char="•"/>
            </a:pPr>
            <a:r>
              <a:rPr b="0" lang="en-US" sz="1400" spc="-1" strike="noStrike">
                <a:solidFill>
                  <a:srgbClr val="000000"/>
                </a:solidFill>
                <a:latin typeface="Arial"/>
                <a:ea typeface="MS PGothic"/>
              </a:rPr>
              <a:t>The IEEE’s patent policy is described in Clause 6 of the </a:t>
            </a:r>
            <a:r>
              <a:rPr b="0" i="1" lang="en-US" sz="1400" spc="-1" strike="noStrike">
                <a:solidFill>
                  <a:srgbClr val="000000"/>
                </a:solidFill>
                <a:latin typeface="Arial"/>
                <a:ea typeface="MS PGothic"/>
              </a:rPr>
              <a:t>IEEE-SA Standards Board Bylaws</a:t>
            </a:r>
            <a:r>
              <a:rPr b="0" lang="en-US" sz="1400" spc="-1" strike="noStrike">
                <a:solidFill>
                  <a:srgbClr val="000000"/>
                </a:solidFill>
                <a:latin typeface="Arial"/>
                <a:ea typeface="MS PGothic"/>
              </a:rPr>
              <a:t>;</a:t>
            </a:r>
            <a:endParaRPr b="0" lang="en-US" sz="1400" spc="-1" strike="noStrike">
              <a:latin typeface="Arial"/>
            </a:endParaRPr>
          </a:p>
          <a:p>
            <a:pPr lvl="2" marL="1143000" indent="-226440">
              <a:lnSpc>
                <a:spcPct val="80000"/>
              </a:lnSpc>
              <a:buClr>
                <a:srgbClr val="000000"/>
              </a:buClr>
              <a:buFont typeface="Arial"/>
              <a:buChar char="•"/>
            </a:pPr>
            <a:r>
              <a:rPr b="0" lang="en-US" sz="1400" spc="-1" strike="noStrike">
                <a:solidFill>
                  <a:srgbClr val="000000"/>
                </a:solidFill>
                <a:latin typeface="Arial"/>
                <a:ea typeface="MS PGothic"/>
              </a:rPr>
              <a:t>Early identification of patent claims which may be essential for the use of standards under development is strongly encouraged; </a:t>
            </a:r>
            <a:endParaRPr b="0" lang="en-US" sz="1400" spc="-1" strike="noStrike">
              <a:latin typeface="Arial"/>
            </a:endParaRPr>
          </a:p>
          <a:p>
            <a:pPr lvl="2" marL="1143000" indent="-226440">
              <a:lnSpc>
                <a:spcPct val="80000"/>
              </a:lnSpc>
              <a:buClr>
                <a:srgbClr val="000000"/>
              </a:buClr>
              <a:buFont typeface="Arial"/>
              <a:buChar char="•"/>
            </a:pPr>
            <a:r>
              <a:rPr b="0" lang="en-US" sz="1400" spc="-1" strike="noStrike">
                <a:solidFill>
                  <a:srgbClr val="000000"/>
                </a:solidFill>
                <a:latin typeface="Arial"/>
                <a:ea typeface="MS PGothic"/>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
              <a:rPr b="0" lang="en-US" sz="1400" spc="-1" strike="noStrike">
                <a:solidFill>
                  <a:srgbClr val="000000"/>
                </a:solidFill>
                <a:latin typeface="Arial"/>
                <a:ea typeface="MS PGothic"/>
              </a:rPr>
              <a:t> </a:t>
            </a:r>
            <a:endParaRPr b="0" lang="en-US" sz="1400" spc="-1" strike="noStrike">
              <a:latin typeface="Arial"/>
            </a:endParaRPr>
          </a:p>
          <a:p>
            <a:pPr lvl="1" marL="743040" indent="-283680">
              <a:lnSpc>
                <a:spcPct val="20000"/>
              </a:lnSpc>
              <a:buClr>
                <a:srgbClr val="000000"/>
              </a:buClr>
              <a:buFont typeface="Arial"/>
              <a:buChar char="•"/>
            </a:pPr>
            <a:r>
              <a:rPr b="1" lang="en-US" sz="1400" spc="-1" strike="noStrike">
                <a:solidFill>
                  <a:srgbClr val="000000"/>
                </a:solidFill>
                <a:latin typeface="Arial"/>
                <a:ea typeface="MS PGothic"/>
              </a:rPr>
              <a:t>Instruct the WG Secretary to record in the minutes of the relevant WG meeting:</a:t>
            </a:r>
            <a:r>
              <a:rPr b="0" lang="en-US" sz="900" spc="-1" strike="noStrike">
                <a:solidFill>
                  <a:srgbClr val="000000"/>
                </a:solidFill>
                <a:latin typeface="Arial"/>
                <a:ea typeface="MS PGothic"/>
              </a:rPr>
              <a:t> </a:t>
            </a:r>
            <a:endParaRPr b="0" lang="en-US" sz="900" spc="-1" strike="noStrike">
              <a:latin typeface="Arial"/>
            </a:endParaRPr>
          </a:p>
          <a:p>
            <a:pPr lvl="2" marL="1143000" indent="-226440">
              <a:lnSpc>
                <a:spcPct val="80000"/>
              </a:lnSpc>
              <a:buClr>
                <a:srgbClr val="000000"/>
              </a:buClr>
              <a:buFont typeface="Arial"/>
              <a:buChar char="•"/>
            </a:pPr>
            <a:r>
              <a:rPr b="0" lang="en-US" sz="1400" spc="-1" strike="noStrike">
                <a:solidFill>
                  <a:srgbClr val="000000"/>
                </a:solidFill>
                <a:latin typeface="Arial"/>
                <a:ea typeface="MS PGothic"/>
              </a:rPr>
              <a:t>That the foregoing information was provided and that slides 1 through 4 (and this slide 0, if applicable) were shown; </a:t>
            </a:r>
            <a:endParaRPr b="0" lang="en-US" sz="1400" spc="-1" strike="noStrike">
              <a:latin typeface="Arial"/>
            </a:endParaRPr>
          </a:p>
          <a:p>
            <a:pPr lvl="2" marL="1143000" indent="-226440">
              <a:lnSpc>
                <a:spcPct val="80000"/>
              </a:lnSpc>
              <a:buClr>
                <a:srgbClr val="000000"/>
              </a:buClr>
              <a:buFont typeface="Arial"/>
              <a:buChar char="•"/>
            </a:pPr>
            <a:r>
              <a:rPr b="0" lang="en-US" sz="1400" spc="-1" strike="noStrike">
                <a:solidFill>
                  <a:srgbClr val="000000"/>
                </a:solidFill>
                <a:latin typeface="Arial"/>
                <a:ea typeface="MS PGothic"/>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b="0" lang="en-US" sz="1400" spc="-1" strike="noStrike">
              <a:latin typeface="Arial"/>
            </a:endParaRPr>
          </a:p>
          <a:p>
            <a:pPr lvl="2" marL="1143000" indent="-226440">
              <a:lnSpc>
                <a:spcPct val="80000"/>
              </a:lnSpc>
              <a:buClr>
                <a:srgbClr val="000000"/>
              </a:buClr>
              <a:buFont typeface="Arial"/>
              <a:buChar char="•"/>
            </a:pPr>
            <a:r>
              <a:rPr b="0" lang="en-US" sz="1400" spc="-1" strike="noStrike">
                <a:solidFill>
                  <a:srgbClr val="000000"/>
                </a:solidFill>
                <a:latin typeface="Arial"/>
                <a:ea typeface="MS PGothic"/>
              </a:rPr>
              <a:t>Any responses that were given, specifically the patent claim(s)/patent application claim(s) and/or the holder of the patent claim(s)/patent application claim(s) that were identified (if any) and by whom.</a:t>
            </a:r>
            <a:endParaRPr b="0" lang="en-US" sz="1400" spc="-1" strike="noStrike">
              <a:latin typeface="Arial"/>
            </a:endParaRPr>
          </a:p>
          <a:p>
            <a:pPr>
              <a:lnSpc>
                <a:spcPct val="100000"/>
              </a:lnSpc>
            </a:pPr>
            <a:endParaRPr b="0" lang="en-US" sz="1400" spc="-1" strike="noStrike">
              <a:latin typeface="Arial"/>
            </a:endParaRPr>
          </a:p>
          <a:p>
            <a:pPr lvl="1" marL="743040" indent="-283680">
              <a:lnSpc>
                <a:spcPct val="80000"/>
              </a:lnSpc>
              <a:buClr>
                <a:srgbClr val="000000"/>
              </a:buClr>
              <a:buFont typeface="Arial"/>
              <a:buChar char="•"/>
            </a:pPr>
            <a:r>
              <a:rPr b="0" lang="en-US" sz="1400" spc="-1" strike="noStrike">
                <a:solidFill>
                  <a:srgbClr val="000000"/>
                </a:solidFill>
                <a:latin typeface="Arial"/>
                <a:ea typeface="MS PGothic"/>
              </a:rPr>
              <a:t>The WG Chair shall ensure that a request is made to any identified holders of potential essential patent claim(s) to complete and submit a Letter of Assurance.</a:t>
            </a:r>
            <a:endParaRPr b="0" lang="en-US" sz="1400" spc="-1" strike="noStrike">
              <a:latin typeface="Arial"/>
            </a:endParaRPr>
          </a:p>
          <a:p>
            <a:pPr lvl="1" marL="743040" indent="-283680">
              <a:lnSpc>
                <a:spcPct val="80000"/>
              </a:lnSpc>
              <a:buClr>
                <a:srgbClr val="000000"/>
              </a:buClr>
              <a:buFont typeface="Arial"/>
              <a:buChar char="•"/>
            </a:pPr>
            <a:r>
              <a:rPr b="0" lang="en-US" sz="1400" spc="-1" strike="noStrike">
                <a:solidFill>
                  <a:srgbClr val="000000"/>
                </a:solidFill>
                <a:latin typeface="Arial"/>
                <a:ea typeface="MS PGothic"/>
              </a:rPr>
              <a:t>It is recommended that the WG chair review the guidance in </a:t>
            </a:r>
            <a:r>
              <a:rPr b="0" i="1" lang="en-US" sz="1400" spc="-1" strike="noStrike">
                <a:solidFill>
                  <a:srgbClr val="000000"/>
                </a:solidFill>
                <a:latin typeface="Arial"/>
                <a:ea typeface="MS PGothic"/>
              </a:rPr>
              <a:t>IEEE-SA Standards Board Operations Manual</a:t>
            </a:r>
            <a:r>
              <a:rPr b="0" lang="en-US" sz="1400" spc="-1" strike="noStrike">
                <a:solidFill>
                  <a:srgbClr val="000000"/>
                </a:solidFill>
                <a:latin typeface="Arial"/>
                <a:ea typeface="MS PGothic"/>
              </a:rPr>
              <a:t> 6.3.5 and in FAQs 14 and 15 on inclusion of potential Essential Patent Claims by incorporation or by reference.</a:t>
            </a:r>
            <a:r>
              <a:rPr b="0" lang="en-US" sz="1400" spc="-1" strike="noStrike">
                <a:solidFill>
                  <a:srgbClr val="ff3300"/>
                </a:solidFill>
                <a:latin typeface="Arial"/>
                <a:ea typeface="MS PGothic"/>
              </a:rPr>
              <a:t> </a:t>
            </a:r>
            <a:endParaRPr b="0" lang="en-US" sz="1400" spc="-1" strike="noStrike">
              <a:latin typeface="Arial"/>
            </a:endParaRPr>
          </a:p>
          <a:p>
            <a:pPr marL="743040" indent="-283680">
              <a:lnSpc>
                <a:spcPct val="80000"/>
              </a:lnSpc>
              <a:spcBef>
                <a:spcPts val="60"/>
              </a:spcBef>
            </a:pPr>
            <a:endParaRPr b="0" lang="en-US" sz="1400" spc="-1" strike="noStrike">
              <a:latin typeface="Arial"/>
            </a:endParaRPr>
          </a:p>
          <a:p>
            <a:pPr marL="743040" indent="-283680">
              <a:lnSpc>
                <a:spcPct val="80000"/>
              </a:lnSpc>
              <a:spcBef>
                <a:spcPts val="60"/>
              </a:spcBef>
            </a:pPr>
            <a:r>
              <a:rPr b="0" lang="en-US" sz="1200" spc="-1" strike="noStrike">
                <a:solidFill>
                  <a:srgbClr val="000000"/>
                </a:solidFill>
                <a:latin typeface="Arial"/>
                <a:ea typeface="MS PGothic"/>
              </a:rPr>
              <a:t>	</a:t>
            </a:r>
            <a:r>
              <a:rPr b="0" lang="en-US" sz="1200" spc="-1" strike="noStrike">
                <a:solidFill>
                  <a:srgbClr val="000000"/>
                </a:solidFill>
                <a:latin typeface="Arial"/>
                <a:ea typeface="MS PGothic"/>
              </a:rPr>
              <a:t>Note: </a:t>
            </a:r>
            <a:r>
              <a:rPr b="1" lang="en-US" sz="1200" spc="-1" strike="noStrike">
                <a:solidFill>
                  <a:srgbClr val="000000"/>
                </a:solidFill>
                <a:latin typeface="Arial"/>
                <a:ea typeface="MS PGothic"/>
              </a:rPr>
              <a:t>WG</a:t>
            </a:r>
            <a:r>
              <a:rPr b="0" lang="en-US" sz="1200" spc="-1" strike="noStrike">
                <a:solidFill>
                  <a:srgbClr val="000000"/>
                </a:solidFill>
                <a:latin typeface="Arial"/>
                <a:ea typeface="MS PGothic"/>
              </a:rPr>
              <a:t> includes Working Groups, Task Groups, and other standards-developing committees with a PAR approved by the IEEE-SA Standards Board.</a:t>
            </a:r>
            <a:endParaRPr b="0" lang="en-US" sz="1200" spc="-1" strike="noStrike">
              <a:latin typeface="Arial"/>
            </a:endParaRPr>
          </a:p>
        </p:txBody>
      </p:sp>
      <p:sp>
        <p:nvSpPr>
          <p:cNvPr id="146" name="CustomShape 2"/>
          <p:cNvSpPr/>
          <p:nvPr/>
        </p:nvSpPr>
        <p:spPr>
          <a:xfrm>
            <a:off x="685800" y="533520"/>
            <a:ext cx="7770240" cy="60732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en-US" sz="2400" spc="-1" strike="noStrike">
                <a:solidFill>
                  <a:srgbClr val="000000"/>
                </a:solidFill>
                <a:latin typeface="Arial"/>
                <a:ea typeface="MS PGothic"/>
              </a:rPr>
              <a:t>Instructions for the WG Chair</a:t>
            </a:r>
            <a:endParaRPr b="0" lang="en-US" sz="2400" spc="-1" strike="noStrike">
              <a:latin typeface="Arial"/>
            </a:endParaRPr>
          </a:p>
        </p:txBody>
      </p:sp>
      <p:sp>
        <p:nvSpPr>
          <p:cNvPr id="147" name="CustomShape 3"/>
          <p:cNvSpPr/>
          <p:nvPr/>
        </p:nvSpPr>
        <p:spPr>
          <a:xfrm>
            <a:off x="685800" y="-228600"/>
            <a:ext cx="7770240" cy="1067760"/>
          </a:xfrm>
          <a:prstGeom prst="rect">
            <a:avLst/>
          </a:prstGeom>
          <a:noFill/>
          <a:ln>
            <a:noFill/>
          </a:ln>
        </p:spPr>
        <p:style>
          <a:lnRef idx="0"/>
          <a:fillRef idx="0"/>
          <a:effectRef idx="0"/>
          <a:fontRef idx="minor"/>
        </p:style>
      </p:sp>
      <p:sp>
        <p:nvSpPr>
          <p:cNvPr id="148" name="CustomShape 4"/>
          <p:cNvSpPr/>
          <p:nvPr/>
        </p:nvSpPr>
        <p:spPr>
          <a:xfrm>
            <a:off x="380880" y="838080"/>
            <a:ext cx="8456040" cy="556056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36920" cy="39456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2800" spc="-1" strike="noStrike">
                <a:solidFill>
                  <a:srgbClr val="000000"/>
                </a:solidFill>
                <a:latin typeface="Arial"/>
                <a:ea typeface="MS PGothic"/>
              </a:rPr>
              <a:t>Participants, Patents, and Duty to Inform</a:t>
            </a:r>
            <a:endParaRPr b="0" lang="en-US" sz="2800" spc="-1" strike="noStrike">
              <a:latin typeface="Arial"/>
            </a:endParaRPr>
          </a:p>
        </p:txBody>
      </p:sp>
      <p:sp>
        <p:nvSpPr>
          <p:cNvPr id="150" name="CustomShape 2"/>
          <p:cNvSpPr/>
          <p:nvPr/>
        </p:nvSpPr>
        <p:spPr>
          <a:xfrm>
            <a:off x="34920" y="1413000"/>
            <a:ext cx="9141840" cy="4874760"/>
          </a:xfrm>
          <a:prstGeom prst="rect">
            <a:avLst/>
          </a:prstGeom>
          <a:noFill/>
          <a:ln>
            <a:noFill/>
          </a:ln>
        </p:spPr>
        <p:style>
          <a:lnRef idx="0"/>
          <a:fillRef idx="0"/>
          <a:effectRef idx="0"/>
          <a:fontRef idx="minor"/>
        </p:style>
        <p:txBody>
          <a:bodyPr lIns="92160" rIns="92160" tIns="46080" bIns="46080">
            <a:noAutofit/>
          </a:bodyPr>
          <a:p>
            <a:pPr marL="343080" indent="-340920" algn="ctr">
              <a:lnSpc>
                <a:spcPct val="100000"/>
              </a:lnSpc>
              <a:spcBef>
                <a:spcPts val="799"/>
              </a:spcBef>
            </a:pPr>
            <a:r>
              <a:rPr b="1" lang="en-US" sz="1600" spc="-1" strike="noStrike">
                <a:solidFill>
                  <a:srgbClr val="000000"/>
                </a:solidFill>
                <a:latin typeface="Arial"/>
                <a:ea typeface="MS PGothic"/>
              </a:rPr>
              <a:t>All participants in this meeting have certain obligations under the IEEE-SA Patent Policy. </a:t>
            </a:r>
            <a:endParaRPr b="0" lang="en-US" sz="1600" spc="-1" strike="noStrike">
              <a:latin typeface="Arial"/>
            </a:endParaRPr>
          </a:p>
          <a:p>
            <a:pPr lvl="1" marL="743040" indent="-283680">
              <a:lnSpc>
                <a:spcPct val="100000"/>
              </a:lnSpc>
              <a:spcBef>
                <a:spcPts val="700"/>
              </a:spcBef>
              <a:buClr>
                <a:srgbClr val="000000"/>
              </a:buClr>
              <a:buFont typeface="Arial"/>
              <a:buChar char="•"/>
            </a:pPr>
            <a:r>
              <a:rPr b="1" lang="en-US" sz="1600" spc="-1" strike="noStrike">
                <a:solidFill>
                  <a:srgbClr val="003399"/>
                </a:solidFill>
                <a:latin typeface="Arial"/>
                <a:ea typeface="MS PGothic"/>
              </a:rPr>
              <a:t>Participants [Note: Quoted text excerpted from IEEE-SA Standards Board Bylaws subclause 6.2]:</a:t>
            </a:r>
            <a:endParaRPr b="0" lang="en-US" sz="1600" spc="-1" strike="noStrike">
              <a:latin typeface="Arial"/>
            </a:endParaRPr>
          </a:p>
          <a:p>
            <a:pPr lvl="2" marL="1143000" indent="-22644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600" spc="-1" strike="noStrike">
              <a:latin typeface="Arial"/>
            </a:endParaRPr>
          </a:p>
          <a:p>
            <a:pPr lvl="2" marL="1143000" indent="-22644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endParaRPr b="0" lang="en-US" sz="1600" spc="-1" strike="noStrike">
              <a:latin typeface="Arial"/>
            </a:endParaRPr>
          </a:p>
          <a:p>
            <a:pPr lvl="1" marL="743040" indent="-283680">
              <a:lnSpc>
                <a:spcPct val="100000"/>
              </a:lnSpc>
              <a:spcBef>
                <a:spcPts val="700"/>
              </a:spcBef>
              <a:buClr>
                <a:srgbClr val="000000"/>
              </a:buClr>
              <a:buFont typeface="Arial"/>
              <a:buChar char="•"/>
            </a:pPr>
            <a:r>
              <a:rPr b="1" lang="en-US" sz="1600" spc="-1" strike="noStrike">
                <a:solidFill>
                  <a:srgbClr val="003399"/>
                </a:solidFill>
                <a:latin typeface="Arial"/>
                <a:ea typeface="MS PGothic"/>
              </a:rPr>
              <a:t>The above does not apply if the patent claim is already the subject of an Accepted Letter of Assurance that applies to the proposed standard(s) under consideration by this group</a:t>
            </a:r>
            <a:endParaRPr b="0" lang="en-US" sz="1600" spc="-1" strike="noStrike">
              <a:latin typeface="Arial"/>
            </a:endParaRPr>
          </a:p>
          <a:p>
            <a:pPr lvl="1" marL="743040" indent="-283680">
              <a:lnSpc>
                <a:spcPct val="100000"/>
              </a:lnSpc>
              <a:spcBef>
                <a:spcPts val="700"/>
              </a:spcBef>
              <a:buClr>
                <a:srgbClr val="000000"/>
              </a:buClr>
              <a:buFont typeface="Arial"/>
              <a:buChar char="•"/>
            </a:pPr>
            <a:r>
              <a:rPr b="1" lang="en-US" sz="1600" spc="-1" strike="noStrike">
                <a:solidFill>
                  <a:srgbClr val="003399"/>
                </a:solidFill>
                <a:latin typeface="Arial"/>
                <a:ea typeface="MS PGothic"/>
              </a:rPr>
              <a:t>Early identification of holders of potential Essential Patent Claims is strongly encouraged</a:t>
            </a:r>
            <a:endParaRPr b="0" lang="en-US" sz="1600" spc="-1" strike="noStrike">
              <a:latin typeface="Arial"/>
            </a:endParaRPr>
          </a:p>
          <a:p>
            <a:pPr lvl="1" marL="743040" indent="-283680">
              <a:lnSpc>
                <a:spcPct val="100000"/>
              </a:lnSpc>
              <a:spcBef>
                <a:spcPts val="700"/>
              </a:spcBef>
              <a:buClr>
                <a:srgbClr val="000000"/>
              </a:buClr>
              <a:buFont typeface="Arial"/>
              <a:buChar char="•"/>
            </a:pPr>
            <a:r>
              <a:rPr b="1" lang="en-US" sz="1600" spc="-1" strike="noStrike">
                <a:solidFill>
                  <a:srgbClr val="003399"/>
                </a:solidFill>
                <a:latin typeface="Arial"/>
                <a:ea typeface="MS PGothic"/>
              </a:rPr>
              <a:t>No duty to perform a patent search</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70240" cy="82656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u="sng">
                <a:solidFill>
                  <a:srgbClr val="000000"/>
                </a:solidFill>
                <a:uFillTx/>
                <a:latin typeface="Arial"/>
                <a:ea typeface="MS PGothic"/>
              </a:rPr>
              <a:t>Patent Related Links</a:t>
            </a:r>
            <a:endParaRPr b="0" lang="en-US" sz="4000" spc="-1" strike="noStrike">
              <a:latin typeface="Arial"/>
            </a:endParaRPr>
          </a:p>
        </p:txBody>
      </p:sp>
      <p:sp>
        <p:nvSpPr>
          <p:cNvPr id="152" name="CustomShape 2"/>
          <p:cNvSpPr/>
          <p:nvPr/>
        </p:nvSpPr>
        <p:spPr>
          <a:xfrm>
            <a:off x="0" y="1557360"/>
            <a:ext cx="8989560" cy="3382560"/>
          </a:xfrm>
          <a:prstGeom prst="rect">
            <a:avLst/>
          </a:prstGeom>
          <a:noFill/>
          <a:ln>
            <a:noFill/>
          </a:ln>
        </p:spPr>
        <p:style>
          <a:lnRef idx="0"/>
          <a:fillRef idx="0"/>
          <a:effectRef idx="0"/>
          <a:fontRef idx="minor"/>
        </p:style>
        <p:txBody>
          <a:bodyPr lIns="92160" rIns="92160" tIns="46080" bIns="46080">
            <a:noAutofit/>
          </a:bodyPr>
          <a:p>
            <a:pPr marL="743040" indent="-2836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All participants should be familiar with their obligations under the IEEE-SA Policies &amp; Procedures for standards development.</a:t>
            </a:r>
            <a:endParaRPr b="0" lang="en-US" sz="2000" spc="-1" strike="noStrike">
              <a:latin typeface="Arial"/>
            </a:endParaRPr>
          </a:p>
          <a:p>
            <a:pPr marL="743040" indent="-2836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Patent Policy is stated in these sources:</a:t>
            </a:r>
            <a:endParaRPr b="0" lang="en-US" sz="2000" spc="-1" strike="noStrike">
              <a:latin typeface="Arial"/>
            </a:endParaRPr>
          </a:p>
          <a:p>
            <a:pPr marL="743040" indent="-2836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Boards Bylaws</a:t>
            </a:r>
            <a:endParaRPr b="0" lang="en-US" sz="2000" spc="-1" strike="noStrike">
              <a:latin typeface="Arial"/>
            </a:endParaRPr>
          </a:p>
          <a:p>
            <a:pPr marL="743040" indent="-2836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http://standards.ieee.org/develop/policies/bylaws/sect6-7.html#6</a:t>
            </a:r>
            <a:endParaRPr b="0" lang="en-US" sz="2000" spc="-1" strike="noStrike">
              <a:latin typeface="Arial"/>
            </a:endParaRPr>
          </a:p>
          <a:p>
            <a:pPr marL="743040" indent="-2836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 Operations Manual</a:t>
            </a:r>
            <a:endParaRPr b="0" lang="en-US" sz="2000" spc="-1" strike="noStrike">
              <a:latin typeface="Arial"/>
            </a:endParaRPr>
          </a:p>
          <a:p>
            <a:pPr marL="743040" indent="-2836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http://standards.ieee.org/develop/policies/opman/sect6.html#6.3</a:t>
            </a:r>
            <a:endParaRPr b="0" lang="en-US" sz="2000" spc="-1" strike="noStrike">
              <a:latin typeface="Arial"/>
            </a:endParaRPr>
          </a:p>
          <a:p>
            <a:pPr marL="743040" indent="-2836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Material about the patent policy is available at </a:t>
            </a:r>
            <a:endParaRPr b="0" lang="en-US" sz="2000" spc="-1" strike="noStrike">
              <a:latin typeface="Arial"/>
            </a:endParaRPr>
          </a:p>
          <a:p>
            <a:pPr marL="743040" indent="-2836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http://standards.ieee.org/about/sasb/patcom/materials.html</a:t>
            </a:r>
            <a:endParaRPr b="0" lang="en-US" sz="2000" spc="-1" strike="noStrike">
              <a:latin typeface="Arial"/>
            </a:endParaRPr>
          </a:p>
        </p:txBody>
      </p:sp>
      <p:sp>
        <p:nvSpPr>
          <p:cNvPr id="153" name="CustomShape 3"/>
          <p:cNvSpPr/>
          <p:nvPr/>
        </p:nvSpPr>
        <p:spPr>
          <a:xfrm>
            <a:off x="1403280" y="5030640"/>
            <a:ext cx="6779520" cy="11358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99"/>
                </a:solidFill>
                <a:latin typeface="Arial"/>
                <a:ea typeface="MS PGothic"/>
              </a:rPr>
              <a:t>If you have questions, contact the IEEE-SA Standards Board Patent Committee Administrator at patcom@ieee.org or visit http://standards.ieee.org/about/sasb/patcom/index.html</a:t>
            </a:r>
            <a:endParaRPr b="0" lang="en-US" sz="1200" spc="-1" strike="noStrike">
              <a:latin typeface="Arial"/>
            </a:endParaRPr>
          </a:p>
          <a:p>
            <a:pPr algn="ctr">
              <a:lnSpc>
                <a:spcPct val="80000"/>
              </a:lnSpc>
              <a:spcBef>
                <a:spcPts val="241"/>
              </a:spcBef>
            </a:pPr>
            <a:endParaRPr b="0" lang="en-US" sz="1200" spc="-1" strike="noStrike">
              <a:latin typeface="Arial"/>
            </a:endParaRPr>
          </a:p>
          <a:p>
            <a:pPr algn="ctr">
              <a:lnSpc>
                <a:spcPct val="80000"/>
              </a:lnSpc>
              <a:spcBef>
                <a:spcPts val="241"/>
              </a:spcBef>
            </a:pPr>
            <a:r>
              <a:rPr b="1" lang="en-US" sz="1200" spc="-1" strike="noStrike">
                <a:solidFill>
                  <a:srgbClr val="000099"/>
                </a:solidFill>
                <a:latin typeface="Arial"/>
                <a:ea typeface="MS PGothic"/>
              </a:rPr>
              <a:t>This slide set is available at https://development.standards.ieee.org/myproject/Public/mytools/mob/slideset.ppt</a:t>
            </a:r>
            <a:endParaRPr b="0" lang="en-US" sz="1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324000" y="630360"/>
            <a:ext cx="8684640" cy="11408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a:solidFill>
                  <a:srgbClr val="000000"/>
                </a:solidFill>
                <a:latin typeface="Arial"/>
                <a:ea typeface="MS PGothic"/>
              </a:rPr>
              <a:t>Call for Potentially Essential Patents</a:t>
            </a:r>
            <a:endParaRPr b="0" lang="en-US" sz="4000" spc="-1" strike="noStrike">
              <a:latin typeface="Arial"/>
            </a:endParaRPr>
          </a:p>
        </p:txBody>
      </p:sp>
      <p:sp>
        <p:nvSpPr>
          <p:cNvPr id="155" name="CustomShape 2"/>
          <p:cNvSpPr/>
          <p:nvPr/>
        </p:nvSpPr>
        <p:spPr>
          <a:xfrm>
            <a:off x="609480" y="1773360"/>
            <a:ext cx="7762320" cy="4465080"/>
          </a:xfrm>
          <a:prstGeom prst="rect">
            <a:avLst/>
          </a:prstGeom>
          <a:noFill/>
          <a:ln>
            <a:noFill/>
          </a:ln>
        </p:spPr>
        <p:style>
          <a:lnRef idx="0"/>
          <a:fillRef idx="0"/>
          <a:effectRef idx="0"/>
          <a:fontRef idx="minor"/>
        </p:style>
        <p:txBody>
          <a:bodyPr lIns="92160" rIns="92160" tIns="46080" bIns="46080">
            <a:noAutofit/>
          </a:bodyPr>
          <a:p>
            <a:pPr marL="343080" indent="-340920">
              <a:lnSpc>
                <a:spcPct val="100000"/>
              </a:lnSpc>
              <a:spcBef>
                <a:spcPts val="799"/>
              </a:spcBef>
              <a:buClr>
                <a:srgbClr val="000000"/>
              </a:buClr>
              <a:buFont typeface="Arial"/>
              <a:buChar char="•"/>
            </a:pPr>
            <a:r>
              <a:rPr b="0" lang="en-US" sz="2800" spc="-1" strike="noStrike">
                <a:solidFill>
                  <a:srgbClr val="000000"/>
                </a:solidFill>
                <a:latin typeface="Arial"/>
                <a:ea typeface="MS PGothic"/>
              </a:rPr>
              <a:t>If anyone in this meeting is personally aware of the holder of any patent claims that are potentially essential to implementation of the proposed standard(s) under consideration by this group and that are not already the subject of an Accepted Letter of Assurance: </a:t>
            </a:r>
            <a:endParaRPr b="0" lang="en-US" sz="2800" spc="-1" strike="noStrike">
              <a:latin typeface="Arial"/>
            </a:endParaRPr>
          </a:p>
          <a:p>
            <a:pPr lvl="1" marL="743040" indent="-283680">
              <a:lnSpc>
                <a:spcPct val="100000"/>
              </a:lnSpc>
              <a:spcBef>
                <a:spcPts val="700"/>
              </a:spcBef>
              <a:buClr>
                <a:srgbClr val="000000"/>
              </a:buClr>
              <a:buFont typeface="Arial"/>
              <a:buChar char="•"/>
            </a:pPr>
            <a:r>
              <a:rPr b="0" lang="en-US" sz="2000" spc="-1" strike="noStrike">
                <a:solidFill>
                  <a:srgbClr val="000000"/>
                </a:solidFill>
                <a:latin typeface="Arial"/>
                <a:ea typeface="MS PGothic"/>
              </a:rPr>
              <a:t>Either speak up now or</a:t>
            </a:r>
            <a:endParaRPr b="0" lang="en-US" sz="2000" spc="-1" strike="noStrike">
              <a:latin typeface="Arial"/>
            </a:endParaRPr>
          </a:p>
          <a:p>
            <a:pPr lvl="1" marL="743040" indent="-283680">
              <a:lnSpc>
                <a:spcPct val="100000"/>
              </a:lnSpc>
              <a:spcBef>
                <a:spcPts val="700"/>
              </a:spcBef>
              <a:buClr>
                <a:srgbClr val="000000"/>
              </a:buClr>
              <a:buFont typeface="Arial"/>
              <a:buChar char="•"/>
            </a:pPr>
            <a:r>
              <a:rPr b="0" lang="en-US" sz="2000" spc="-1" strike="noStrike">
                <a:solidFill>
                  <a:srgbClr val="000000"/>
                </a:solidFill>
                <a:latin typeface="Arial"/>
                <a:ea typeface="MS PGothic"/>
              </a:rPr>
              <a:t>Provide the chair of this group with the identity of the holder(s) of any and all such claims as soon as possible or</a:t>
            </a:r>
            <a:endParaRPr b="0" lang="en-US" sz="2000" spc="-1" strike="noStrike">
              <a:latin typeface="Arial"/>
            </a:endParaRPr>
          </a:p>
          <a:p>
            <a:pPr lvl="1" marL="743040" indent="-283680">
              <a:lnSpc>
                <a:spcPct val="100000"/>
              </a:lnSpc>
              <a:spcBef>
                <a:spcPts val="700"/>
              </a:spcBef>
              <a:buClr>
                <a:srgbClr val="000000"/>
              </a:buClr>
              <a:buFont typeface="Arial"/>
              <a:buChar char="•"/>
            </a:pPr>
            <a:r>
              <a:rPr b="0" lang="en-US" sz="2000" spc="-1" strike="noStrike">
                <a:solidFill>
                  <a:srgbClr val="000000"/>
                </a:solidFill>
                <a:latin typeface="Arial"/>
                <a:ea typeface="MS PGothic"/>
              </a:rPr>
              <a:t>Cause an LOA to be submitted</a:t>
            </a: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685800" y="685440"/>
            <a:ext cx="7768800" cy="1063440"/>
          </a:xfrm>
          <a:prstGeom prst="rect">
            <a:avLst/>
          </a:prstGeom>
          <a:noFill/>
          <a:ln>
            <a:noFill/>
          </a:ln>
        </p:spPr>
        <p:style>
          <a:lnRef idx="0"/>
          <a:fillRef idx="0"/>
          <a:effectRef idx="0"/>
          <a:fontRef idx="minor"/>
        </p:style>
      </p:sp>
      <p:sp>
        <p:nvSpPr>
          <p:cNvPr id="157" name="CustomShape 2"/>
          <p:cNvSpPr/>
          <p:nvPr/>
        </p:nvSpPr>
        <p:spPr>
          <a:xfrm>
            <a:off x="438120" y="602280"/>
            <a:ext cx="82274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January</a:t>
            </a:r>
            <a:endParaRPr b="0" lang="en-US" sz="4400" spc="-1" strike="noStrike">
              <a:latin typeface="Arial"/>
            </a:endParaRPr>
          </a:p>
        </p:txBody>
      </p:sp>
      <p:sp>
        <p:nvSpPr>
          <p:cNvPr id="158" name="CustomShape 3"/>
          <p:cNvSpPr/>
          <p:nvPr/>
        </p:nvSpPr>
        <p:spPr>
          <a:xfrm>
            <a:off x="457200" y="1604520"/>
            <a:ext cx="8227440" cy="3975480"/>
          </a:xfrm>
          <a:prstGeom prst="rect">
            <a:avLst/>
          </a:prstGeom>
          <a:noFill/>
          <a:ln>
            <a:noFill/>
          </a:ln>
        </p:spPr>
        <p:style>
          <a:lnRef idx="0"/>
          <a:fillRef idx="0"/>
          <a:effectRef idx="0"/>
          <a:fontRef idx="minor"/>
        </p:style>
      </p:sp>
      <p:sp>
        <p:nvSpPr>
          <p:cNvPr id="159" name="CustomShape 4"/>
          <p:cNvSpPr/>
          <p:nvPr/>
        </p:nvSpPr>
        <p:spPr>
          <a:xfrm>
            <a:off x="457200" y="1604520"/>
            <a:ext cx="8226000" cy="3974040"/>
          </a:xfrm>
          <a:prstGeom prst="rect">
            <a:avLst/>
          </a:prstGeom>
          <a:noFill/>
          <a:ln>
            <a:noFill/>
          </a:ln>
        </p:spPr>
        <p:style>
          <a:lnRef idx="0"/>
          <a:fillRef idx="0"/>
          <a:effectRef idx="0"/>
          <a:fontRef idx="minor"/>
        </p:style>
        <p:txBody>
          <a:bodyPr lIns="0" rIns="0" tIns="0" bIns="0">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draft ready for letter ballot.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438120" y="602280"/>
            <a:ext cx="8227440" cy="669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TG9ma Scope</a:t>
            </a:r>
            <a:endParaRPr b="0" lang="en-US" sz="4400" spc="-1" strike="noStrike">
              <a:latin typeface="Arial"/>
            </a:endParaRPr>
          </a:p>
        </p:txBody>
      </p:sp>
      <p:sp>
        <p:nvSpPr>
          <p:cNvPr id="161" name="CustomShape 2"/>
          <p:cNvSpPr/>
          <p:nvPr/>
        </p:nvSpPr>
        <p:spPr>
          <a:xfrm>
            <a:off x="685800" y="685440"/>
            <a:ext cx="7768800" cy="1063440"/>
          </a:xfrm>
          <a:prstGeom prst="rect">
            <a:avLst/>
          </a:prstGeom>
          <a:noFill/>
          <a:ln>
            <a:noFill/>
          </a:ln>
        </p:spPr>
        <p:style>
          <a:lnRef idx="0"/>
          <a:fillRef idx="0"/>
          <a:effectRef idx="0"/>
          <a:fontRef idx="minor"/>
        </p:style>
      </p:sp>
      <p:sp>
        <p:nvSpPr>
          <p:cNvPr id="162" name="CustomShape 3"/>
          <p:cNvSpPr/>
          <p:nvPr/>
        </p:nvSpPr>
        <p:spPr>
          <a:xfrm>
            <a:off x="457200" y="1604520"/>
            <a:ext cx="8227440" cy="3975480"/>
          </a:xfrm>
          <a:prstGeom prst="rect">
            <a:avLst/>
          </a:prstGeom>
          <a:noFill/>
          <a:ln>
            <a:noFill/>
          </a:ln>
        </p:spPr>
        <p:style>
          <a:lnRef idx="0"/>
          <a:fillRef idx="0"/>
          <a:effectRef idx="0"/>
          <a:fontRef idx="minor"/>
        </p:style>
        <p:txBody>
          <a:bodyPr lIns="0" rIns="0" tIns="0" bIns="0">
            <a:normAutofit/>
          </a:bodyPr>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685800" y="685440"/>
            <a:ext cx="7768800" cy="1063440"/>
          </a:xfrm>
          <a:prstGeom prst="rect">
            <a:avLst/>
          </a:prstGeom>
          <a:noFill/>
          <a:ln>
            <a:noFill/>
          </a:ln>
        </p:spPr>
        <p:style>
          <a:lnRef idx="0"/>
          <a:fillRef idx="0"/>
          <a:effectRef idx="0"/>
          <a:fontRef idx="minor"/>
        </p:style>
      </p:sp>
      <p:sp>
        <p:nvSpPr>
          <p:cNvPr id="164" name="CustomShape 2"/>
          <p:cNvSpPr/>
          <p:nvPr/>
        </p:nvSpPr>
        <p:spPr>
          <a:xfrm>
            <a:off x="438120" y="602280"/>
            <a:ext cx="82274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Approve agenda &amp; minutes</a:t>
            </a:r>
            <a:endParaRPr b="0" lang="en-US" sz="4400" spc="-1" strike="noStrike">
              <a:latin typeface="Arial"/>
            </a:endParaRPr>
          </a:p>
        </p:txBody>
      </p:sp>
      <p:sp>
        <p:nvSpPr>
          <p:cNvPr id="165" name="CustomShape 3"/>
          <p:cNvSpPr/>
          <p:nvPr/>
        </p:nvSpPr>
        <p:spPr>
          <a:xfrm>
            <a:off x="457200" y="1604520"/>
            <a:ext cx="8227440" cy="3975480"/>
          </a:xfrm>
          <a:prstGeom prst="rect">
            <a:avLst/>
          </a:prstGeom>
          <a:noFill/>
          <a:ln>
            <a:noFill/>
          </a:ln>
        </p:spPr>
        <p:style>
          <a:lnRef idx="0"/>
          <a:fillRef idx="0"/>
          <a:effectRef idx="0"/>
          <a:fontRef idx="minor"/>
        </p:style>
        <p:txBody>
          <a:bodyPr lIns="0" rIns="0" tIns="0" bIns="0">
            <a:normAutofit/>
          </a:bodyPr>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for this meeting</a:t>
            </a:r>
            <a:endParaRPr b="0" lang="en-US" sz="3200" spc="-1" strike="noStrike">
              <a:latin typeface="Arial"/>
            </a:endParaRPr>
          </a:p>
          <a:p>
            <a:pPr lvl="1" marL="864000" indent="-32220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15-19-0565-01</a:t>
            </a:r>
            <a:endParaRPr b="0" lang="en-US" sz="3200" spc="-1" strike="noStrike">
              <a:latin typeface="Arial"/>
            </a:endParaRPr>
          </a:p>
          <a:p>
            <a:pPr marL="432000" indent="-3222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for the November meeting</a:t>
            </a:r>
            <a:endParaRPr b="0" lang="en-US" sz="3200" spc="-1" strike="noStrike">
              <a:latin typeface="Arial"/>
            </a:endParaRPr>
          </a:p>
          <a:p>
            <a:pPr lvl="1" marL="864000" indent="-32220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15-19-0537-00</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319</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2020-01-16T10:15:45Z</dcterms:modified>
  <cp:revision>64</cp:revision>
  <dc:subject>IEEE 802.15.9ma</dc:subject>
  <dc:title>Agenda for July</dc:title>
</cp:coreProperties>
</file>