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24" r:id="rId3"/>
    <p:sldId id="717" r:id="rId4"/>
    <p:sldId id="423" r:id="rId5"/>
    <p:sldId id="608" r:id="rId6"/>
    <p:sldId id="708" r:id="rId7"/>
    <p:sldId id="386" r:id="rId8"/>
    <p:sldId id="754" r:id="rId9"/>
    <p:sldId id="560" r:id="rId10"/>
    <p:sldId id="846" r:id="rId11"/>
    <p:sldId id="801" r:id="rId12"/>
    <p:sldId id="851" r:id="rId13"/>
    <p:sldId id="852" r:id="rId14"/>
    <p:sldId id="835" r:id="rId15"/>
    <p:sldId id="790" r:id="rId16"/>
    <p:sldId id="853" r:id="rId17"/>
    <p:sldId id="774" r:id="rId18"/>
    <p:sldId id="850" r:id="rId19"/>
    <p:sldId id="855" r:id="rId20"/>
    <p:sldId id="854" r:id="rId21"/>
    <p:sldId id="849" r:id="rId22"/>
    <p:sldId id="828" r:id="rId23"/>
    <p:sldId id="832"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77" d="100"/>
          <a:sy n="77" d="100"/>
        </p:scale>
        <p:origin x="1108"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912404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15</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16</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8049076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17</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1738413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8446040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20</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73420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127786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23</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422518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342705" y="304026"/>
            <a:ext cx="30392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15-20</a:t>
            </a:r>
            <a:r>
              <a:rPr lang="en-US" sz="1800" b="1" dirty="0" smtClean="0"/>
              <a:t>-0015-03-0013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2020</a:t>
            </a:r>
            <a:endParaRPr lang="en-US" altLang="en-US" sz="1600" dirty="0" smtClean="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2020 </a:t>
            </a:r>
            <a:r>
              <a:rPr lang="en-US" altLang="en-US" sz="3000" dirty="0" smtClean="0"/>
              <a:t>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2020-01-12</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784"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
        <p:nvSpPr>
          <p:cNvPr id="10"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2020</a:t>
            </a:r>
            <a:endParaRPr lang="en-US" altLang="en-US" sz="16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69</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a:t>
            </a:r>
            <a:r>
              <a:rPr lang="en-GB" altLang="en-US" dirty="0" smtClean="0">
                <a:sym typeface="Wingdings" panose="05000000000000000000" pitchFamily="2" charset="2"/>
              </a:rPr>
              <a:t>15-20/0015r0.</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err="1" smtClean="0">
                <a:sym typeface="Wingdings" panose="05000000000000000000" pitchFamily="2" charset="2"/>
              </a:rPr>
              <a:t>Tuncer</a:t>
            </a:r>
            <a:r>
              <a:rPr lang="en-GB" altLang="en-US" dirty="0" smtClean="0">
                <a:sym typeface="Wingdings" panose="05000000000000000000" pitchFamily="2" charset="2"/>
              </a:rPr>
              <a:t>	</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Nikola</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#70</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from </a:t>
            </a:r>
            <a:r>
              <a:rPr lang="en-GB" altLang="en-US" dirty="0" smtClean="0">
                <a:sym typeface="Wingdings" panose="05000000000000000000" pitchFamily="2" charset="2"/>
              </a:rPr>
              <a:t>Waikoloa </a:t>
            </a:r>
            <a:r>
              <a:rPr lang="en-GB" altLang="en-US" dirty="0" smtClean="0">
                <a:sym typeface="Wingdings" panose="05000000000000000000" pitchFamily="2" charset="2"/>
              </a:rPr>
              <a:t>in doc. </a:t>
            </a:r>
            <a:r>
              <a:rPr lang="en-GB" altLang="en-US" dirty="0" smtClean="0">
                <a:sym typeface="Wingdings" panose="05000000000000000000" pitchFamily="2" charset="2"/>
              </a:rPr>
              <a:t>15-19/0578r0.</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Nikola	</a:t>
            </a:r>
            <a:r>
              <a:rPr lang="en-GB" altLang="en-US" dirty="0" smtClean="0">
                <a:sym typeface="Wingdings" panose="05000000000000000000" pitchFamily="2" charset="2"/>
              </a:rPr>
              <a:t>	</a:t>
            </a:r>
          </a:p>
          <a:p>
            <a:pPr algn="just">
              <a:buFontTx/>
              <a:buNone/>
            </a:pPr>
            <a:r>
              <a:rPr lang="en-GB" altLang="en-US" dirty="0" smtClean="0">
                <a:sym typeface="Wingdings" panose="05000000000000000000" pitchFamily="2" charset="2"/>
              </a:rPr>
              <a:t>Seconded by	</a:t>
            </a:r>
            <a:r>
              <a:rPr lang="en-GB" altLang="en-US" dirty="0" err="1" smtClean="0">
                <a:sym typeface="Wingdings" panose="05000000000000000000" pitchFamily="2" charset="2"/>
              </a:rPr>
              <a:t>Tuncer</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FC05F-CB98-4253-922E-72C9FD7B87B2}"/>
              </a:ext>
            </a:extLst>
          </p:cNvPr>
          <p:cNvSpPr>
            <a:spLocks noGrp="1"/>
          </p:cNvSpPr>
          <p:nvPr>
            <p:ph type="title"/>
          </p:nvPr>
        </p:nvSpPr>
        <p:spPr/>
        <p:txBody>
          <a:bodyPr/>
          <a:lstStyle/>
          <a:p>
            <a:r>
              <a:rPr lang="en-US" sz="3000" dirty="0" smtClean="0"/>
              <a:t>802.19 Motion </a:t>
            </a:r>
            <a:r>
              <a:rPr lang="en-US" sz="3000" dirty="0"/>
              <a:t>on 802.15.13 CA Document</a:t>
            </a:r>
          </a:p>
        </p:txBody>
      </p:sp>
      <p:sp>
        <p:nvSpPr>
          <p:cNvPr id="3" name="Content Placeholder 2">
            <a:extLst>
              <a:ext uri="{FF2B5EF4-FFF2-40B4-BE49-F238E27FC236}">
                <a16:creationId xmlns:a16="http://schemas.microsoft.com/office/drawing/2014/main" id="{7B432C69-AA6B-4845-97D2-8F02997DFB60}"/>
              </a:ext>
            </a:extLst>
          </p:cNvPr>
          <p:cNvSpPr>
            <a:spLocks noGrp="1"/>
          </p:cNvSpPr>
          <p:nvPr>
            <p:ph idx="1"/>
          </p:nvPr>
        </p:nvSpPr>
        <p:spPr>
          <a:xfrm>
            <a:off x="500062" y="1981202"/>
            <a:ext cx="7770814" cy="4113213"/>
          </a:xfrm>
        </p:spPr>
        <p:txBody>
          <a:bodyPr/>
          <a:lstStyle/>
          <a:p>
            <a:pPr marL="0" indent="0">
              <a:buNone/>
            </a:pPr>
            <a:r>
              <a:rPr lang="en-US" dirty="0" smtClean="0"/>
              <a:t>from </a:t>
            </a:r>
            <a:r>
              <a:rPr lang="en-GB" kern="1200" dirty="0">
                <a:solidFill>
                  <a:srgbClr val="000000"/>
                </a:solidFill>
                <a:ea typeface="MS Gothic" charset="-128"/>
                <a:cs typeface="Arial Unicode MS" charset="0"/>
              </a:rPr>
              <a:t>doc.: IEEE 802.19-20/0002r1</a:t>
            </a:r>
          </a:p>
          <a:p>
            <a:r>
              <a:rPr lang="en-US" dirty="0" smtClean="0"/>
              <a:t>Ballot </a:t>
            </a:r>
            <a:r>
              <a:rPr lang="en-US" dirty="0"/>
              <a:t>Closed on January 5, 2020</a:t>
            </a:r>
          </a:p>
          <a:p>
            <a:r>
              <a:rPr lang="en-US" dirty="0"/>
              <a:t>Results (Y/N/A) = 20/4/2</a:t>
            </a:r>
          </a:p>
          <a:p>
            <a:r>
              <a:rPr lang="en-US" dirty="0"/>
              <a:t>Approval Rate = 83%</a:t>
            </a:r>
          </a:p>
          <a:p>
            <a:r>
              <a:rPr lang="en-US" dirty="0"/>
              <a:t>Motion Passed</a:t>
            </a:r>
          </a:p>
          <a:p>
            <a:r>
              <a:rPr lang="en-US" dirty="0"/>
              <a:t>19 comments received</a:t>
            </a:r>
          </a:p>
          <a:p>
            <a:r>
              <a:rPr lang="en-US" dirty="0"/>
              <a:t>Comments on CA document were submitted via the 802.15 ballot</a:t>
            </a:r>
          </a:p>
        </p:txBody>
      </p:sp>
      <p:sp>
        <p:nvSpPr>
          <p:cNvPr id="8" name="Date Placeholder 3"/>
          <p:cNvSpPr txBox="1">
            <a:spLocks/>
          </p:cNvSpPr>
          <p:nvPr/>
        </p:nvSpPr>
        <p:spPr bwMode="auto">
          <a:xfrm>
            <a:off x="1905000" y="2209800"/>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extLst>
      <p:ext uri="{BB962C8B-B14F-4D97-AF65-F5344CB8AC3E}">
        <p14:creationId xmlns:p14="http://schemas.microsoft.com/office/powerpoint/2010/main" val="3893921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#71</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t>
            </a:r>
            <a:r>
              <a:rPr lang="en-GB" altLang="en-US" dirty="0" smtClean="0">
                <a:sym typeface="Wingdings" panose="05000000000000000000" pitchFamily="2" charset="2"/>
              </a:rPr>
              <a:t>comment resolution from 802.19 letter ballot against TG13 CAD in doc</a:t>
            </a:r>
            <a:r>
              <a:rPr lang="en-GB" altLang="en-US" dirty="0" smtClean="0">
                <a:sym typeface="Wingdings" panose="05000000000000000000" pitchFamily="2" charset="2"/>
              </a:rPr>
              <a:t>. </a:t>
            </a:r>
            <a:r>
              <a:rPr lang="en-GB" altLang="en-US" dirty="0" smtClean="0">
                <a:sym typeface="Wingdings" panose="05000000000000000000" pitchFamily="2" charset="2"/>
              </a:rPr>
              <a:t>15-20/0025r1 and approve the revised TG13 CAD in doc. 15-19/0572r1.</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Nikola	</a:t>
            </a:r>
            <a:r>
              <a:rPr lang="en-GB" altLang="en-US" dirty="0" smtClean="0">
                <a:sym typeface="Wingdings" panose="05000000000000000000" pitchFamily="2" charset="2"/>
              </a:rPr>
              <a:t>	</a:t>
            </a:r>
          </a:p>
          <a:p>
            <a:pPr algn="just">
              <a:buFontTx/>
              <a:buNone/>
            </a:pPr>
            <a:r>
              <a:rPr lang="en-GB" altLang="en-US" dirty="0" smtClean="0">
                <a:sym typeface="Wingdings" panose="05000000000000000000" pitchFamily="2" charset="2"/>
              </a:rPr>
              <a:t>Seconded by	</a:t>
            </a:r>
            <a:r>
              <a:rPr lang="en-GB" altLang="en-US" dirty="0" err="1" smtClean="0">
                <a:sym typeface="Wingdings" panose="05000000000000000000" pitchFamily="2" charset="2"/>
              </a:rPr>
              <a:t>Tuncer</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3 / 0 / 0     Motion passed.</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5750465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Monday PM2, Jan. 13, 2020</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64305068"/>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Resolve comments against </a:t>
                      </a:r>
                      <a:r>
                        <a:rPr lang="en-US" altLang="en-US" sz="1800" baseline="0" dirty="0" smtClean="0"/>
                        <a:t>TG13 WGLB D1.0 </a:t>
                      </a:r>
                      <a:r>
                        <a:rPr lang="en-US" altLang="en-US" sz="1800" baseline="0" dirty="0" smtClean="0"/>
                        <a:t>in </a:t>
                      </a:r>
                      <a:r>
                        <a:rPr lang="en-US" altLang="en-US" sz="1800" baseline="0" dirty="0" smtClean="0"/>
                        <a:t>doc. 15-20/0017r0 </a:t>
                      </a:r>
                      <a:endParaRPr lang="en-US" altLang="en-US" sz="1800" baseline="0" dirty="0" smtClean="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4282689126"/>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71975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15</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smtClean="0"/>
              <a:t>Wednesday PM1, Jan. 15,  2020</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512089714"/>
              </p:ext>
            </p:extLst>
          </p:nvPr>
        </p:nvGraphicFramePr>
        <p:xfrm>
          <a:off x="559401" y="2362200"/>
          <a:ext cx="8229600" cy="2194208"/>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6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Resolve comments against TG13 WGLB </a:t>
                      </a:r>
                      <a:r>
                        <a:rPr lang="en-US" altLang="en-US" sz="1800" baseline="0" dirty="0" smtClean="0"/>
                        <a:t>in </a:t>
                      </a:r>
                      <a:r>
                        <a:rPr lang="en-US" altLang="en-US" sz="1800" baseline="0" dirty="0" smtClean="0"/>
                        <a:t>doc. </a:t>
                      </a:r>
                      <a:r>
                        <a:rPr lang="en-US" altLang="en-US" sz="1800" baseline="0" dirty="0" smtClean="0"/>
                        <a:t>15-20/0023r2 </a:t>
                      </a:r>
                      <a:endParaRPr lang="en-US" altLang="en-US" sz="1800" baseline="0" dirty="0" smtClean="0"/>
                    </a:p>
                  </a:txBody>
                  <a:tcPr marT="45764" marB="45764"/>
                </a:tc>
                <a:tc>
                  <a:txBody>
                    <a:bodyPr/>
                    <a:lstStyle/>
                    <a:p>
                      <a:r>
                        <a:rPr lang="en-US" sz="1800" baseline="0" dirty="0" smtClean="0"/>
                        <a:t>80</a:t>
                      </a:r>
                      <a:endParaRPr lang="en-US" sz="1800" baseline="0" dirty="0"/>
                    </a:p>
                  </a:txBody>
                  <a:tcPr marT="45764" marB="45764"/>
                </a:tc>
                <a:extLst>
                  <a:ext uri="{0D108BD9-81ED-4DB2-BD59-A6C34878D82A}">
                    <a16:rowId xmlns:a16="http://schemas.microsoft.com/office/drawing/2014/main" val="714469263"/>
                  </a:ext>
                </a:extLst>
              </a:tr>
              <a:tr h="3656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Check situation after TG13 WGLB closes at 3 p.m. (6 p.m. EST)</a:t>
                      </a:r>
                      <a:endParaRPr lang="en-US" altLang="en-US" sz="1800" baseline="0" dirty="0" smtClean="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4072735964"/>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16</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smtClean="0"/>
              <a:t>Thursday AM1, Jan. 16,  2020</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978671015"/>
              </p:ext>
            </p:extLst>
          </p:nvPr>
        </p:nvGraphicFramePr>
        <p:xfrm>
          <a:off x="559401" y="2362200"/>
          <a:ext cx="8229600" cy="182836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6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Resolve comments against TG13 WGLB </a:t>
                      </a:r>
                      <a:r>
                        <a:rPr lang="en-US" altLang="en-US" sz="1800" baseline="0" dirty="0" smtClean="0"/>
                        <a:t>in </a:t>
                      </a:r>
                      <a:r>
                        <a:rPr lang="en-US" altLang="en-US" sz="1800" baseline="0" dirty="0" smtClean="0"/>
                        <a:t>doc. </a:t>
                      </a:r>
                      <a:r>
                        <a:rPr lang="en-US" altLang="en-US" sz="1800" baseline="0" dirty="0" smtClean="0"/>
                        <a:t>15-20/0023r2 </a:t>
                      </a:r>
                      <a:endParaRPr lang="en-US" altLang="en-US" sz="1800" baseline="0" dirty="0" smtClean="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714469263"/>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7954867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17</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a:t>Thursday </a:t>
            </a:r>
            <a:r>
              <a:rPr lang="en-US" altLang="en-US" sz="3600" dirty="0" smtClean="0"/>
              <a:t>PM1</a:t>
            </a:r>
            <a:r>
              <a:rPr lang="en-US" altLang="en-US" sz="3600" dirty="0"/>
              <a:t>, Jan. 16,  </a:t>
            </a:r>
            <a:r>
              <a:rPr lang="en-US" altLang="en-US" sz="3600" dirty="0" smtClean="0"/>
              <a:t>2020</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651004366"/>
              </p:ext>
            </p:extLst>
          </p:nvPr>
        </p:nvGraphicFramePr>
        <p:xfrm>
          <a:off x="839788" y="2362200"/>
          <a:ext cx="8077200" cy="2560569"/>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lvl="0" indent="0" algn="just">
                        <a:buFontTx/>
                        <a:buNone/>
                      </a:pPr>
                      <a:r>
                        <a:rPr lang="en-GB" altLang="en-US" sz="1800" dirty="0" smtClean="0"/>
                        <a:t>Tentative Agenda for </a:t>
                      </a:r>
                      <a:r>
                        <a:rPr lang="en-GB" altLang="en-US" sz="1800" dirty="0" smtClean="0"/>
                        <a:t>March</a:t>
                      </a:r>
                      <a:endParaRPr lang="en-GB" altLang="en-US" sz="1800" dirty="0" smtClean="0"/>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848256034"/>
                  </a:ext>
                </a:extLst>
              </a:tr>
              <a:tr h="365837">
                <a:tc>
                  <a:txBody>
                    <a:bodyPr/>
                    <a:lstStyle/>
                    <a:p>
                      <a:pPr marL="0" lvl="0" indent="0" algn="just">
                        <a:buFontTx/>
                        <a:buNone/>
                      </a:pPr>
                      <a:r>
                        <a:rPr lang="en-GB" altLang="en-US" sz="1800" dirty="0" smtClean="0"/>
                        <a:t>TG motions for </a:t>
                      </a:r>
                      <a:r>
                        <a:rPr lang="en-GB" altLang="en-US" sz="1800" dirty="0" smtClean="0"/>
                        <a:t>CRG</a:t>
                      </a:r>
                      <a:endParaRPr lang="en-GB" altLang="en-US" sz="1800" dirty="0" smtClean="0"/>
                    </a:p>
                  </a:txBody>
                  <a:tcPr marT="45684" marB="45684"/>
                </a:tc>
                <a:tc>
                  <a:txBody>
                    <a:bodyPr/>
                    <a:lstStyle/>
                    <a:p>
                      <a:r>
                        <a:rPr lang="en-US" sz="1800" dirty="0" smtClean="0"/>
                        <a:t>20</a:t>
                      </a:r>
                      <a:endParaRPr lang="en-US" sz="1800" dirty="0"/>
                    </a:p>
                  </a:txBody>
                  <a:tcPr marT="45684" marB="45684"/>
                </a:tc>
                <a:extLst>
                  <a:ext uri="{0D108BD9-81ED-4DB2-BD59-A6C34878D82A}">
                    <a16:rowId xmlns:a16="http://schemas.microsoft.com/office/drawing/2014/main" val="1236103424"/>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 against TG13 WGLB D1.0 in doc. 15-20/0017</a:t>
                      </a:r>
                    </a:p>
                  </a:txBody>
                  <a:tcPr marT="45764" marB="45764"/>
                </a:tc>
                <a:tc>
                  <a:txBody>
                    <a:bodyPr/>
                    <a:lstStyle/>
                    <a:p>
                      <a:r>
                        <a:rPr lang="en-US" sz="1800" baseline="0" dirty="0" smtClean="0"/>
                        <a:t>80</a:t>
                      </a:r>
                      <a:endParaRPr lang="en-US" sz="1800" baseline="0" dirty="0"/>
                    </a:p>
                  </a:txBody>
                  <a:tcPr marT="45764" marB="45764"/>
                </a:tc>
                <a:extLst>
                  <a:ext uri="{0D108BD9-81ED-4DB2-BD59-A6C34878D82A}">
                    <a16:rowId xmlns:a16="http://schemas.microsoft.com/office/drawing/2014/main" val="1980426916"/>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endParaRPr lang="en-GB" altLang="en-US" sz="1800" dirty="0" smtClean="0"/>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#71</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1800" i="1" dirty="0"/>
              <a:t>Move that 802.15 WG approve the formation of a Comment Resolution Group (CRG) for the WG balloting of the </a:t>
            </a:r>
            <a:r>
              <a:rPr lang="en-US" sz="1800" i="1" dirty="0" smtClean="0"/>
              <a:t>P802.15.13_D2 </a:t>
            </a:r>
            <a:r>
              <a:rPr lang="en-US" sz="1800" i="1" dirty="0"/>
              <a:t>with the following membership: </a:t>
            </a:r>
            <a:r>
              <a:rPr lang="en-US" sz="1800" i="1" dirty="0" smtClean="0"/>
              <a:t>Volker </a:t>
            </a:r>
            <a:r>
              <a:rPr lang="en-US" sz="1800" i="1" dirty="0" smtClean="0"/>
              <a:t>Jungnickel as Chair, </a:t>
            </a:r>
            <a:r>
              <a:rPr lang="en-US" sz="1800" i="1" dirty="0" smtClean="0"/>
              <a:t>Nikola </a:t>
            </a:r>
            <a:r>
              <a:rPr lang="en-US" sz="1800" i="1" dirty="0" err="1" smtClean="0"/>
              <a:t>Serafimovski</a:t>
            </a:r>
            <a:r>
              <a:rPr lang="en-US" sz="1800" i="1" dirty="0" smtClean="0"/>
              <a:t>, </a:t>
            </a:r>
            <a:r>
              <a:rPr lang="en-US" sz="1800" i="1" dirty="0" err="1" smtClean="0"/>
              <a:t>Tuncer</a:t>
            </a:r>
            <a:r>
              <a:rPr lang="en-US" sz="1800" i="1" dirty="0" smtClean="0"/>
              <a:t> </a:t>
            </a:r>
            <a:r>
              <a:rPr lang="en-US" sz="1800" i="1" dirty="0" err="1" smtClean="0"/>
              <a:t>Baykas</a:t>
            </a:r>
            <a:r>
              <a:rPr lang="en-US" sz="1800" i="1" dirty="0" smtClean="0"/>
              <a:t>, </a:t>
            </a:r>
            <a:r>
              <a:rPr lang="en-US" sz="1800" i="1" dirty="0" smtClean="0"/>
              <a:t>Sang-Kyu Lim, </a:t>
            </a:r>
            <a:r>
              <a:rPr lang="en-US" sz="1800" i="1" dirty="0" err="1" smtClean="0"/>
              <a:t>Jörg</a:t>
            </a:r>
            <a:r>
              <a:rPr lang="en-US" sz="1800" i="1" dirty="0" smtClean="0"/>
              <a:t> Robert. </a:t>
            </a:r>
            <a:r>
              <a:rPr lang="en-US" sz="1800" i="1" dirty="0"/>
              <a:t>The </a:t>
            </a:r>
            <a:r>
              <a:rPr lang="en-US" sz="1800" i="1" dirty="0" smtClean="0"/>
              <a:t>802.15.13 </a:t>
            </a:r>
            <a:r>
              <a:rPr lang="en-US" sz="1800" i="1"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err="1" smtClean="0">
                <a:sym typeface="Wingdings" panose="05000000000000000000" pitchFamily="2" charset="2"/>
              </a:rPr>
              <a:t>Tuncer</a:t>
            </a:r>
            <a:r>
              <a:rPr lang="en-GB" altLang="en-US" dirty="0" smtClean="0">
                <a:sym typeface="Wingdings" panose="05000000000000000000" pitchFamily="2" charset="2"/>
              </a:rPr>
              <a:t>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Nikola</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Motion passed unanimously.</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0262335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1800" i="1" dirty="0"/>
              <a:t>Move that 802.15 WG approve the formation of a Comment Resolution Group (CRG) for the WG balloting of the </a:t>
            </a:r>
            <a:r>
              <a:rPr lang="en-US" sz="1800" i="1" dirty="0" smtClean="0"/>
              <a:t>P802.15.13_D2 </a:t>
            </a:r>
            <a:r>
              <a:rPr lang="en-US" sz="1800" i="1" dirty="0"/>
              <a:t>with the following membership: </a:t>
            </a:r>
            <a:r>
              <a:rPr lang="en-US" sz="1800" i="1" dirty="0" smtClean="0"/>
              <a:t>Volker </a:t>
            </a:r>
            <a:r>
              <a:rPr lang="en-US" sz="1800" i="1" dirty="0" smtClean="0"/>
              <a:t>Jungnickel as Chair, </a:t>
            </a:r>
            <a:r>
              <a:rPr lang="en-US" sz="1800" i="1" dirty="0" smtClean="0"/>
              <a:t>Nikola </a:t>
            </a:r>
            <a:r>
              <a:rPr lang="en-US" sz="1800" i="1" dirty="0" err="1" smtClean="0"/>
              <a:t>Serafimovski</a:t>
            </a:r>
            <a:r>
              <a:rPr lang="en-US" sz="1800" i="1" dirty="0" smtClean="0"/>
              <a:t>, </a:t>
            </a:r>
            <a:r>
              <a:rPr lang="en-US" sz="1800" i="1" dirty="0" err="1" smtClean="0"/>
              <a:t>Tuncer</a:t>
            </a:r>
            <a:r>
              <a:rPr lang="en-US" sz="1800" i="1" dirty="0" smtClean="0"/>
              <a:t> </a:t>
            </a:r>
            <a:r>
              <a:rPr lang="en-US" sz="1800" i="1" dirty="0" err="1" smtClean="0"/>
              <a:t>Baykas</a:t>
            </a:r>
            <a:r>
              <a:rPr lang="en-US" sz="1800" i="1" dirty="0" smtClean="0"/>
              <a:t>, </a:t>
            </a:r>
            <a:r>
              <a:rPr lang="en-US" sz="1800" i="1" dirty="0" smtClean="0"/>
              <a:t>Sang-Kyu Lim, </a:t>
            </a:r>
            <a:r>
              <a:rPr lang="en-US" sz="1800" i="1" dirty="0" err="1" smtClean="0"/>
              <a:t>Jörg</a:t>
            </a:r>
            <a:r>
              <a:rPr lang="en-US" sz="1800" i="1" dirty="0" smtClean="0"/>
              <a:t> Robert. </a:t>
            </a:r>
            <a:r>
              <a:rPr lang="en-US" sz="1800" i="1" dirty="0"/>
              <a:t>The </a:t>
            </a:r>
            <a:r>
              <a:rPr lang="en-US" sz="1800" i="1" dirty="0" smtClean="0"/>
              <a:t>802.15.13 </a:t>
            </a:r>
            <a:r>
              <a:rPr lang="en-US" sz="1800" i="1"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105516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January 2020 </a:t>
            </a:r>
            <a:r>
              <a:rPr lang="en-US" altLang="en-US" dirty="0"/>
              <a:t>session in </a:t>
            </a:r>
            <a:r>
              <a:rPr lang="en-US" altLang="en-US" dirty="0" smtClean="0"/>
              <a:t>Irvine.</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20</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a:t>Thursday </a:t>
            </a:r>
            <a:r>
              <a:rPr lang="en-US" altLang="en-US" sz="3600" dirty="0" smtClean="0"/>
              <a:t>PM2, </a:t>
            </a:r>
            <a:r>
              <a:rPr lang="en-US" altLang="en-US" sz="3600" dirty="0"/>
              <a:t>Jan. 16,  </a:t>
            </a:r>
            <a:r>
              <a:rPr lang="en-US" altLang="en-US" sz="3600" dirty="0" smtClean="0"/>
              <a:t>2020</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777818410"/>
              </p:ext>
            </p:extLst>
          </p:nvPr>
        </p:nvGraphicFramePr>
        <p:xfrm>
          <a:off x="838200" y="2362200"/>
          <a:ext cx="8077200" cy="2194732"/>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 against TG13 WGLB D1.0 in doc. 15-20/0017</a:t>
                      </a:r>
                    </a:p>
                  </a:txBody>
                  <a:tcPr marT="45764" marB="45764"/>
                </a:tc>
                <a:tc>
                  <a:txBody>
                    <a:bodyPr/>
                    <a:lstStyle/>
                    <a:p>
                      <a:r>
                        <a:rPr lang="en-US" sz="1800" baseline="0" dirty="0" smtClean="0"/>
                        <a:t>60</a:t>
                      </a:r>
                      <a:endParaRPr lang="en-US" sz="1800" baseline="0" dirty="0"/>
                    </a:p>
                  </a:txBody>
                  <a:tcPr marT="45764" marB="45764"/>
                </a:tc>
                <a:extLst>
                  <a:ext uri="{0D108BD9-81ED-4DB2-BD59-A6C34878D82A}">
                    <a16:rowId xmlns:a16="http://schemas.microsoft.com/office/drawing/2014/main" val="1980426916"/>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30357684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744064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#72</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752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Instruct the Technical Editor to include the resolution of </a:t>
            </a:r>
            <a:r>
              <a:rPr lang="en-GB" altLang="en-US" dirty="0" smtClean="0">
                <a:sym typeface="Wingdings" panose="05000000000000000000" pitchFamily="2" charset="2"/>
              </a:rPr>
              <a:t>comments in </a:t>
            </a:r>
            <a:r>
              <a:rPr lang="en-GB" altLang="en-US" dirty="0" smtClean="0">
                <a:sym typeface="Wingdings" panose="05000000000000000000" pitchFamily="2" charset="2"/>
              </a:rPr>
              <a:t>doc. </a:t>
            </a:r>
            <a:r>
              <a:rPr lang="en-GB" altLang="en-US" dirty="0" smtClean="0">
                <a:sym typeface="Wingdings" panose="05000000000000000000" pitchFamily="2" charset="2"/>
              </a:rPr>
              <a:t>15-20/0023r5 </a:t>
            </a:r>
            <a:r>
              <a:rPr lang="en-US" altLang="en-US" dirty="0" smtClean="0"/>
              <a:t>in the new TG13 </a:t>
            </a:r>
            <a:r>
              <a:rPr lang="en-US" altLang="en-US" dirty="0" smtClean="0"/>
              <a:t>WG letter ballot draft D2.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Nikola</a:t>
            </a:r>
            <a:r>
              <a:rPr lang="en-GB" altLang="en-US" dirty="0" smtClean="0">
                <a:sym typeface="Wingdings" panose="05000000000000000000" pitchFamily="2" charset="2"/>
              </a:rPr>
              <a:t>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err="1" smtClean="0">
                <a:sym typeface="Wingdings" panose="05000000000000000000" pitchFamily="2" charset="2"/>
              </a:rPr>
              <a:t>Tuncer</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passed unanimously.</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41321095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800" b="0" dirty="0" err="1" smtClean="0"/>
              <a:t>January</a:t>
            </a:r>
            <a:r>
              <a:rPr lang="de-DE" sz="2800" b="0" dirty="0" smtClean="0"/>
              <a:t> </a:t>
            </a:r>
            <a:r>
              <a:rPr lang="de-DE" sz="2800" b="0" dirty="0" err="1" smtClean="0"/>
              <a:t>to</a:t>
            </a:r>
            <a:r>
              <a:rPr lang="de-DE" sz="2800" b="0" dirty="0" smtClean="0"/>
              <a:t> March</a:t>
            </a:r>
            <a:r>
              <a:rPr lang="de-DE" sz="2800" b="0" dirty="0"/>
              <a:t>	</a:t>
            </a:r>
            <a:endParaRPr lang="de-DE" sz="2800" b="0" dirty="0" smtClean="0"/>
          </a:p>
          <a:p>
            <a:pPr lvl="1"/>
            <a:r>
              <a:rPr lang="de-DE" b="0" dirty="0" err="1" smtClean="0"/>
              <a:t>submit</a:t>
            </a:r>
            <a:r>
              <a:rPr lang="de-DE" b="0" dirty="0" smtClean="0"/>
              <a:t> </a:t>
            </a:r>
            <a:r>
              <a:rPr lang="de-DE" b="0" dirty="0" err="1" smtClean="0"/>
              <a:t>inputs</a:t>
            </a:r>
            <a:r>
              <a:rPr lang="de-DE" b="0" dirty="0" smtClean="0"/>
              <a:t> on residual </a:t>
            </a:r>
            <a:r>
              <a:rPr lang="de-DE" b="0" dirty="0" err="1" smtClean="0"/>
              <a:t>comments</a:t>
            </a:r>
            <a:r>
              <a:rPr lang="de-DE" b="0" dirty="0" smtClean="0"/>
              <a:t> </a:t>
            </a:r>
            <a:r>
              <a:rPr lang="de-DE" b="0" dirty="0" err="1" smtClean="0"/>
              <a:t>until</a:t>
            </a:r>
            <a:r>
              <a:rPr lang="de-DE" b="0" dirty="0" smtClean="0"/>
              <a:t> Feb. 7 </a:t>
            </a:r>
          </a:p>
          <a:p>
            <a:pPr lvl="1"/>
            <a:r>
              <a:rPr lang="de-DE" b="0" dirty="0" err="1" smtClean="0"/>
              <a:t>create</a:t>
            </a:r>
            <a:r>
              <a:rPr lang="de-DE" b="0" dirty="0" smtClean="0"/>
              <a:t> D2 </a:t>
            </a:r>
            <a:r>
              <a:rPr lang="de-DE" b="0" dirty="0" err="1" smtClean="0"/>
              <a:t>according</a:t>
            </a:r>
            <a:r>
              <a:rPr lang="de-DE" b="0" dirty="0" smtClean="0"/>
              <a:t> </a:t>
            </a:r>
            <a:r>
              <a:rPr lang="de-DE" b="0" dirty="0" err="1" smtClean="0"/>
              <a:t>to</a:t>
            </a:r>
            <a:r>
              <a:rPr lang="de-DE" b="0" dirty="0" smtClean="0"/>
              <a:t> </a:t>
            </a:r>
            <a:r>
              <a:rPr lang="de-DE" b="0" dirty="0" err="1" smtClean="0"/>
              <a:t>comments</a:t>
            </a:r>
            <a:r>
              <a:rPr lang="de-DE" b="0" dirty="0" smtClean="0"/>
              <a:t> </a:t>
            </a:r>
            <a:r>
              <a:rPr lang="de-DE" b="0" dirty="0" err="1" smtClean="0"/>
              <a:t>and</a:t>
            </a:r>
            <a:r>
              <a:rPr lang="de-DE" b="0" dirty="0" smtClean="0"/>
              <a:t> </a:t>
            </a:r>
            <a:r>
              <a:rPr lang="de-DE" b="0" dirty="0" err="1" smtClean="0"/>
              <a:t>start</a:t>
            </a:r>
            <a:r>
              <a:rPr lang="de-DE" b="0" dirty="0" smtClean="0"/>
              <a:t> </a:t>
            </a:r>
            <a:r>
              <a:rPr lang="de-DE" b="0" dirty="0" err="1" smtClean="0"/>
              <a:t>recirc</a:t>
            </a:r>
            <a:endParaRPr lang="de-DE" b="0" dirty="0" smtClean="0"/>
          </a:p>
          <a:p>
            <a:pPr lvl="1"/>
            <a:r>
              <a:rPr lang="de-DE" b="0" dirty="0" err="1" smtClean="0"/>
              <a:t>create</a:t>
            </a:r>
            <a:r>
              <a:rPr lang="de-DE" b="0" dirty="0" smtClean="0"/>
              <a:t> </a:t>
            </a:r>
            <a:r>
              <a:rPr lang="de-DE" b="0" dirty="0" err="1" smtClean="0"/>
              <a:t>comments</a:t>
            </a:r>
            <a:r>
              <a:rPr lang="de-DE" b="0" dirty="0" smtClean="0"/>
              <a:t> </a:t>
            </a:r>
            <a:r>
              <a:rPr lang="de-DE" b="0" dirty="0" err="1" smtClean="0"/>
              <a:t>against</a:t>
            </a:r>
            <a:r>
              <a:rPr lang="de-DE" b="0" dirty="0" smtClean="0"/>
              <a:t> D2</a:t>
            </a:r>
            <a:endParaRPr lang="de-DE" b="0" dirty="0" smtClean="0"/>
          </a:p>
          <a:p>
            <a:r>
              <a:rPr lang="de-DE" sz="2800" b="0" dirty="0" smtClean="0"/>
              <a:t>March </a:t>
            </a:r>
            <a:r>
              <a:rPr lang="de-DE" sz="2800" b="0" dirty="0" err="1" smtClean="0"/>
              <a:t>Plenary</a:t>
            </a:r>
            <a:r>
              <a:rPr lang="de-DE" sz="2800" b="0" dirty="0" smtClean="0"/>
              <a:t>	</a:t>
            </a:r>
            <a:endParaRPr lang="de-DE" sz="2800" b="0" dirty="0" smtClean="0"/>
          </a:p>
          <a:p>
            <a:pPr lvl="1"/>
            <a:r>
              <a:rPr lang="de-DE" b="0" dirty="0" err="1" smtClean="0"/>
              <a:t>submit</a:t>
            </a:r>
            <a:r>
              <a:rPr lang="de-DE" b="0" dirty="0" smtClean="0"/>
              <a:t> </a:t>
            </a:r>
            <a:r>
              <a:rPr lang="de-DE" b="0" dirty="0" err="1" smtClean="0"/>
              <a:t>draft</a:t>
            </a:r>
            <a:r>
              <a:rPr lang="de-DE" b="0" dirty="0" smtClean="0"/>
              <a:t> </a:t>
            </a:r>
            <a:r>
              <a:rPr lang="de-DE" b="0" dirty="0" err="1" smtClean="0"/>
              <a:t>to</a:t>
            </a:r>
            <a:r>
              <a:rPr lang="de-DE" b="0" dirty="0" smtClean="0"/>
              <a:t> SA LB</a:t>
            </a:r>
            <a:r>
              <a:rPr lang="de-DE" sz="1600" b="0" dirty="0" smtClean="0"/>
              <a:t>	</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23</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a:t>
            </a:r>
            <a:r>
              <a:rPr lang="en-US" altLang="en-US" sz="3600" dirty="0" smtClean="0"/>
              <a:t>March </a:t>
            </a:r>
            <a:r>
              <a:rPr lang="en-US" altLang="en-US" sz="3600" dirty="0" smtClean="0"/>
              <a:t>meeting</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err="1" smtClean="0"/>
              <a:t>Aim</a:t>
            </a:r>
            <a:r>
              <a:rPr lang="de-DE" b="0" dirty="0" smtClean="0"/>
              <a:t> </a:t>
            </a:r>
            <a:r>
              <a:rPr lang="de-DE" b="0" dirty="0" err="1" smtClean="0"/>
              <a:t>to</a:t>
            </a:r>
            <a:r>
              <a:rPr lang="de-DE" b="0" dirty="0" smtClean="0"/>
              <a:t> </a:t>
            </a:r>
            <a:r>
              <a:rPr lang="de-DE" b="0" dirty="0" err="1" smtClean="0"/>
              <a:t>finalize</a:t>
            </a:r>
            <a:r>
              <a:rPr lang="de-DE" b="0" dirty="0" smtClean="0"/>
              <a:t> </a:t>
            </a:r>
            <a:r>
              <a:rPr lang="de-DE" b="0" dirty="0" smtClean="0"/>
              <a:t>WG </a:t>
            </a:r>
            <a:r>
              <a:rPr lang="de-DE" b="0" dirty="0" err="1" smtClean="0"/>
              <a:t>letter</a:t>
            </a:r>
            <a:r>
              <a:rPr lang="de-DE" b="0" dirty="0" smtClean="0"/>
              <a:t> </a:t>
            </a:r>
            <a:r>
              <a:rPr lang="de-DE" b="0" dirty="0" err="1" smtClean="0"/>
              <a:t>ballot</a:t>
            </a:r>
            <a:endParaRPr lang="de-DE" b="0" dirty="0" smtClean="0"/>
          </a:p>
          <a:p>
            <a:pPr marL="342900" indent="-342900" algn="just">
              <a:buFont typeface="Arial" panose="020B0604020202020204" pitchFamily="34" charset="0"/>
              <a:buChar char="•"/>
              <a:defRPr/>
            </a:pPr>
            <a:r>
              <a:rPr lang="de-DE" altLang="en-US" b="0" dirty="0" err="1" smtClean="0"/>
              <a:t>Submit</a:t>
            </a:r>
            <a:r>
              <a:rPr lang="de-DE" altLang="en-US" b="0" dirty="0" smtClean="0"/>
              <a:t> TG13 </a:t>
            </a:r>
            <a:r>
              <a:rPr lang="de-DE" altLang="en-US" b="0" dirty="0" err="1" smtClean="0"/>
              <a:t>draft</a:t>
            </a:r>
            <a:r>
              <a:rPr lang="de-DE" altLang="en-US" b="0" dirty="0" smtClean="0"/>
              <a:t> </a:t>
            </a:r>
            <a:r>
              <a:rPr lang="de-DE" altLang="en-US" b="0" dirty="0" err="1" smtClean="0"/>
              <a:t>to</a:t>
            </a:r>
            <a:r>
              <a:rPr lang="de-DE" altLang="en-US" b="0" dirty="0" smtClean="0"/>
              <a:t> SA </a:t>
            </a:r>
            <a:r>
              <a:rPr lang="de-DE" altLang="en-US" b="0" dirty="0" err="1" smtClean="0"/>
              <a:t>ballot</a:t>
            </a:r>
            <a:endParaRPr lang="en-GB" altLang="en-US" dirty="0" smtClean="0"/>
          </a:p>
        </p:txBody>
      </p:sp>
    </p:spTree>
    <p:extLst>
      <p:ext uri="{BB962C8B-B14F-4D97-AF65-F5344CB8AC3E}">
        <p14:creationId xmlns:p14="http://schemas.microsoft.com/office/powerpoint/2010/main" val="40227031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a:t>
            </a:r>
            <a:r>
              <a:rPr lang="en-US" altLang="en-US" sz="3200" dirty="0" smtClean="0">
                <a:solidFill>
                  <a:schemeClr val="tx2"/>
                </a:solidFill>
              </a:rPr>
              <a:t>Irvine</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282714117"/>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smtClean="0"/>
                        <a:t>Opening</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0" dirty="0" smtClean="0">
                        <a:solidFill>
                          <a:srgbClr val="FF0000"/>
                        </a:solidFill>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TG13#4</a:t>
                      </a:r>
                      <a:endParaRPr lang="en-US" sz="1400" b="0"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TGbb#1(ax)</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TGbb#2</a:t>
                      </a: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smtClean="0"/>
                        <a:t>TG13#3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endParaRPr lang="en-US" sz="1400" b="0"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TG13#2</a:t>
                      </a:r>
                      <a:endParaRPr lang="en-US" sz="16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TG13#6</a:t>
                      </a:r>
                      <a:endParaRPr lang="en-US" sz="1600" b="0" i="1" dirty="0" smtClean="0">
                        <a:solidFill>
                          <a:schemeClr val="tx1"/>
                        </a:solidFill>
                      </a:endParaRPr>
                    </a:p>
                  </a:txBody>
                  <a:tcPr marT="45744" marB="45744" anchor="ctr"/>
                </a:tc>
                <a:extLst>
                  <a:ext uri="{0D108BD9-81ED-4DB2-BD59-A6C34878D82A}">
                    <a16:rowId xmlns:a16="http://schemas.microsoft.com/office/drawing/2014/main" val="10004"/>
                  </a:ext>
                </a:extLst>
              </a:tr>
              <a:tr h="751088">
                <a:tc>
                  <a:txBody>
                    <a:bodyPr/>
                    <a:lstStyle/>
                    <a:p>
                      <a:pPr algn="ctr"/>
                      <a:r>
                        <a:rPr lang="en-US" sz="1800" dirty="0" smtClean="0"/>
                        <a:t>PM3</a:t>
                      </a: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solidFill>
                            <a:schemeClr val="tx1"/>
                          </a:solidFill>
                        </a:rPr>
                        <a:t>WG Closing</a:t>
                      </a:r>
                    </a:p>
                  </a:txBody>
                  <a:tcPr marT="45744" marB="45744" anchor="ctr"/>
                </a:tc>
                <a:extLst>
                  <a:ext uri="{0D108BD9-81ED-4DB2-BD59-A6C34878D82A}">
                    <a16:rowId xmlns:a16="http://schemas.microsoft.com/office/drawing/2014/main" val="685776192"/>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Positive </a:t>
            </a:r>
            <a:r>
              <a:rPr lang="de-DE" sz="2000" dirty="0" err="1"/>
              <a:t>answer</a:t>
            </a:r>
            <a:r>
              <a:rPr lang="de-DE" sz="2000" dirty="0"/>
              <a:t> </a:t>
            </a:r>
            <a:r>
              <a:rPr lang="de-DE" sz="2000" dirty="0" err="1" smtClean="0"/>
              <a:t>from</a:t>
            </a:r>
            <a:r>
              <a:rPr lang="de-DE" sz="2000" dirty="0" smtClean="0"/>
              <a:t> ITU-T </a:t>
            </a:r>
            <a:r>
              <a:rPr lang="de-DE" sz="2000" dirty="0"/>
              <a:t>on </a:t>
            </a:r>
            <a:r>
              <a:rPr lang="de-DE" sz="2000" dirty="0" err="1"/>
              <a:t>liaison</a:t>
            </a:r>
            <a:r>
              <a:rPr lang="de-DE" sz="2000" dirty="0"/>
              <a:t> </a:t>
            </a:r>
            <a:r>
              <a:rPr lang="de-DE" sz="2000" dirty="0" err="1" smtClean="0"/>
              <a:t>letter</a:t>
            </a:r>
            <a:endParaRPr lang="de-DE" sz="2000" dirty="0" smtClean="0"/>
          </a:p>
          <a:p>
            <a:pPr marL="1085850" lvl="1" indent="-342900" algn="just">
              <a:buFont typeface="Arial" panose="020B0604020202020204" pitchFamily="34" charset="0"/>
              <a:buChar char="•"/>
              <a:defRPr/>
            </a:pPr>
            <a:r>
              <a:rPr lang="de-DE" sz="1800" dirty="0" smtClean="0"/>
              <a:t>See </a:t>
            </a:r>
            <a:r>
              <a:rPr lang="de-DE" sz="1800" dirty="0" err="1" smtClean="0"/>
              <a:t>doc</a:t>
            </a:r>
            <a:r>
              <a:rPr lang="de-DE" sz="1800" dirty="0" smtClean="0"/>
              <a:t>. </a:t>
            </a:r>
            <a:r>
              <a:rPr lang="en-US" altLang="en-US" sz="1800" dirty="0"/>
              <a:t>15-20/0016r0</a:t>
            </a:r>
            <a:endParaRPr lang="de-DE" sz="1800" dirty="0"/>
          </a:p>
          <a:p>
            <a:pPr marL="342900" indent="-342900" algn="just">
              <a:buFont typeface="Arial" panose="020B0604020202020204" pitchFamily="34" charset="0"/>
              <a:buChar char="•"/>
              <a:defRPr/>
            </a:pPr>
            <a:r>
              <a:rPr lang="de-DE" sz="2000" dirty="0"/>
              <a:t>TG13 CAD </a:t>
            </a:r>
            <a:r>
              <a:rPr lang="de-DE" sz="2000" dirty="0" err="1"/>
              <a:t>passed</a:t>
            </a:r>
            <a:r>
              <a:rPr lang="de-DE" sz="2000" dirty="0"/>
              <a:t> </a:t>
            </a:r>
            <a:r>
              <a:rPr lang="de-DE" sz="2000" dirty="0" err="1"/>
              <a:t>letter</a:t>
            </a:r>
            <a:r>
              <a:rPr lang="de-DE" sz="2000" dirty="0"/>
              <a:t> </a:t>
            </a:r>
            <a:r>
              <a:rPr lang="de-DE" sz="2000" dirty="0" err="1"/>
              <a:t>ballot</a:t>
            </a:r>
            <a:r>
              <a:rPr lang="de-DE" sz="2000" dirty="0"/>
              <a:t> in 802.19</a:t>
            </a:r>
          </a:p>
          <a:p>
            <a:pPr marL="1085850" lvl="1" indent="-342900" algn="just">
              <a:buFont typeface="Arial" panose="020B0604020202020204" pitchFamily="34" charset="0"/>
              <a:buChar char="•"/>
              <a:defRPr/>
            </a:pPr>
            <a:r>
              <a:rPr lang="de-DE" sz="1800" dirty="0"/>
              <a:t>83% </a:t>
            </a:r>
            <a:r>
              <a:rPr lang="de-DE" sz="1800" dirty="0" err="1"/>
              <a:t>approval</a:t>
            </a:r>
            <a:r>
              <a:rPr lang="de-DE" sz="1800" dirty="0"/>
              <a:t> </a:t>
            </a:r>
            <a:r>
              <a:rPr lang="de-DE" sz="1800" dirty="0" err="1" smtClean="0"/>
              <a:t>ratio</a:t>
            </a:r>
            <a:r>
              <a:rPr lang="de-DE" sz="1800" dirty="0" smtClean="0"/>
              <a:t> </a:t>
            </a:r>
            <a:r>
              <a:rPr lang="de-DE" sz="1800" dirty="0" err="1" smtClean="0"/>
              <a:t>for</a:t>
            </a:r>
            <a:r>
              <a:rPr lang="de-DE" sz="1800" dirty="0" smtClean="0"/>
              <a:t> CAD</a:t>
            </a:r>
            <a:endParaRPr lang="de-DE" sz="1800" dirty="0"/>
          </a:p>
          <a:p>
            <a:pPr marL="1085850" lvl="1" indent="-342900" algn="just">
              <a:buFont typeface="Arial" panose="020B0604020202020204" pitchFamily="34" charset="0"/>
              <a:buChar char="•"/>
              <a:defRPr/>
            </a:pPr>
            <a:r>
              <a:rPr lang="de-DE" sz="1800" dirty="0" smtClean="0"/>
              <a:t>All </a:t>
            </a:r>
            <a:r>
              <a:rPr lang="de-DE" sz="1800" dirty="0" err="1" smtClean="0"/>
              <a:t>comments</a:t>
            </a:r>
            <a:r>
              <a:rPr lang="de-DE" sz="1800" dirty="0" smtClean="0"/>
              <a:t> </a:t>
            </a:r>
            <a:r>
              <a:rPr lang="de-DE" sz="1800" dirty="0" err="1"/>
              <a:t>were</a:t>
            </a:r>
            <a:r>
              <a:rPr lang="de-DE" sz="1800" dirty="0"/>
              <a:t> all </a:t>
            </a:r>
            <a:r>
              <a:rPr lang="de-DE" sz="1800" dirty="0" err="1"/>
              <a:t>resolved</a:t>
            </a:r>
            <a:r>
              <a:rPr lang="de-DE" sz="1800" dirty="0"/>
              <a:t>, </a:t>
            </a:r>
            <a:r>
              <a:rPr lang="de-DE" sz="1800" dirty="0" err="1"/>
              <a:t>new</a:t>
            </a:r>
            <a:r>
              <a:rPr lang="de-DE" sz="1800" dirty="0"/>
              <a:t> CAD in </a:t>
            </a:r>
            <a:r>
              <a:rPr lang="de-DE" sz="1800" dirty="0" err="1"/>
              <a:t>doc</a:t>
            </a:r>
            <a:r>
              <a:rPr lang="de-DE" sz="1800" dirty="0"/>
              <a:t>. 15-19/0572r1</a:t>
            </a:r>
          </a:p>
          <a:p>
            <a:pPr marL="342900" indent="-342900" algn="just">
              <a:buFont typeface="Arial" panose="020B0604020202020204" pitchFamily="34" charset="0"/>
              <a:buChar char="•"/>
              <a:defRPr/>
            </a:pPr>
            <a:r>
              <a:rPr lang="de-DE" sz="2000" dirty="0" smtClean="0"/>
              <a:t>1st </a:t>
            </a:r>
            <a:r>
              <a:rPr lang="de-DE" sz="2000" dirty="0"/>
              <a:t>WG </a:t>
            </a:r>
            <a:r>
              <a:rPr lang="de-DE" sz="2000" dirty="0" err="1"/>
              <a:t>letter</a:t>
            </a:r>
            <a:r>
              <a:rPr lang="de-DE" sz="2000" dirty="0"/>
              <a:t> </a:t>
            </a:r>
            <a:r>
              <a:rPr lang="de-DE" sz="2000" dirty="0" err="1"/>
              <a:t>ballot</a:t>
            </a:r>
            <a:r>
              <a:rPr lang="de-DE" sz="2000" dirty="0"/>
              <a:t> </a:t>
            </a:r>
            <a:r>
              <a:rPr lang="de-DE" sz="2000" dirty="0" smtClean="0"/>
              <a:t>LB166 </a:t>
            </a:r>
            <a:r>
              <a:rPr lang="de-DE" sz="2000" dirty="0" err="1" smtClean="0"/>
              <a:t>passed</a:t>
            </a:r>
            <a:r>
              <a:rPr lang="de-DE" sz="2000" dirty="0" smtClean="0"/>
              <a:t> </a:t>
            </a:r>
            <a:r>
              <a:rPr lang="de-DE" sz="2000" dirty="0" err="1"/>
              <a:t>until</a:t>
            </a:r>
            <a:r>
              <a:rPr lang="de-DE" sz="2000" dirty="0"/>
              <a:t> </a:t>
            </a:r>
            <a:r>
              <a:rPr lang="de-DE" sz="2000" dirty="0" err="1"/>
              <a:t>Wednesday</a:t>
            </a:r>
            <a:r>
              <a:rPr lang="de-DE" sz="2000" dirty="0"/>
              <a:t> 3 p.m.</a:t>
            </a:r>
          </a:p>
          <a:p>
            <a:pPr marL="1085850" lvl="1" indent="-342900" algn="just">
              <a:buFont typeface="Arial" panose="020B0604020202020204" pitchFamily="34" charset="0"/>
              <a:buChar char="•"/>
              <a:defRPr/>
            </a:pPr>
            <a:r>
              <a:rPr lang="de-DE" sz="1800" dirty="0" smtClean="0"/>
              <a:t>62% </a:t>
            </a:r>
            <a:r>
              <a:rPr lang="de-DE" sz="1800" dirty="0" err="1" smtClean="0"/>
              <a:t>participation</a:t>
            </a:r>
            <a:r>
              <a:rPr lang="de-DE" sz="1800" dirty="0" smtClean="0"/>
              <a:t>, </a:t>
            </a:r>
            <a:r>
              <a:rPr lang="en-US" sz="1800" dirty="0"/>
              <a:t>Y/N/A = </a:t>
            </a:r>
            <a:r>
              <a:rPr lang="en-US" sz="1800" dirty="0" smtClean="0"/>
              <a:t>43/13/3, </a:t>
            </a:r>
            <a:r>
              <a:rPr lang="de-DE" sz="1800" dirty="0" smtClean="0"/>
              <a:t>93.5</a:t>
            </a:r>
            <a:r>
              <a:rPr lang="de-DE" sz="1800" dirty="0"/>
              <a:t>% </a:t>
            </a:r>
            <a:r>
              <a:rPr lang="de-DE" sz="1800" dirty="0" err="1"/>
              <a:t>approval</a:t>
            </a:r>
            <a:r>
              <a:rPr lang="de-DE" sz="1800" dirty="0"/>
              <a:t> </a:t>
            </a:r>
            <a:r>
              <a:rPr lang="de-DE" sz="1800" dirty="0" err="1" smtClean="0"/>
              <a:t>ratio</a:t>
            </a:r>
            <a:endParaRPr lang="en-US" sz="1800" dirty="0"/>
          </a:p>
          <a:p>
            <a:pPr marL="1085850" lvl="1" indent="-342900" algn="just">
              <a:buFont typeface="Arial" panose="020B0604020202020204" pitchFamily="34" charset="0"/>
              <a:buChar char="•"/>
              <a:defRPr/>
            </a:pPr>
            <a:r>
              <a:rPr lang="de-DE" sz="1800" dirty="0" smtClean="0"/>
              <a:t>TG </a:t>
            </a:r>
            <a:r>
              <a:rPr lang="de-DE" sz="1800" dirty="0" err="1" smtClean="0"/>
              <a:t>resolved</a:t>
            </a:r>
            <a:r>
              <a:rPr lang="de-DE" sz="1800" dirty="0" smtClean="0"/>
              <a:t> 548/575 </a:t>
            </a:r>
            <a:r>
              <a:rPr lang="de-DE" sz="1800" dirty="0" err="1"/>
              <a:t>comments</a:t>
            </a:r>
            <a:r>
              <a:rPr lang="de-DE" sz="1800" dirty="0"/>
              <a:t> </a:t>
            </a:r>
            <a:r>
              <a:rPr lang="de-DE" sz="1800" dirty="0" smtClean="0"/>
              <a:t>(201T, 374E), </a:t>
            </a:r>
            <a:r>
              <a:rPr lang="de-DE" sz="1800" dirty="0" err="1" smtClean="0"/>
              <a:t>see</a:t>
            </a:r>
            <a:r>
              <a:rPr lang="de-DE" sz="1800" dirty="0" smtClean="0"/>
              <a:t> </a:t>
            </a:r>
            <a:r>
              <a:rPr lang="de-DE" sz="1800" dirty="0" err="1" smtClean="0"/>
              <a:t>doc</a:t>
            </a:r>
            <a:r>
              <a:rPr lang="de-DE" sz="1800" dirty="0" smtClean="0"/>
              <a:t>. 15-20/0023r5</a:t>
            </a:r>
            <a:endParaRPr lang="de-DE" sz="1800" dirty="0"/>
          </a:p>
          <a:p>
            <a:pPr marL="342900" indent="-342900" algn="just">
              <a:buFont typeface="Arial" panose="020B0604020202020204" pitchFamily="34" charset="0"/>
              <a:buChar char="•"/>
              <a:defRPr/>
            </a:pPr>
            <a:r>
              <a:rPr lang="de-DE" sz="2000" dirty="0" smtClean="0"/>
              <a:t>Residual </a:t>
            </a:r>
            <a:r>
              <a:rPr lang="de-DE" sz="2000" dirty="0" err="1" smtClean="0"/>
              <a:t>comments</a:t>
            </a:r>
            <a:r>
              <a:rPr lang="de-DE" sz="2000" dirty="0" smtClean="0"/>
              <a:t> will </a:t>
            </a:r>
            <a:r>
              <a:rPr lang="de-DE" sz="2000" dirty="0" err="1" smtClean="0"/>
              <a:t>be</a:t>
            </a:r>
            <a:r>
              <a:rPr lang="de-DE" sz="2000" dirty="0" smtClean="0"/>
              <a:t> </a:t>
            </a:r>
            <a:r>
              <a:rPr lang="de-DE" sz="2000" dirty="0" err="1" smtClean="0"/>
              <a:t>resolved</a:t>
            </a:r>
            <a:r>
              <a:rPr lang="de-DE" sz="2000" dirty="0" smtClean="0"/>
              <a:t> </a:t>
            </a:r>
            <a:r>
              <a:rPr lang="de-DE" sz="2000" dirty="0" err="1" smtClean="0"/>
              <a:t>by</a:t>
            </a:r>
            <a:r>
              <a:rPr lang="de-DE" sz="2000" dirty="0" smtClean="0"/>
              <a:t> CRG</a:t>
            </a:r>
          </a:p>
          <a:p>
            <a:pPr marL="1085850" lvl="1" indent="-342900" algn="just">
              <a:buFont typeface="Arial" panose="020B0604020202020204" pitchFamily="34" charset="0"/>
              <a:buChar char="•"/>
              <a:defRPr/>
            </a:pPr>
            <a:r>
              <a:rPr lang="de-DE" sz="1800" b="1" i="1" dirty="0" err="1" smtClean="0"/>
              <a:t>Provide</a:t>
            </a:r>
            <a:r>
              <a:rPr lang="de-DE" sz="1800" b="1" i="1" dirty="0" smtClean="0"/>
              <a:t> </a:t>
            </a:r>
            <a:r>
              <a:rPr lang="de-DE" sz="1800" b="1" i="1" dirty="0" err="1" smtClean="0"/>
              <a:t>missing</a:t>
            </a:r>
            <a:r>
              <a:rPr lang="de-DE" sz="1800" b="1" i="1" dirty="0" smtClean="0"/>
              <a:t> </a:t>
            </a:r>
            <a:r>
              <a:rPr lang="de-DE" sz="1800" b="1" i="1" dirty="0" err="1" smtClean="0"/>
              <a:t>inputs</a:t>
            </a:r>
            <a:r>
              <a:rPr lang="de-DE" sz="1800" dirty="0" smtClean="0"/>
              <a:t> </a:t>
            </a:r>
            <a:r>
              <a:rPr lang="de-DE" sz="1800" dirty="0" err="1" smtClean="0"/>
              <a:t>to</a:t>
            </a:r>
            <a:r>
              <a:rPr lang="de-DE" sz="1800" dirty="0" smtClean="0"/>
              <a:t> </a:t>
            </a:r>
            <a:r>
              <a:rPr lang="de-DE" sz="1800" dirty="0" err="1" smtClean="0"/>
              <a:t>address</a:t>
            </a:r>
            <a:r>
              <a:rPr lang="de-DE" sz="1800" dirty="0" smtClean="0"/>
              <a:t> residual 27 </a:t>
            </a:r>
            <a:r>
              <a:rPr lang="de-DE" sz="1800" dirty="0" err="1" smtClean="0"/>
              <a:t>comments</a:t>
            </a:r>
            <a:r>
              <a:rPr lang="de-DE" sz="1800" dirty="0" smtClean="0"/>
              <a:t> </a:t>
            </a:r>
            <a:r>
              <a:rPr lang="de-DE" sz="1800" b="1" i="1" dirty="0" err="1" smtClean="0"/>
              <a:t>until</a:t>
            </a:r>
            <a:r>
              <a:rPr lang="de-DE" sz="1800" b="1" i="1" dirty="0" smtClean="0"/>
              <a:t> Feb. 7</a:t>
            </a:r>
          </a:p>
          <a:p>
            <a:pPr marL="1085850" lvl="1" indent="-342900" algn="just">
              <a:buFont typeface="Arial" panose="020B0604020202020204" pitchFamily="34" charset="0"/>
              <a:buChar char="•"/>
              <a:defRPr/>
            </a:pPr>
            <a:r>
              <a:rPr lang="de-DE" sz="1800" dirty="0" err="1" smtClean="0"/>
              <a:t>Resolve</a:t>
            </a:r>
            <a:r>
              <a:rPr lang="de-DE" sz="1800" dirty="0" smtClean="0"/>
              <a:t> residual </a:t>
            </a:r>
            <a:r>
              <a:rPr lang="de-DE" sz="1800" dirty="0" err="1" smtClean="0"/>
              <a:t>comments</a:t>
            </a:r>
            <a:r>
              <a:rPr lang="de-DE" sz="1800" dirty="0" smtClean="0"/>
              <a:t> in CRG </a:t>
            </a:r>
            <a:r>
              <a:rPr lang="de-DE" sz="1800" dirty="0" err="1" smtClean="0"/>
              <a:t>meetings</a:t>
            </a:r>
            <a:endParaRPr lang="de-DE" sz="1800" dirty="0" smtClean="0"/>
          </a:p>
          <a:p>
            <a:pPr marL="1085850" lvl="1" indent="-342900" algn="just">
              <a:buFont typeface="Arial" panose="020B0604020202020204" pitchFamily="34" charset="0"/>
              <a:buChar char="•"/>
              <a:defRPr/>
            </a:pPr>
            <a:r>
              <a:rPr lang="de-DE" sz="1800" dirty="0" err="1" smtClean="0"/>
              <a:t>Revise</a:t>
            </a:r>
            <a:r>
              <a:rPr lang="de-DE" sz="1800" dirty="0" smtClean="0"/>
              <a:t> </a:t>
            </a:r>
            <a:r>
              <a:rPr lang="de-DE" sz="1800" dirty="0" err="1" smtClean="0"/>
              <a:t>the</a:t>
            </a:r>
            <a:r>
              <a:rPr lang="de-DE" sz="1800" dirty="0" smtClean="0"/>
              <a:t> </a:t>
            </a:r>
            <a:r>
              <a:rPr lang="de-DE" sz="1800" dirty="0" err="1" smtClean="0"/>
              <a:t>draft</a:t>
            </a:r>
            <a:r>
              <a:rPr lang="de-DE" sz="1800" dirty="0" smtClean="0"/>
              <a:t> </a:t>
            </a:r>
            <a:r>
              <a:rPr lang="de-DE" sz="1800" dirty="0" err="1" smtClean="0"/>
              <a:t>and</a:t>
            </a:r>
            <a:r>
              <a:rPr lang="de-DE" sz="1800" dirty="0" smtClean="0"/>
              <a:t> </a:t>
            </a:r>
            <a:r>
              <a:rPr lang="de-DE" sz="1800" dirty="0" err="1" smtClean="0"/>
              <a:t>start</a:t>
            </a:r>
            <a:r>
              <a:rPr lang="de-DE" sz="1800" dirty="0" smtClean="0"/>
              <a:t> </a:t>
            </a:r>
            <a:r>
              <a:rPr lang="de-DE" sz="1800" dirty="0" err="1" smtClean="0"/>
              <a:t>recirculation</a:t>
            </a:r>
            <a:endParaRPr lang="en-GB" altLang="en-US" sz="1600" dirty="0" smtClean="0"/>
          </a:p>
          <a:p>
            <a:pPr algn="just">
              <a:spcBef>
                <a:spcPts val="0"/>
              </a:spcBef>
              <a:spcAft>
                <a:spcPts val="300"/>
              </a:spcAft>
              <a:buFontTx/>
              <a:buNone/>
              <a:defRPr/>
            </a:pPr>
            <a:endParaRPr lang="en-GB" altLang="en-US" sz="16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a:t>
            </a:r>
            <a:r>
              <a:rPr lang="en-US" altLang="en-US" sz="3600" dirty="0" smtClean="0"/>
              <a:t>PM1, Jan. 13, 2020</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442439265"/>
              </p:ext>
            </p:extLst>
          </p:nvPr>
        </p:nvGraphicFramePr>
        <p:xfrm>
          <a:off x="571500" y="2215189"/>
          <a:ext cx="8077200" cy="4175552"/>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agenda in doc. </a:t>
                      </a:r>
                      <a:r>
                        <a:rPr lang="en-US" altLang="en-US" sz="1800" dirty="0" smtClean="0"/>
                        <a:t>15-20/0015r1</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021086024"/>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15-19/</a:t>
                      </a:r>
                      <a:r>
                        <a:rPr lang="en-GB" altLang="en-US" sz="1800" dirty="0" smtClean="0"/>
                        <a:t>0578r0</a:t>
                      </a:r>
                      <a:endParaRPr lang="en-GB"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416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Status </a:t>
                      </a:r>
                      <a:r>
                        <a:rPr lang="de-DE" altLang="en-US" sz="1800" dirty="0" err="1" smtClean="0"/>
                        <a:t>of</a:t>
                      </a:r>
                      <a:r>
                        <a:rPr lang="de-DE" altLang="en-US" sz="1800" dirty="0" smtClean="0"/>
                        <a:t> TG13 D1.0 WGLB</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2181114294"/>
                  </a:ext>
                </a:extLst>
              </a:tr>
              <a:tr h="416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Outcome of 802.19 Letter Ballot on TG13 CAD </a:t>
                      </a:r>
                      <a:endParaRPr lang="en-US" altLang="en-US" sz="18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788241098"/>
                  </a:ext>
                </a:extLst>
              </a:tr>
              <a:tr h="416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Reply on Copyright </a:t>
                      </a:r>
                      <a:r>
                        <a:rPr lang="en-US" altLang="en-US" sz="1800" baseline="0" dirty="0" smtClean="0"/>
                        <a:t>Letter </a:t>
                      </a:r>
                      <a:r>
                        <a:rPr lang="en-US" altLang="en-US" sz="1800" baseline="0" dirty="0" smtClean="0"/>
                        <a:t>from </a:t>
                      </a:r>
                      <a:r>
                        <a:rPr lang="en-US" altLang="en-US" sz="1800" baseline="0" dirty="0" smtClean="0"/>
                        <a:t>ITU-T </a:t>
                      </a:r>
                      <a:r>
                        <a:rPr lang="en-US" altLang="en-US" sz="1800" baseline="0" dirty="0" smtClean="0"/>
                        <a:t>in doc</a:t>
                      </a:r>
                      <a:r>
                        <a:rPr lang="en-US" altLang="en-US" sz="1800" baseline="0" dirty="0" smtClean="0"/>
                        <a:t>. </a:t>
                      </a:r>
                      <a:r>
                        <a:rPr lang="en-US" altLang="en-US" sz="1800" baseline="0" dirty="0" smtClean="0"/>
                        <a:t>15-20/0016r0</a:t>
                      </a:r>
                      <a:endParaRPr lang="en-US" altLang="en-US" sz="18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1649231800"/>
                  </a:ext>
                </a:extLst>
              </a:tr>
              <a:tr h="3379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Comment</a:t>
                      </a:r>
                      <a:r>
                        <a:rPr lang="de-DE" altLang="en-US" sz="1800" baseline="0" dirty="0" smtClean="0"/>
                        <a:t> </a:t>
                      </a:r>
                      <a:r>
                        <a:rPr lang="de-DE" altLang="en-US" sz="1800" baseline="0" dirty="0" err="1" smtClean="0"/>
                        <a:t>resolution</a:t>
                      </a:r>
                      <a:r>
                        <a:rPr lang="de-DE" altLang="en-US" sz="1800" baseline="0" dirty="0" smtClean="0"/>
                        <a:t> </a:t>
                      </a:r>
                      <a:r>
                        <a:rPr lang="de-DE" altLang="en-US" sz="1800" baseline="0" dirty="0" err="1" smtClean="0"/>
                        <a:t>against</a:t>
                      </a:r>
                      <a:r>
                        <a:rPr lang="de-DE" altLang="en-US" sz="1800" baseline="0" dirty="0" smtClean="0"/>
                        <a:t> TG13 CAD in </a:t>
                      </a:r>
                      <a:r>
                        <a:rPr lang="de-DE" altLang="en-US" sz="1800" baseline="0" dirty="0" err="1" smtClean="0"/>
                        <a:t>doc</a:t>
                      </a:r>
                      <a:r>
                        <a:rPr lang="de-DE" altLang="en-US" sz="1800" baseline="0" dirty="0" smtClean="0"/>
                        <a:t>. 15-19/0572/r0</a:t>
                      </a:r>
                      <a:endParaRPr lang="de-DE" altLang="en-US" sz="1800" dirty="0" smtClean="0"/>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3253293197"/>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1677</Words>
  <Application>Microsoft Office PowerPoint</Application>
  <PresentationFormat>Bildschirmpräsentation (4:3)</PresentationFormat>
  <Paragraphs>364</Paragraphs>
  <Slides>23</Slides>
  <Notes>21</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23</vt:i4>
      </vt:variant>
    </vt:vector>
  </HeadingPairs>
  <TitlesOfParts>
    <vt:vector size="33" baseType="lpstr">
      <vt:lpstr>MS Gothic</vt:lpstr>
      <vt:lpstr>ＭＳ Ｐゴシック</vt:lpstr>
      <vt:lpstr>ＭＳ Ｐゴシック</vt:lpstr>
      <vt:lpstr>Arial</vt:lpstr>
      <vt:lpstr>Arial Unicode MS</vt:lpstr>
      <vt:lpstr>Calibri</vt:lpstr>
      <vt:lpstr>Times New Roman</vt:lpstr>
      <vt:lpstr>Wingdings</vt:lpstr>
      <vt:lpstr>802-11-Submission</vt:lpstr>
      <vt:lpstr>Document</vt:lpstr>
      <vt:lpstr>IEEE 802.15 TG13  Multi-Gbit/s Optical Wireless Communication  January 2020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802.19 Motion on 802.15.13 CA Document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5528</cp:revision>
  <cp:lastPrinted>2014-11-04T15:04:57Z</cp:lastPrinted>
  <dcterms:created xsi:type="dcterms:W3CDTF">2007-04-17T18:10:23Z</dcterms:created>
  <dcterms:modified xsi:type="dcterms:W3CDTF">2020-01-17T01:52:32Z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