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69" r:id="rId2"/>
    <p:sldId id="424" r:id="rId3"/>
    <p:sldId id="717" r:id="rId4"/>
    <p:sldId id="423" r:id="rId5"/>
    <p:sldId id="608" r:id="rId6"/>
    <p:sldId id="708" r:id="rId7"/>
    <p:sldId id="386" r:id="rId8"/>
    <p:sldId id="754" r:id="rId9"/>
    <p:sldId id="560" r:id="rId10"/>
    <p:sldId id="846" r:id="rId11"/>
    <p:sldId id="801" r:id="rId12"/>
    <p:sldId id="851" r:id="rId13"/>
    <p:sldId id="835" r:id="rId14"/>
    <p:sldId id="718" r:id="rId15"/>
    <p:sldId id="790" r:id="rId16"/>
    <p:sldId id="774" r:id="rId17"/>
    <p:sldId id="849" r:id="rId18"/>
    <p:sldId id="845" r:id="rId19"/>
    <p:sldId id="850" r:id="rId20"/>
    <p:sldId id="828" r:id="rId21"/>
    <p:sldId id="832"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1" clrIdx="0">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440" autoAdjust="0"/>
    <p:restoredTop sz="95409" autoAdjust="0"/>
  </p:normalViewPr>
  <p:slideViewPr>
    <p:cSldViewPr>
      <p:cViewPr varScale="1">
        <p:scale>
          <a:sx n="77" d="100"/>
          <a:sy n="77" d="100"/>
        </p:scale>
        <p:origin x="1108" y="6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10</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4828387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11</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5401078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13</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7764116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14</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15</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1875210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409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409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9A3BC02-BFE1-49C1-AF78-0F0A6EE9B830}" type="slidenum">
              <a:rPr lang="en-US" altLang="en-US" smtClean="0"/>
              <a:pPr>
                <a:spcBef>
                  <a:spcPct val="0"/>
                </a:spcBef>
              </a:pPr>
              <a:t>16</a:t>
            </a:fld>
            <a:endParaRPr lang="en-US" altLang="en-US" smtClean="0"/>
          </a:p>
        </p:txBody>
      </p:sp>
      <p:sp>
        <p:nvSpPr>
          <p:cNvPr id="40966" name="Rectangle 2"/>
          <p:cNvSpPr>
            <a:spLocks noGrp="1" noRot="1" noChangeAspect="1" noChangeArrowheads="1" noTextEdit="1"/>
          </p:cNvSpPr>
          <p:nvPr>
            <p:ph type="sldImg"/>
          </p:nvPr>
        </p:nvSpPr>
        <p:spPr>
          <a:xfrm>
            <a:off x="1154113" y="701675"/>
            <a:ext cx="4625975" cy="3468688"/>
          </a:xfrm>
          <a:ln/>
        </p:spPr>
      </p:sp>
      <p:sp>
        <p:nvSpPr>
          <p:cNvPr id="409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17</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9127786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18</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0613404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19</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17384132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93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939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93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F9BF433-1276-49FE-9023-176D69872A94}" type="slidenum">
              <a:rPr lang="en-US" altLang="en-US" smtClean="0"/>
              <a:pPr>
                <a:spcBef>
                  <a:spcPct val="0"/>
                </a:spcBef>
              </a:pPr>
              <a:t>21</a:t>
            </a:fld>
            <a:endParaRPr lang="en-US" altLang="en-US" smtClean="0"/>
          </a:p>
        </p:txBody>
      </p:sp>
      <p:sp>
        <p:nvSpPr>
          <p:cNvPr id="59398" name="Rectangle 2"/>
          <p:cNvSpPr>
            <a:spLocks noGrp="1" noRot="1" noChangeAspect="1" noChangeArrowheads="1" noTextEdit="1"/>
          </p:cNvSpPr>
          <p:nvPr>
            <p:ph type="sldImg"/>
          </p:nvPr>
        </p:nvSpPr>
        <p:spPr>
          <a:xfrm>
            <a:off x="1154113" y="701675"/>
            <a:ext cx="4625975" cy="3468688"/>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4422518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0485"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F962E9D6-FDC0-4934-BBAB-D203ECE6411E}" type="slidenum">
              <a:rPr lang="en-US" altLang="en-US" smtClean="0"/>
              <a:pPr>
                <a:spcBef>
                  <a:spcPct val="0"/>
                </a:spcBef>
              </a:pPr>
              <a:t>3</a:t>
            </a:fld>
            <a:endParaRPr lang="en-US" altLang="en-US" smtClean="0"/>
          </a:p>
        </p:txBody>
      </p:sp>
      <p:sp>
        <p:nvSpPr>
          <p:cNvPr id="20486" name="Rectangle 2"/>
          <p:cNvSpPr>
            <a:spLocks noGrp="1" noRot="1" noChangeAspect="1" noChangeArrowheads="1" noTextEdit="1"/>
          </p:cNvSpPr>
          <p:nvPr>
            <p:ph type="sldImg"/>
          </p:nvPr>
        </p:nvSpPr>
        <p:spPr>
          <a:xfrm>
            <a:off x="1154113" y="701675"/>
            <a:ext cx="4625975" cy="3468688"/>
          </a:xfrm>
          <a:ln cap="flat"/>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229B824-C0B1-4C36-A3DA-CFFD5AAD20C0}" type="slidenum">
              <a:rPr lang="en-US" altLang="en-US" smtClean="0"/>
              <a:pPr>
                <a:spcBef>
                  <a:spcPct val="0"/>
                </a:spcBef>
              </a:pPr>
              <a:t>4</a:t>
            </a:fld>
            <a:endParaRPr lang="en-US" altLang="en-US" smtClean="0"/>
          </a:p>
        </p:txBody>
      </p:sp>
      <p:sp>
        <p:nvSpPr>
          <p:cNvPr id="2253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sz="1400" b="1"/>
              <a:t>doc.: IEEE 802.11-10/0503r4</a:t>
            </a:r>
          </a:p>
        </p:txBody>
      </p:sp>
      <p:sp>
        <p:nvSpPr>
          <p:cNvPr id="2253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b="1"/>
              <a:t>May 2010</a:t>
            </a:r>
          </a:p>
        </p:txBody>
      </p:sp>
      <p:sp>
        <p:nvSpPr>
          <p:cNvPr id="2253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lgn="r">
              <a:spcBef>
                <a:spcPct val="0"/>
              </a:spcBef>
            </a:pPr>
            <a:r>
              <a:rPr lang="en-US" altLang="en-US"/>
              <a:t>Michael Montemurro, Research in Motion</a:t>
            </a:r>
          </a:p>
        </p:txBody>
      </p:sp>
      <p:sp>
        <p:nvSpPr>
          <p:cNvPr id="2253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a:t>Page </a:t>
            </a:r>
            <a:fld id="{47D5D0D2-561D-411E-9487-76C59879356F}" type="slidenum">
              <a:rPr lang="en-US" altLang="en-US"/>
              <a:pPr algn="r">
                <a:spcBef>
                  <a:spcPct val="0"/>
                </a:spcBef>
              </a:pPr>
              <a:t>4</a:t>
            </a:fld>
            <a:endParaRPr lang="en-US" altLang="en-US"/>
          </a:p>
        </p:txBody>
      </p:sp>
      <p:sp>
        <p:nvSpPr>
          <p:cNvPr id="22538" name="Rectangle 2"/>
          <p:cNvSpPr>
            <a:spLocks noGrp="1" noRot="1" noChangeAspect="1" noChangeArrowheads="1" noTextEdit="1"/>
          </p:cNvSpPr>
          <p:nvPr>
            <p:ph type="sldImg"/>
          </p:nvPr>
        </p:nvSpPr>
        <p:spPr>
          <a:xfrm>
            <a:off x="1154113" y="701675"/>
            <a:ext cx="4625975" cy="3468688"/>
          </a:xfrm>
          <a:ln/>
        </p:spPr>
      </p:sp>
      <p:sp>
        <p:nvSpPr>
          <p:cNvPr id="22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5</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CE75353-F52F-4C96-BB64-6EF7184E64A4}" type="slidenum">
              <a:rPr lang="en-US" altLang="en-US" smtClean="0"/>
              <a:pPr>
                <a:spcBef>
                  <a:spcPct val="0"/>
                </a:spcBef>
              </a:pPr>
              <a:t>6</a:t>
            </a:fld>
            <a:endParaRPr lang="en-US" altLang="en-US" smtClean="0"/>
          </a:p>
        </p:txBody>
      </p:sp>
      <p:sp>
        <p:nvSpPr>
          <p:cNvPr id="26630" name="Rectangle 2"/>
          <p:cNvSpPr>
            <a:spLocks noGrp="1" noRot="1" noChangeAspect="1" noChangeArrowheads="1" noTextEdit="1"/>
          </p:cNvSpPr>
          <p:nvPr>
            <p:ph type="sldImg"/>
          </p:nvPr>
        </p:nvSpPr>
        <p:spPr>
          <a:xfrm>
            <a:off x="1154113" y="701675"/>
            <a:ext cx="4625975"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DFEC75B-208D-4717-A1AF-804B53ECFC72}" type="slidenum">
              <a:rPr lang="en-US" altLang="en-US" smtClean="0"/>
              <a:pPr>
                <a:spcBef>
                  <a:spcPct val="0"/>
                </a:spcBef>
              </a:pPr>
              <a:t>7</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8</a:t>
            </a:fld>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2F02C31E-3071-4B0A-A373-911A8F1ABDD4}" type="slidenum">
              <a:rPr lang="en-US" altLang="en-US" smtClean="0"/>
              <a:pPr>
                <a:spcBef>
                  <a:spcPct val="0"/>
                </a:spcBef>
              </a:pPr>
              <a:t>9</a:t>
            </a:fld>
            <a:endParaRPr lang="en-US" alt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458122" y="304026"/>
            <a:ext cx="29238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15-20</a:t>
            </a:r>
            <a:r>
              <a:rPr lang="en-US" sz="1800" b="1" dirty="0" smtClean="0"/>
              <a:t>-0015-01-0013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3" name="Date Placeholder 3"/>
          <p:cNvSpPr txBox="1">
            <a:spLocks/>
          </p:cNvSpPr>
          <p:nvPr userDrawn="1"/>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2020</a:t>
            </a:r>
            <a:endParaRPr lang="en-US" altLang="en-US" sz="1600" dirty="0" smtClean="0"/>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5/dcn/10/15-10-0235-18-0000-802-15-operations-manual.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January 2020 </a:t>
            </a:r>
            <a:r>
              <a:rPr lang="en-US" altLang="en-US" sz="3000" dirty="0" smtClean="0"/>
              <a:t>Meeting Agenda</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a:t>
            </a:r>
            <a:r>
              <a:rPr lang="en-US" altLang="en-US" sz="2000" b="0" dirty="0" smtClean="0"/>
              <a:t>2020-01-12</a:t>
            </a:r>
            <a:endParaRPr lang="en-US" altLang="en-US" sz="2000" b="0" dirty="0" smtClean="0"/>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6714"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
        <p:nvSpPr>
          <p:cNvPr id="10" name="Date Placeholder 3"/>
          <p:cNvSpPr txBox="1">
            <a:spLocks/>
          </p:cNvSpPr>
          <p:nvPr/>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2020</a:t>
            </a:r>
            <a:endParaRPr lang="en-US" altLang="en-US" sz="16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10</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a:t>
            </a:r>
            <a:r>
              <a:rPr lang="en-US" altLang="en-US" sz="3600" dirty="0" smtClean="0"/>
              <a:t>69</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agenda in </a:t>
            </a:r>
            <a:r>
              <a:rPr lang="en-GB" altLang="en-US" dirty="0" smtClean="0">
                <a:sym typeface="Wingdings" panose="05000000000000000000" pitchFamily="2" charset="2"/>
              </a:rPr>
              <a:t>15-20/0015r0.</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a:t>
            </a:r>
          </a:p>
          <a:p>
            <a:pPr algn="just">
              <a:buFontTx/>
              <a:buNone/>
            </a:pPr>
            <a:r>
              <a:rPr lang="en-GB" altLang="en-US" dirty="0" smtClean="0">
                <a:sym typeface="Wingdings" panose="05000000000000000000" pitchFamily="2" charset="2"/>
              </a:rPr>
              <a:t>Seconded by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14581441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11</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#70</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meeting minutes from </a:t>
            </a:r>
            <a:r>
              <a:rPr lang="en-GB" altLang="en-US" dirty="0" smtClean="0">
                <a:sym typeface="Wingdings" panose="05000000000000000000" pitchFamily="2" charset="2"/>
              </a:rPr>
              <a:t>Waikoloa </a:t>
            </a:r>
            <a:r>
              <a:rPr lang="en-GB" altLang="en-US" dirty="0" smtClean="0">
                <a:sym typeface="Wingdings" panose="05000000000000000000" pitchFamily="2" charset="2"/>
              </a:rPr>
              <a:t>in doc. </a:t>
            </a:r>
            <a:r>
              <a:rPr lang="en-GB" altLang="en-US" dirty="0" smtClean="0">
                <a:sym typeface="Wingdings" panose="05000000000000000000" pitchFamily="2" charset="2"/>
              </a:rPr>
              <a:t>15-19/0578r0.</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a:t>
            </a:r>
          </a:p>
          <a:p>
            <a:pPr algn="just">
              <a:buFontTx/>
              <a:buNone/>
            </a:pPr>
            <a:r>
              <a:rPr lang="en-GB" altLang="en-US" dirty="0" smtClean="0">
                <a:sym typeface="Wingdings" panose="05000000000000000000" pitchFamily="2" charset="2"/>
              </a:rPr>
              <a:t>Seconded by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906016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5FC05F-CB98-4253-922E-72C9FD7B87B2}"/>
              </a:ext>
            </a:extLst>
          </p:cNvPr>
          <p:cNvSpPr>
            <a:spLocks noGrp="1"/>
          </p:cNvSpPr>
          <p:nvPr>
            <p:ph type="title"/>
          </p:nvPr>
        </p:nvSpPr>
        <p:spPr/>
        <p:txBody>
          <a:bodyPr/>
          <a:lstStyle/>
          <a:p>
            <a:r>
              <a:rPr lang="en-US" sz="3000" dirty="0" smtClean="0"/>
              <a:t>802.19 Motion </a:t>
            </a:r>
            <a:r>
              <a:rPr lang="en-US" sz="3000" dirty="0"/>
              <a:t>on 802.15.13 CA Document</a:t>
            </a:r>
          </a:p>
        </p:txBody>
      </p:sp>
      <p:sp>
        <p:nvSpPr>
          <p:cNvPr id="3" name="Content Placeholder 2">
            <a:extLst>
              <a:ext uri="{FF2B5EF4-FFF2-40B4-BE49-F238E27FC236}">
                <a16:creationId xmlns:a16="http://schemas.microsoft.com/office/drawing/2014/main" id="{7B432C69-AA6B-4845-97D2-8F02997DFB60}"/>
              </a:ext>
            </a:extLst>
          </p:cNvPr>
          <p:cNvSpPr>
            <a:spLocks noGrp="1"/>
          </p:cNvSpPr>
          <p:nvPr>
            <p:ph idx="1"/>
          </p:nvPr>
        </p:nvSpPr>
        <p:spPr>
          <a:xfrm>
            <a:off x="500062" y="1981202"/>
            <a:ext cx="7770814" cy="4113213"/>
          </a:xfrm>
        </p:spPr>
        <p:txBody>
          <a:bodyPr/>
          <a:lstStyle/>
          <a:p>
            <a:pPr marL="0" indent="0">
              <a:buNone/>
            </a:pPr>
            <a:r>
              <a:rPr lang="en-US" dirty="0" smtClean="0"/>
              <a:t>from </a:t>
            </a:r>
            <a:r>
              <a:rPr lang="en-GB" kern="1200" dirty="0">
                <a:solidFill>
                  <a:srgbClr val="000000"/>
                </a:solidFill>
                <a:ea typeface="MS Gothic" charset="-128"/>
                <a:cs typeface="Arial Unicode MS" charset="0"/>
              </a:rPr>
              <a:t>doc.: IEEE 802.19-20/0002r1</a:t>
            </a:r>
          </a:p>
          <a:p>
            <a:r>
              <a:rPr lang="en-US" dirty="0" smtClean="0"/>
              <a:t>Ballot </a:t>
            </a:r>
            <a:r>
              <a:rPr lang="en-US" dirty="0"/>
              <a:t>Closed on January 5, 2020</a:t>
            </a:r>
          </a:p>
          <a:p>
            <a:r>
              <a:rPr lang="en-US" dirty="0"/>
              <a:t>Results (Y/N/A) = 20/4/2</a:t>
            </a:r>
          </a:p>
          <a:p>
            <a:r>
              <a:rPr lang="en-US" dirty="0"/>
              <a:t>Approval Rate = 83%</a:t>
            </a:r>
          </a:p>
          <a:p>
            <a:r>
              <a:rPr lang="en-US" dirty="0"/>
              <a:t>Motion Passed</a:t>
            </a:r>
          </a:p>
          <a:p>
            <a:r>
              <a:rPr lang="en-US" dirty="0"/>
              <a:t>19 comments received</a:t>
            </a:r>
          </a:p>
          <a:p>
            <a:r>
              <a:rPr lang="en-US" dirty="0"/>
              <a:t>Comments on CA document were submitted via the 802.15 ballot</a:t>
            </a:r>
          </a:p>
        </p:txBody>
      </p:sp>
      <p:sp>
        <p:nvSpPr>
          <p:cNvPr id="8" name="Date Placeholder 3"/>
          <p:cNvSpPr txBox="1">
            <a:spLocks/>
          </p:cNvSpPr>
          <p:nvPr/>
        </p:nvSpPr>
        <p:spPr bwMode="auto">
          <a:xfrm>
            <a:off x="1905000" y="2209800"/>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endPar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endParaRPr>
          </a:p>
        </p:txBody>
      </p:sp>
    </p:spTree>
    <p:extLst>
      <p:ext uri="{BB962C8B-B14F-4D97-AF65-F5344CB8AC3E}">
        <p14:creationId xmlns:p14="http://schemas.microsoft.com/office/powerpoint/2010/main" val="38939217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13</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#2</a:t>
            </a:r>
          </a:p>
          <a:p>
            <a:pPr algn="just">
              <a:buFontTx/>
              <a:buNone/>
            </a:pPr>
            <a:r>
              <a:rPr lang="en-US" altLang="en-US" sz="3600" dirty="0" smtClean="0"/>
              <a:t>Monday PM2, Jan. 13, 2020</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464305068"/>
              </p:ext>
            </p:extLst>
          </p:nvPr>
        </p:nvGraphicFramePr>
        <p:xfrm>
          <a:off x="685800" y="2362200"/>
          <a:ext cx="8229600" cy="1950676"/>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Resolve comments against </a:t>
                      </a:r>
                      <a:r>
                        <a:rPr lang="en-US" altLang="en-US" sz="1800" baseline="0" dirty="0" smtClean="0"/>
                        <a:t>TG13 WGLB D1.0 </a:t>
                      </a:r>
                      <a:r>
                        <a:rPr lang="en-US" altLang="en-US" sz="1800" baseline="0" dirty="0" smtClean="0"/>
                        <a:t>in </a:t>
                      </a:r>
                      <a:r>
                        <a:rPr lang="en-US" altLang="en-US" sz="1800" baseline="0" dirty="0" smtClean="0"/>
                        <a:t>doc. 15-20/0017r0 </a:t>
                      </a:r>
                      <a:endParaRPr lang="en-US" altLang="en-US" sz="1800" baseline="0" dirty="0" smtClean="0"/>
                    </a:p>
                  </a:txBody>
                  <a:tcPr marT="45764" marB="45764"/>
                </a:tc>
                <a:tc>
                  <a:txBody>
                    <a:bodyPr/>
                    <a:lstStyle/>
                    <a:p>
                      <a:r>
                        <a:rPr lang="en-US" sz="1800" baseline="0" dirty="0" smtClean="0"/>
                        <a:t>110</a:t>
                      </a:r>
                      <a:endParaRPr lang="en-US" sz="1800" baseline="0" dirty="0"/>
                    </a:p>
                  </a:txBody>
                  <a:tcPr marT="45764" marB="45764"/>
                </a:tc>
                <a:extLst>
                  <a:ext uri="{0D108BD9-81ED-4DB2-BD59-A6C34878D82A}">
                    <a16:rowId xmlns:a16="http://schemas.microsoft.com/office/drawing/2014/main" val="4282689126"/>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2571975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14</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#3</a:t>
            </a:r>
            <a:endParaRPr lang="en-US" altLang="en-US" sz="3600" dirty="0"/>
          </a:p>
          <a:p>
            <a:pPr algn="just">
              <a:buFontTx/>
              <a:buNone/>
            </a:pPr>
            <a:r>
              <a:rPr lang="en-US" altLang="en-US" sz="3600" dirty="0" smtClean="0"/>
              <a:t>Tuesday </a:t>
            </a:r>
            <a:r>
              <a:rPr lang="en-US" altLang="en-US" sz="3600" dirty="0" smtClean="0"/>
              <a:t>PM2</a:t>
            </a:r>
            <a:r>
              <a:rPr lang="en-US" altLang="en-US" sz="3600" dirty="0" smtClean="0"/>
              <a:t>, </a:t>
            </a:r>
            <a:r>
              <a:rPr lang="en-US" altLang="en-US" sz="3600" dirty="0" smtClean="0"/>
              <a:t>Jan. 14, 2020</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097416706"/>
              </p:ext>
            </p:extLst>
          </p:nvPr>
        </p:nvGraphicFramePr>
        <p:xfrm>
          <a:off x="685800" y="2362200"/>
          <a:ext cx="8229600" cy="1950676"/>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Resolve comments against TG13 WGLB D1.0 in doc. </a:t>
                      </a:r>
                      <a:r>
                        <a:rPr lang="en-US" altLang="en-US" sz="1800" baseline="0" dirty="0" smtClean="0"/>
                        <a:t>15-20/0017r1 </a:t>
                      </a:r>
                      <a:endParaRPr lang="en-US" altLang="en-US" sz="1800" baseline="0" dirty="0" smtClean="0"/>
                    </a:p>
                  </a:txBody>
                  <a:tcPr marT="45764" marB="45764"/>
                </a:tc>
                <a:tc>
                  <a:txBody>
                    <a:bodyPr/>
                    <a:lstStyle/>
                    <a:p>
                      <a:r>
                        <a:rPr lang="en-US" sz="1800" baseline="0" dirty="0" smtClean="0"/>
                        <a:t>110</a:t>
                      </a:r>
                      <a:endParaRPr lang="en-US" sz="1800" baseline="0" dirty="0"/>
                    </a:p>
                  </a:txBody>
                  <a:tcPr marT="45764" marB="45764"/>
                </a:tc>
                <a:extLst>
                  <a:ext uri="{0D108BD9-81ED-4DB2-BD59-A6C34878D82A}">
                    <a16:rowId xmlns:a16="http://schemas.microsoft.com/office/drawing/2014/main" val="2839319588"/>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15</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#4</a:t>
            </a:r>
            <a:endParaRPr lang="en-US" altLang="en-US" sz="3600" dirty="0"/>
          </a:p>
          <a:p>
            <a:pPr algn="just">
              <a:buFontTx/>
              <a:buNone/>
            </a:pPr>
            <a:r>
              <a:rPr lang="en-US" altLang="en-US" sz="3600" dirty="0" smtClean="0"/>
              <a:t>Wednesday PM1, Jan. 15,  2020</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164777321"/>
              </p:ext>
            </p:extLst>
          </p:nvPr>
        </p:nvGraphicFramePr>
        <p:xfrm>
          <a:off x="559401" y="2362200"/>
          <a:ext cx="8229600" cy="2621324"/>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42711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How many slots in </a:t>
                      </a:r>
                      <a:r>
                        <a:rPr lang="en-US" altLang="en-US" sz="1800" baseline="0" dirty="0" smtClean="0"/>
                        <a:t>March</a:t>
                      </a:r>
                      <a:endParaRPr lang="en-US" altLang="en-US" sz="1800" baseline="0" dirty="0" smtClean="0"/>
                    </a:p>
                  </a:txBody>
                  <a:tcPr marT="45764" marB="45764"/>
                </a:tc>
                <a:tc>
                  <a:txBody>
                    <a:bodyPr/>
                    <a:lstStyle/>
                    <a:p>
                      <a:r>
                        <a:rPr lang="en-US" sz="1800" baseline="0" dirty="0" smtClean="0"/>
                        <a:t>5</a:t>
                      </a:r>
                      <a:endParaRPr lang="en-US" sz="1800" baseline="0" dirty="0"/>
                    </a:p>
                  </a:txBody>
                  <a:tcPr marT="45764" marB="45764"/>
                </a:tc>
                <a:extLst>
                  <a:ext uri="{0D108BD9-81ED-4DB2-BD59-A6C34878D82A}">
                    <a16:rowId xmlns:a16="http://schemas.microsoft.com/office/drawing/2014/main" val="287153073"/>
                  </a:ext>
                </a:extLst>
              </a:tr>
              <a:tr h="3656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Resolve comments against TG13 WGLB D1.0 in doc. </a:t>
                      </a:r>
                      <a:r>
                        <a:rPr lang="en-US" altLang="en-US" sz="1800" baseline="0" dirty="0" smtClean="0"/>
                        <a:t>15-20/0017r2 </a:t>
                      </a:r>
                      <a:endParaRPr lang="en-US" altLang="en-US" sz="1800" baseline="0" dirty="0" smtClean="0"/>
                    </a:p>
                  </a:txBody>
                  <a:tcPr marT="45764" marB="45764"/>
                </a:tc>
                <a:tc>
                  <a:txBody>
                    <a:bodyPr/>
                    <a:lstStyle/>
                    <a:p>
                      <a:r>
                        <a:rPr lang="en-US" sz="1800" baseline="0" dirty="0" smtClean="0"/>
                        <a:t>80</a:t>
                      </a:r>
                      <a:endParaRPr lang="en-US" sz="1800" baseline="0" dirty="0"/>
                    </a:p>
                  </a:txBody>
                  <a:tcPr marT="45764" marB="45764"/>
                </a:tc>
                <a:extLst>
                  <a:ext uri="{0D108BD9-81ED-4DB2-BD59-A6C34878D82A}">
                    <a16:rowId xmlns:a16="http://schemas.microsoft.com/office/drawing/2014/main" val="714469263"/>
                  </a:ext>
                </a:extLst>
              </a:tr>
              <a:tr h="3656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Check situation after TG13 WGLB closes at 3 p.m. (6 p.m. EST)</a:t>
                      </a:r>
                      <a:endParaRPr lang="en-US" altLang="en-US" sz="1800" baseline="0" dirty="0" smtClean="0"/>
                    </a:p>
                  </a:txBody>
                  <a:tcPr marT="45764" marB="45764"/>
                </a:tc>
                <a:tc>
                  <a:txBody>
                    <a:bodyPr/>
                    <a:lstStyle/>
                    <a:p>
                      <a:r>
                        <a:rPr lang="en-US" sz="1800" baseline="0" dirty="0" smtClean="0"/>
                        <a:t>30</a:t>
                      </a:r>
                      <a:endParaRPr lang="en-US" sz="1800" baseline="0" dirty="0"/>
                    </a:p>
                  </a:txBody>
                  <a:tcPr marT="45764" marB="45764"/>
                </a:tc>
                <a:extLst>
                  <a:ext uri="{0D108BD9-81ED-4DB2-BD59-A6C34878D82A}">
                    <a16:rowId xmlns:a16="http://schemas.microsoft.com/office/drawing/2014/main" val="4072735964"/>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8750317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6100A1B3-8543-4150-BF28-C0C711A7AF40}" type="slidenum">
              <a:rPr lang="en-US" altLang="en-US" sz="1200" b="0" smtClean="0"/>
              <a:pPr>
                <a:spcBef>
                  <a:spcPct val="0"/>
                </a:spcBef>
                <a:buFontTx/>
                <a:buNone/>
              </a:pPr>
              <a:t>16</a:t>
            </a:fld>
            <a:endParaRPr lang="en-US" altLang="en-US" sz="1200" b="0" smtClean="0"/>
          </a:p>
        </p:txBody>
      </p:sp>
      <p:sp>
        <p:nvSpPr>
          <p:cNvPr id="39939"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#6</a:t>
            </a:r>
            <a:endParaRPr lang="en-US" altLang="en-US" sz="3600" dirty="0"/>
          </a:p>
          <a:p>
            <a:pPr algn="just">
              <a:buFontTx/>
              <a:buNone/>
            </a:pPr>
            <a:r>
              <a:rPr lang="en-US" altLang="en-US" sz="3600" dirty="0"/>
              <a:t>Thursday AM1, Jan. 16,  </a:t>
            </a:r>
            <a:r>
              <a:rPr lang="en-US" altLang="en-US" sz="3600" dirty="0" smtClean="0"/>
              <a:t>2020</a:t>
            </a:r>
            <a:endParaRPr lang="en-US" altLang="en-US" dirty="0"/>
          </a:p>
        </p:txBody>
      </p:sp>
      <p:sp>
        <p:nvSpPr>
          <p:cNvPr id="3994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4290090458"/>
              </p:ext>
            </p:extLst>
          </p:nvPr>
        </p:nvGraphicFramePr>
        <p:xfrm>
          <a:off x="838200" y="2362200"/>
          <a:ext cx="8077200" cy="3658102"/>
        </p:xfrm>
        <a:graphic>
          <a:graphicData uri="http://schemas.openxmlformats.org/drawingml/2006/table">
            <a:tbl>
              <a:tblPr firstRow="1" bandRow="1">
                <a:tableStyleId>{5C22544A-7EE6-4342-B048-85BDC9FD1C3A}</a:tableStyleId>
              </a:tblPr>
              <a:tblGrid>
                <a:gridCol w="70287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741">
                <a:tc>
                  <a:txBody>
                    <a:bodyPr/>
                    <a:lstStyle/>
                    <a:p>
                      <a:r>
                        <a:rPr lang="de-DE" sz="1800" dirty="0" smtClean="0"/>
                        <a:t>Item</a:t>
                      </a:r>
                      <a:endParaRPr lang="en-US" sz="1800" dirty="0"/>
                    </a:p>
                  </a:txBody>
                  <a:tcPr marT="45678" marB="45678"/>
                </a:tc>
                <a:tc>
                  <a:txBody>
                    <a:bodyPr/>
                    <a:lstStyle/>
                    <a:p>
                      <a:r>
                        <a:rPr lang="de-DE" sz="1800" dirty="0" smtClean="0"/>
                        <a:t>Time</a:t>
                      </a:r>
                      <a:endParaRPr lang="en-US" sz="1800" dirty="0"/>
                    </a:p>
                  </a:txBody>
                  <a:tcPr marT="45678" marB="45678"/>
                </a:tc>
                <a:extLst>
                  <a:ext uri="{0D108BD9-81ED-4DB2-BD59-A6C34878D82A}">
                    <a16:rowId xmlns:a16="http://schemas.microsoft.com/office/drawing/2014/main" val="10000"/>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78" marB="45678"/>
                </a:tc>
                <a:tc>
                  <a:txBody>
                    <a:bodyPr/>
                    <a:lstStyle/>
                    <a:p>
                      <a:r>
                        <a:rPr lang="de-DE" sz="1800" dirty="0" smtClean="0"/>
                        <a:t>3</a:t>
                      </a:r>
                      <a:endParaRPr lang="en-US" sz="1800" dirty="0"/>
                    </a:p>
                  </a:txBody>
                  <a:tcPr marT="45678" marB="45678"/>
                </a:tc>
                <a:extLst>
                  <a:ext uri="{0D108BD9-81ED-4DB2-BD59-A6C34878D82A}">
                    <a16:rowId xmlns:a16="http://schemas.microsoft.com/office/drawing/2014/main" val="10001"/>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78" marB="45678"/>
                </a:tc>
                <a:tc>
                  <a:txBody>
                    <a:bodyPr/>
                    <a:lstStyle/>
                    <a:p>
                      <a:r>
                        <a:rPr lang="de-DE" sz="1800" dirty="0" smtClean="0"/>
                        <a:t>5</a:t>
                      </a:r>
                      <a:endParaRPr lang="en-US" sz="1800" dirty="0"/>
                    </a:p>
                  </a:txBody>
                  <a:tcPr marT="45678" marB="45678"/>
                </a:tc>
                <a:extLst>
                  <a:ext uri="{0D108BD9-81ED-4DB2-BD59-A6C34878D82A}">
                    <a16:rowId xmlns:a16="http://schemas.microsoft.com/office/drawing/2014/main" val="10002"/>
                  </a:ext>
                </a:extLst>
              </a:tr>
              <a:tr h="365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Finish comment resolution </a:t>
                      </a:r>
                      <a:r>
                        <a:rPr lang="en-US" altLang="en-US" sz="1800" baseline="0" dirty="0" smtClean="0"/>
                        <a:t>against TG13 WGLB D1.0 in doc. 15-20/0017</a:t>
                      </a:r>
                      <a:endParaRPr lang="en-US" altLang="en-US" sz="1800" baseline="0" dirty="0" smtClean="0"/>
                    </a:p>
                  </a:txBody>
                  <a:tcPr marT="45764" marB="45764"/>
                </a:tc>
                <a:tc>
                  <a:txBody>
                    <a:bodyPr/>
                    <a:lstStyle/>
                    <a:p>
                      <a:r>
                        <a:rPr lang="en-US" sz="1800" baseline="0" dirty="0" smtClean="0"/>
                        <a:t>30</a:t>
                      </a:r>
                      <a:endParaRPr lang="en-US" sz="1800" baseline="0" dirty="0"/>
                    </a:p>
                  </a:txBody>
                  <a:tcPr marT="45764" marB="45764"/>
                </a:tc>
                <a:extLst>
                  <a:ext uri="{0D108BD9-81ED-4DB2-BD59-A6C34878D82A}">
                    <a16:rowId xmlns:a16="http://schemas.microsoft.com/office/drawing/2014/main" val="1948141314"/>
                  </a:ext>
                </a:extLst>
              </a:tr>
              <a:tr h="365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aseline="0" dirty="0" smtClean="0">
                          <a:effectLst/>
                          <a:latin typeface="Times New Roman" panose="02020603050405020304" pitchFamily="18" charset="0"/>
                          <a:ea typeface="MS Mincho" panose="02020609040205080304" pitchFamily="49" charset="-128"/>
                        </a:rPr>
                        <a:t>Motion to include comment resolution into draft </a:t>
                      </a:r>
                      <a:r>
                        <a:rPr lang="en-US" sz="1800" baseline="0" dirty="0" smtClean="0">
                          <a:effectLst/>
                          <a:latin typeface="Times New Roman" panose="02020603050405020304" pitchFamily="18" charset="0"/>
                          <a:ea typeface="MS Mincho" panose="02020609040205080304" pitchFamily="49" charset="-128"/>
                        </a:rPr>
                        <a:t>WGLB D2.0</a:t>
                      </a:r>
                      <a:endParaRPr lang="en-US" altLang="en-US" sz="3200" baseline="0" dirty="0" smtClean="0"/>
                    </a:p>
                  </a:txBody>
                  <a:tcPr marT="45764" marB="45764"/>
                </a:tc>
                <a:tc>
                  <a:txBody>
                    <a:bodyPr/>
                    <a:lstStyle/>
                    <a:p>
                      <a:r>
                        <a:rPr lang="en-US" sz="1800" baseline="0" dirty="0" smtClean="0"/>
                        <a:t>10</a:t>
                      </a:r>
                      <a:endParaRPr lang="en-US" sz="1800" baseline="0" dirty="0"/>
                    </a:p>
                  </a:txBody>
                  <a:tcPr marT="45764" marB="45764"/>
                </a:tc>
                <a:extLst>
                  <a:ext uri="{0D108BD9-81ED-4DB2-BD59-A6C34878D82A}">
                    <a16:rowId xmlns:a16="http://schemas.microsoft.com/office/drawing/2014/main" val="1179782187"/>
                  </a:ext>
                </a:extLst>
              </a:tr>
              <a:tr h="365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Revise coexistence </a:t>
                      </a:r>
                      <a:r>
                        <a:rPr lang="en-US" altLang="en-US" sz="1800" baseline="0" dirty="0" smtClean="0"/>
                        <a:t>assurance document</a:t>
                      </a:r>
                    </a:p>
                  </a:txBody>
                  <a:tcPr marT="45764" marB="45764"/>
                </a:tc>
                <a:tc>
                  <a:txBody>
                    <a:bodyPr/>
                    <a:lstStyle/>
                    <a:p>
                      <a:r>
                        <a:rPr lang="en-US" sz="1800" baseline="0" dirty="0" smtClean="0"/>
                        <a:t>30</a:t>
                      </a:r>
                      <a:endParaRPr lang="en-US" sz="1800" baseline="0" dirty="0"/>
                    </a:p>
                  </a:txBody>
                  <a:tcPr marT="45764" marB="45764"/>
                </a:tc>
                <a:extLst>
                  <a:ext uri="{0D108BD9-81ED-4DB2-BD59-A6C34878D82A}">
                    <a16:rowId xmlns:a16="http://schemas.microsoft.com/office/drawing/2014/main" val="2321493411"/>
                  </a:ext>
                </a:extLst>
              </a:tr>
              <a:tr h="365837">
                <a:tc>
                  <a:txBody>
                    <a:bodyPr/>
                    <a:lstStyle/>
                    <a:p>
                      <a:pPr marL="0" lvl="0" indent="0" algn="just">
                        <a:buFontTx/>
                        <a:buNone/>
                      </a:pPr>
                      <a:r>
                        <a:rPr lang="en-GB" altLang="en-US" sz="1800" dirty="0" smtClean="0"/>
                        <a:t>Tentative Agenda for </a:t>
                      </a:r>
                      <a:r>
                        <a:rPr lang="en-GB" altLang="en-US" sz="1800" dirty="0" smtClean="0"/>
                        <a:t>March</a:t>
                      </a:r>
                      <a:endParaRPr lang="en-GB" altLang="en-US" sz="1800" dirty="0" smtClean="0"/>
                    </a:p>
                  </a:txBody>
                  <a:tcPr marT="45684" marB="45684"/>
                </a:tc>
                <a:tc>
                  <a:txBody>
                    <a:bodyPr/>
                    <a:lstStyle/>
                    <a:p>
                      <a:r>
                        <a:rPr lang="de-DE" sz="1800" dirty="0" smtClean="0"/>
                        <a:t>10</a:t>
                      </a:r>
                      <a:endParaRPr lang="en-US" sz="1800" dirty="0"/>
                    </a:p>
                  </a:txBody>
                  <a:tcPr marT="45684" marB="45684"/>
                </a:tc>
                <a:extLst>
                  <a:ext uri="{0D108BD9-81ED-4DB2-BD59-A6C34878D82A}">
                    <a16:rowId xmlns:a16="http://schemas.microsoft.com/office/drawing/2014/main" val="848256034"/>
                  </a:ext>
                </a:extLst>
              </a:tr>
              <a:tr h="365837">
                <a:tc>
                  <a:txBody>
                    <a:bodyPr/>
                    <a:lstStyle/>
                    <a:p>
                      <a:pPr marL="0" lvl="0" indent="0" algn="just">
                        <a:buFontTx/>
                        <a:buNone/>
                      </a:pPr>
                      <a:r>
                        <a:rPr lang="en-GB" altLang="en-US" sz="1800" dirty="0" smtClean="0"/>
                        <a:t>TG motions for WG LB</a:t>
                      </a:r>
                    </a:p>
                  </a:txBody>
                  <a:tcPr marT="45684" marB="45684"/>
                </a:tc>
                <a:tc>
                  <a:txBody>
                    <a:bodyPr/>
                    <a:lstStyle/>
                    <a:p>
                      <a:r>
                        <a:rPr lang="en-US" sz="1800" dirty="0" smtClean="0"/>
                        <a:t>20</a:t>
                      </a:r>
                      <a:endParaRPr lang="en-US" sz="1800" dirty="0"/>
                    </a:p>
                  </a:txBody>
                  <a:tcPr marT="45684" marB="45684"/>
                </a:tc>
                <a:extLst>
                  <a:ext uri="{0D108BD9-81ED-4DB2-BD59-A6C34878D82A}">
                    <a16:rowId xmlns:a16="http://schemas.microsoft.com/office/drawing/2014/main" val="1236103424"/>
                  </a:ext>
                </a:extLst>
              </a:tr>
              <a:tr h="365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Any other business</a:t>
                      </a:r>
                    </a:p>
                  </a:txBody>
                  <a:tcPr marT="45754" marB="45754"/>
                </a:tc>
                <a:tc>
                  <a:txBody>
                    <a:bodyPr/>
                    <a:lstStyle/>
                    <a:p>
                      <a:r>
                        <a:rPr lang="en-US" sz="1800" dirty="0" smtClean="0"/>
                        <a:t>10</a:t>
                      </a:r>
                      <a:endParaRPr lang="en-US" sz="1800" dirty="0"/>
                    </a:p>
                  </a:txBody>
                  <a:tcPr marT="45754" marB="45754"/>
                </a:tc>
                <a:extLst>
                  <a:ext uri="{0D108BD9-81ED-4DB2-BD59-A6C34878D82A}">
                    <a16:rowId xmlns:a16="http://schemas.microsoft.com/office/drawing/2014/main" val="1303576841"/>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Adjourn</a:t>
                      </a:r>
                    </a:p>
                  </a:txBody>
                  <a:tcPr marT="45752" marB="45752"/>
                </a:tc>
                <a:tc>
                  <a:txBody>
                    <a:bodyPr/>
                    <a:lstStyle/>
                    <a:p>
                      <a:r>
                        <a:rPr lang="de-DE" sz="1800" dirty="0" smtClean="0"/>
                        <a:t>2</a:t>
                      </a:r>
                      <a:endParaRPr lang="en-US" sz="1800" dirty="0"/>
                    </a:p>
                  </a:txBody>
                  <a:tcPr marT="45752" marB="45752"/>
                </a:tc>
                <a:extLst>
                  <a:ext uri="{0D108BD9-81ED-4DB2-BD59-A6C34878D82A}">
                    <a16:rowId xmlns:a16="http://schemas.microsoft.com/office/drawing/2014/main" val="10005"/>
                  </a:ext>
                </a:extLst>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17</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#71</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752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Instruct the Technical Editor to include the resolution of comment resolution in doc. </a:t>
            </a:r>
            <a:r>
              <a:rPr lang="en-GB" altLang="en-US" dirty="0" smtClean="0">
                <a:sym typeface="Wingdings" panose="05000000000000000000" pitchFamily="2" charset="2"/>
              </a:rPr>
              <a:t>15-19/0017rX </a:t>
            </a:r>
            <a:r>
              <a:rPr lang="en-US" altLang="en-US" dirty="0" smtClean="0"/>
              <a:t>in the new TG13 </a:t>
            </a:r>
            <a:r>
              <a:rPr lang="en-US" altLang="en-US" dirty="0" smtClean="0"/>
              <a:t>WG letter ballot draft D2.0</a:t>
            </a:r>
            <a:r>
              <a:rPr lang="en-US" altLang="en-US" dirty="0" smtClean="0"/>
              <a:t>. The Technical Editor is granted the right to correct the section, figure and table numbering and make editorial changes.</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Y / N / A = </a:t>
            </a:r>
            <a:r>
              <a:rPr lang="en-GB" altLang="en-US" dirty="0" smtClean="0">
                <a:sym typeface="Wingdings" panose="05000000000000000000" pitchFamily="2" charset="2"/>
              </a:rPr>
              <a:t>_ </a:t>
            </a:r>
            <a:r>
              <a:rPr lang="en-GB" altLang="en-US" dirty="0" smtClean="0">
                <a:sym typeface="Wingdings" panose="05000000000000000000" pitchFamily="2" charset="2"/>
              </a:rPr>
              <a:t>/ </a:t>
            </a:r>
            <a:r>
              <a:rPr lang="en-GB" altLang="en-US" dirty="0" smtClean="0">
                <a:sym typeface="Wingdings" panose="05000000000000000000" pitchFamily="2" charset="2"/>
              </a:rPr>
              <a:t>_ </a:t>
            </a:r>
            <a:r>
              <a:rPr lang="en-GB" altLang="en-US" dirty="0" smtClean="0">
                <a:sym typeface="Wingdings" panose="05000000000000000000" pitchFamily="2" charset="2"/>
              </a:rPr>
              <a:t>/ </a:t>
            </a:r>
            <a:r>
              <a:rPr lang="en-GB" altLang="en-US" dirty="0" smtClean="0">
                <a:sym typeface="Wingdings" panose="05000000000000000000" pitchFamily="2" charset="2"/>
              </a:rPr>
              <a:t>_ </a:t>
            </a:r>
            <a:r>
              <a:rPr lang="en-GB" altLang="en-US" dirty="0" smtClean="0">
                <a:sym typeface="Wingdings" panose="05000000000000000000" pitchFamily="2" charset="2"/>
              </a:rPr>
              <a:t>	Motion passed.</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413210954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18</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#72</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7239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US" i="1" dirty="0"/>
              <a:t>Move that </a:t>
            </a:r>
            <a:r>
              <a:rPr lang="en-US" i="1" dirty="0" smtClean="0"/>
              <a:t>TG13 </a:t>
            </a:r>
            <a:r>
              <a:rPr lang="en-US" i="1" dirty="0"/>
              <a:t>formally request that the 802.15 WG start a WG Letter Ballot requesting approval of CA document </a:t>
            </a:r>
            <a:r>
              <a:rPr lang="en-US" i="1" dirty="0" smtClean="0"/>
              <a:t>15-19/0572r1 </a:t>
            </a:r>
            <a:r>
              <a:rPr lang="en-US" i="1" dirty="0"/>
              <a:t>and document </a:t>
            </a:r>
            <a:r>
              <a:rPr lang="en-US" i="1" dirty="0" smtClean="0"/>
              <a:t>P802-15-13_D9 </a:t>
            </a:r>
            <a:r>
              <a:rPr lang="en-US" i="1" dirty="0"/>
              <a:t>and to forward document </a:t>
            </a:r>
            <a:r>
              <a:rPr lang="en-US" i="1" dirty="0" smtClean="0"/>
              <a:t>P802-15-13_D9, </a:t>
            </a:r>
            <a:r>
              <a:rPr lang="en-US" i="1" dirty="0"/>
              <a:t>as edited in accordance with the instructions in document </a:t>
            </a:r>
            <a:r>
              <a:rPr lang="en-US" i="1" dirty="0" smtClean="0"/>
              <a:t>15-19/0017rX, </a:t>
            </a:r>
            <a:r>
              <a:rPr lang="en-US" i="1" dirty="0" smtClean="0"/>
              <a:t>to </a:t>
            </a:r>
            <a:r>
              <a:rPr lang="en-US" i="1" dirty="0"/>
              <a:t>Standards Association ballot pending the completion and inclusion of the edits in the draft.</a:t>
            </a:r>
            <a:endParaRPr lang="de-DE" dirty="0"/>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Y / N / A = </a:t>
            </a:r>
            <a:r>
              <a:rPr lang="en-GB" altLang="en-US" dirty="0" smtClean="0">
                <a:sym typeface="Wingdings" panose="05000000000000000000" pitchFamily="2" charset="2"/>
              </a:rPr>
              <a:t>_ </a:t>
            </a:r>
            <a:r>
              <a:rPr lang="en-GB" altLang="en-US" dirty="0" smtClean="0">
                <a:sym typeface="Wingdings" panose="05000000000000000000" pitchFamily="2" charset="2"/>
              </a:rPr>
              <a:t>/ </a:t>
            </a:r>
            <a:r>
              <a:rPr lang="en-GB" altLang="en-US" dirty="0" smtClean="0">
                <a:sym typeface="Wingdings" panose="05000000000000000000" pitchFamily="2" charset="2"/>
              </a:rPr>
              <a:t>_ </a:t>
            </a:r>
            <a:r>
              <a:rPr lang="en-GB" altLang="en-US" dirty="0" smtClean="0">
                <a:sym typeface="Wingdings" panose="05000000000000000000" pitchFamily="2" charset="2"/>
              </a:rPr>
              <a:t>/ </a:t>
            </a:r>
            <a:r>
              <a:rPr lang="en-GB" altLang="en-US" dirty="0" smtClean="0">
                <a:sym typeface="Wingdings" panose="05000000000000000000" pitchFamily="2" charset="2"/>
              </a:rPr>
              <a:t>_ </a:t>
            </a:r>
            <a:r>
              <a:rPr lang="en-GB" altLang="en-US" dirty="0" smtClean="0">
                <a:sym typeface="Wingdings" panose="05000000000000000000" pitchFamily="2" charset="2"/>
              </a:rPr>
              <a:t>	Motion passed.</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11824480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19</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#73</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7239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None/>
            </a:pPr>
            <a:r>
              <a:rPr lang="en-US" sz="1800" i="1" dirty="0"/>
              <a:t>Move that 802.15 WG approve the formation of a Comment Resolution Group (CRG) for the WG balloting of the </a:t>
            </a:r>
            <a:r>
              <a:rPr lang="en-US" sz="1800" i="1" dirty="0" smtClean="0"/>
              <a:t>P802.15.13_D9 </a:t>
            </a:r>
            <a:r>
              <a:rPr lang="en-US" sz="1800" i="1" dirty="0"/>
              <a:t>with the following membership: </a:t>
            </a:r>
            <a:r>
              <a:rPr lang="en-US" sz="1800" i="1" dirty="0" smtClean="0"/>
              <a:t>Volker Jungnickel, Nikola </a:t>
            </a:r>
            <a:r>
              <a:rPr lang="en-US" sz="1800" i="1" dirty="0" err="1" smtClean="0"/>
              <a:t>Serafimovski</a:t>
            </a:r>
            <a:r>
              <a:rPr lang="en-US" sz="1800" i="1" dirty="0" smtClean="0"/>
              <a:t>, </a:t>
            </a:r>
            <a:r>
              <a:rPr lang="en-US" sz="1800" i="1" dirty="0" err="1" smtClean="0"/>
              <a:t>Tuncer</a:t>
            </a:r>
            <a:r>
              <a:rPr lang="en-US" sz="1800" i="1" dirty="0" smtClean="0"/>
              <a:t> </a:t>
            </a:r>
            <a:r>
              <a:rPr lang="en-US" sz="1800" i="1" dirty="0" err="1" smtClean="0"/>
              <a:t>Baykas</a:t>
            </a:r>
            <a:r>
              <a:rPr lang="en-US" sz="1800" i="1" dirty="0" smtClean="0"/>
              <a:t>, </a:t>
            </a:r>
            <a:r>
              <a:rPr lang="en-US" sz="1800" i="1" dirty="0" smtClean="0"/>
              <a:t>Sang-Kyu Lim, </a:t>
            </a:r>
            <a:r>
              <a:rPr lang="en-US" sz="1800" i="1" dirty="0" err="1" smtClean="0"/>
              <a:t>Jörg</a:t>
            </a:r>
            <a:r>
              <a:rPr lang="en-US" sz="1800" i="1" dirty="0" smtClean="0"/>
              <a:t> Robert. </a:t>
            </a:r>
            <a:r>
              <a:rPr lang="en-US" sz="1800" i="1" dirty="0"/>
              <a:t>The </a:t>
            </a:r>
            <a:r>
              <a:rPr lang="en-US" sz="1800" i="1" dirty="0" smtClean="0"/>
              <a:t>802.15.13 </a:t>
            </a:r>
            <a:r>
              <a:rPr lang="en-US" sz="1800" i="1" dirty="0"/>
              <a:t>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de-DE" dirty="0"/>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Motion passed unanimously.</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20262335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Wireless Communication meeting </a:t>
            </a:r>
            <a:r>
              <a:rPr lang="en-US" altLang="en-US" dirty="0" smtClean="0"/>
              <a:t>agenda for </a:t>
            </a:r>
            <a:r>
              <a:rPr lang="en-US" altLang="en-US" dirty="0"/>
              <a:t>the </a:t>
            </a:r>
            <a:r>
              <a:rPr lang="en-US" altLang="en-US" dirty="0" smtClean="0"/>
              <a:t>January 2020 </a:t>
            </a:r>
            <a:r>
              <a:rPr lang="en-US" altLang="en-US" dirty="0"/>
              <a:t>session in </a:t>
            </a:r>
            <a:r>
              <a:rPr lang="en-US" altLang="en-US" dirty="0" smtClean="0"/>
              <a:t>Irvine.</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981200"/>
            <a:ext cx="8534400" cy="2286000"/>
          </a:xfrm>
        </p:spPr>
        <p:txBody>
          <a:bodyPr/>
          <a:lstStyle/>
          <a:p>
            <a:r>
              <a:rPr lang="de-DE" sz="2000" b="0" dirty="0" err="1" smtClean="0"/>
              <a:t>January</a:t>
            </a:r>
            <a:r>
              <a:rPr lang="de-DE" sz="2000" b="0" dirty="0" smtClean="0"/>
              <a:t> </a:t>
            </a:r>
            <a:r>
              <a:rPr lang="de-DE" sz="2000" b="0" dirty="0" err="1" smtClean="0"/>
              <a:t>to</a:t>
            </a:r>
            <a:r>
              <a:rPr lang="de-DE" sz="2000" b="0" dirty="0" smtClean="0"/>
              <a:t> March</a:t>
            </a:r>
            <a:r>
              <a:rPr lang="de-DE" sz="2000" b="0" dirty="0"/>
              <a:t>	</a:t>
            </a:r>
            <a:r>
              <a:rPr lang="de-DE" sz="2000" b="0" dirty="0" err="1" smtClean="0"/>
              <a:t>create</a:t>
            </a:r>
            <a:r>
              <a:rPr lang="de-DE" sz="2000" b="0" dirty="0" smtClean="0"/>
              <a:t> D9.0 </a:t>
            </a:r>
            <a:r>
              <a:rPr lang="de-DE" sz="2000" b="0" dirty="0" err="1" smtClean="0"/>
              <a:t>according</a:t>
            </a:r>
            <a:r>
              <a:rPr lang="de-DE" sz="2000" b="0" dirty="0" smtClean="0"/>
              <a:t> </a:t>
            </a:r>
            <a:r>
              <a:rPr lang="de-DE" sz="2000" b="0" dirty="0" err="1" smtClean="0"/>
              <a:t>to</a:t>
            </a:r>
            <a:r>
              <a:rPr lang="de-DE" sz="2000" b="0" dirty="0" smtClean="0"/>
              <a:t> </a:t>
            </a:r>
            <a:r>
              <a:rPr lang="de-DE" sz="2000" b="0" dirty="0" err="1" smtClean="0"/>
              <a:t>comments</a:t>
            </a:r>
            <a:r>
              <a:rPr lang="de-DE" sz="2000" b="0" dirty="0" smtClean="0"/>
              <a:t>, </a:t>
            </a:r>
            <a:r>
              <a:rPr lang="de-DE" sz="2000" b="0" dirty="0" err="1" smtClean="0"/>
              <a:t>start</a:t>
            </a:r>
            <a:r>
              <a:rPr lang="de-DE" sz="2000" b="0" dirty="0" smtClean="0"/>
              <a:t> </a:t>
            </a:r>
            <a:r>
              <a:rPr lang="de-DE" sz="2000" b="0" dirty="0" err="1" smtClean="0"/>
              <a:t>recirc</a:t>
            </a:r>
            <a:r>
              <a:rPr lang="de-DE" sz="2000" b="0" dirty="0" smtClean="0"/>
              <a:t>, </a:t>
            </a:r>
            <a:r>
              <a:rPr lang="de-DE" sz="2000" b="0" dirty="0" err="1" smtClean="0"/>
              <a:t>create</a:t>
            </a:r>
            <a:r>
              <a:rPr lang="de-DE" sz="2000" b="0" dirty="0" smtClean="0"/>
              <a:t> 			</a:t>
            </a:r>
            <a:r>
              <a:rPr lang="de-DE" sz="2000" b="0" dirty="0" err="1" smtClean="0"/>
              <a:t>comments</a:t>
            </a:r>
            <a:r>
              <a:rPr lang="de-DE" sz="2000" b="0" dirty="0" smtClean="0"/>
              <a:t> </a:t>
            </a:r>
            <a:r>
              <a:rPr lang="de-DE" sz="2000" b="0" dirty="0" err="1" smtClean="0"/>
              <a:t>against</a:t>
            </a:r>
            <a:r>
              <a:rPr lang="de-DE" sz="2000" b="0" dirty="0" smtClean="0"/>
              <a:t> D9.0</a:t>
            </a:r>
            <a:endParaRPr lang="de-DE" sz="2000" b="0" dirty="0" smtClean="0"/>
          </a:p>
          <a:p>
            <a:r>
              <a:rPr lang="de-DE" sz="2000" b="0" dirty="0" smtClean="0"/>
              <a:t>March </a:t>
            </a:r>
            <a:r>
              <a:rPr lang="de-DE" sz="2000" b="0" dirty="0" err="1" smtClean="0"/>
              <a:t>Plenary</a:t>
            </a:r>
            <a:r>
              <a:rPr lang="de-DE" sz="2000" b="0" dirty="0" smtClean="0"/>
              <a:t>	</a:t>
            </a:r>
            <a:r>
              <a:rPr lang="de-DE" sz="2000" b="0" dirty="0" err="1" smtClean="0"/>
              <a:t>Submit</a:t>
            </a:r>
            <a:r>
              <a:rPr lang="de-DE" sz="2000" b="0" dirty="0" smtClean="0"/>
              <a:t> </a:t>
            </a:r>
            <a:r>
              <a:rPr lang="de-DE" sz="2000" b="0" dirty="0" err="1" smtClean="0"/>
              <a:t>draft</a:t>
            </a:r>
            <a:r>
              <a:rPr lang="de-DE" sz="2000" b="0" dirty="0" smtClean="0"/>
              <a:t> </a:t>
            </a:r>
            <a:r>
              <a:rPr lang="de-DE" sz="2000" b="0" dirty="0" err="1" smtClean="0"/>
              <a:t>to</a:t>
            </a:r>
            <a:r>
              <a:rPr lang="de-DE" sz="2000" b="0" dirty="0" smtClean="0"/>
              <a:t> SA LB	</a:t>
            </a: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20</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79920493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999C766-B60C-439F-BD7C-2495863852CF}" type="slidenum">
              <a:rPr lang="en-US" altLang="en-US" sz="1200" b="0" smtClean="0"/>
              <a:pPr>
                <a:spcBef>
                  <a:spcPct val="0"/>
                </a:spcBef>
                <a:buFontTx/>
                <a:buNone/>
              </a:pPr>
              <a:t>21</a:t>
            </a:fld>
            <a:endParaRPr lang="en-US" altLang="en-US" sz="1200" b="0" smtClean="0"/>
          </a:p>
        </p:txBody>
      </p:sp>
      <p:sp>
        <p:nvSpPr>
          <p:cNvPr id="5837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TG13 Plans for </a:t>
            </a:r>
            <a:r>
              <a:rPr lang="en-US" altLang="en-US" sz="3600" dirty="0" smtClean="0"/>
              <a:t>March </a:t>
            </a:r>
            <a:r>
              <a:rPr lang="en-US" altLang="en-US" sz="3600" dirty="0" smtClean="0"/>
              <a:t>meeting</a:t>
            </a:r>
            <a:endParaRPr lang="en-US" altLang="en-US" dirty="0"/>
          </a:p>
        </p:txBody>
      </p:sp>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Rectangle 3"/>
          <p:cNvSpPr txBox="1">
            <a:spLocks noChangeArrowheads="1"/>
          </p:cNvSpPr>
          <p:nvPr/>
        </p:nvSpPr>
        <p:spPr bwMode="auto">
          <a:xfrm>
            <a:off x="7620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b="0" dirty="0" err="1" smtClean="0"/>
              <a:t>Finalize</a:t>
            </a:r>
            <a:r>
              <a:rPr lang="de-DE" b="0" dirty="0" smtClean="0"/>
              <a:t> WG </a:t>
            </a:r>
            <a:r>
              <a:rPr lang="de-DE" b="0" dirty="0" err="1" smtClean="0"/>
              <a:t>letter</a:t>
            </a:r>
            <a:r>
              <a:rPr lang="de-DE" b="0" dirty="0" smtClean="0"/>
              <a:t> </a:t>
            </a:r>
            <a:r>
              <a:rPr lang="de-DE" b="0" dirty="0" err="1" smtClean="0"/>
              <a:t>ballot</a:t>
            </a:r>
            <a:endParaRPr lang="de-DE" b="0" dirty="0" smtClean="0"/>
          </a:p>
          <a:p>
            <a:pPr marL="342900" indent="-342900" algn="just">
              <a:buFont typeface="Arial" panose="020B0604020202020204" pitchFamily="34" charset="0"/>
              <a:buChar char="•"/>
              <a:defRPr/>
            </a:pPr>
            <a:r>
              <a:rPr lang="de-DE" altLang="en-US" b="0" dirty="0" err="1" smtClean="0"/>
              <a:t>Submit</a:t>
            </a:r>
            <a:r>
              <a:rPr lang="de-DE" altLang="en-US" b="0" dirty="0" smtClean="0"/>
              <a:t> TG13 </a:t>
            </a:r>
            <a:r>
              <a:rPr lang="de-DE" altLang="en-US" b="0" dirty="0" err="1" smtClean="0"/>
              <a:t>draft</a:t>
            </a:r>
            <a:r>
              <a:rPr lang="de-DE" altLang="en-US" b="0" dirty="0" smtClean="0"/>
              <a:t> </a:t>
            </a:r>
            <a:r>
              <a:rPr lang="de-DE" altLang="en-US" b="0" dirty="0" err="1" smtClean="0"/>
              <a:t>to</a:t>
            </a:r>
            <a:r>
              <a:rPr lang="de-DE" altLang="en-US" b="0" dirty="0" smtClean="0"/>
              <a:t> SA </a:t>
            </a:r>
            <a:r>
              <a:rPr lang="de-DE" altLang="en-US" b="0" dirty="0" err="1" smtClean="0"/>
              <a:t>ballot</a:t>
            </a:r>
            <a:endParaRPr lang="en-GB" altLang="en-US" dirty="0" smtClean="0"/>
          </a:p>
        </p:txBody>
      </p:sp>
    </p:spTree>
    <p:extLst>
      <p:ext uri="{BB962C8B-B14F-4D97-AF65-F5344CB8AC3E}">
        <p14:creationId xmlns:p14="http://schemas.microsoft.com/office/powerpoint/2010/main" val="40227031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01E8C02-CB68-4201-937A-21A320AF5C46}" type="slidenum">
              <a:rPr lang="en-US" altLang="en-US" sz="1200" b="0" smtClean="0"/>
              <a:pPr>
                <a:spcBef>
                  <a:spcPct val="0"/>
                </a:spcBef>
                <a:buFontTx/>
                <a:buNone/>
              </a:pPr>
              <a:t>3</a:t>
            </a:fld>
            <a:endParaRPr lang="en-US" altLang="en-US" sz="1200" b="0" smtClean="0"/>
          </a:p>
        </p:txBody>
      </p:sp>
      <p:sp>
        <p:nvSpPr>
          <p:cNvPr id="1945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9460" name="Rectangle 1026"/>
          <p:cNvSpPr>
            <a:spLocks noGrp="1" noChangeArrowheads="1"/>
          </p:cNvSpPr>
          <p:nvPr/>
        </p:nvSpPr>
        <p:spPr bwMode="auto">
          <a:xfrm>
            <a:off x="228600" y="571500"/>
            <a:ext cx="8686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08585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4287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17716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Call for Potentially Essential Patents</a:t>
            </a:r>
          </a:p>
        </p:txBody>
      </p:sp>
      <p:sp>
        <p:nvSpPr>
          <p:cNvPr id="9" name="Rectangle 1027"/>
          <p:cNvSpPr>
            <a:spLocks noGrp="1" noChangeArrowheads="1"/>
          </p:cNvSpPr>
          <p:nvPr/>
        </p:nvSpPr>
        <p:spPr bwMode="auto">
          <a:xfrm>
            <a:off x="609600" y="17526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sz="2000" dirty="0">
                <a:solidFill>
                  <a:schemeClr val="accent6"/>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altLang="en-US" sz="1600" dirty="0">
                <a:solidFill>
                  <a:schemeClr val="accent6"/>
                </a:solidFill>
                <a:ea typeface="MS PGothic" pitchFamily="34" charset="-128"/>
              </a:rPr>
              <a:t>Either speak up now or</a:t>
            </a:r>
          </a:p>
          <a:p>
            <a:pPr lvl="1">
              <a:defRPr/>
            </a:pPr>
            <a:r>
              <a:rPr lang="en-US" altLang="en-US" sz="1600" dirty="0">
                <a:solidFill>
                  <a:schemeClr val="accent6"/>
                </a:solidFill>
                <a:ea typeface="MS PGothic" pitchFamily="34" charset="-128"/>
              </a:rPr>
              <a:t>Provide the chair of this group with the identity of the holder(s) of any and all such claims as soon as possible or</a:t>
            </a:r>
          </a:p>
          <a:p>
            <a:pPr lvl="1">
              <a:defRPr/>
            </a:pPr>
            <a:r>
              <a:rPr lang="en-US" altLang="en-US" sz="1600" dirty="0">
                <a:solidFill>
                  <a:schemeClr val="accent6"/>
                </a:solidFill>
                <a:ea typeface="MS PGothic" pitchFamily="34" charset="-128"/>
              </a:rPr>
              <a:t>Cause an LOA to be submitted</a:t>
            </a:r>
          </a:p>
        </p:txBody>
      </p:sp>
      <p:sp>
        <p:nvSpPr>
          <p:cNvPr id="8" name="Rectangle 3"/>
          <p:cNvSpPr txBox="1">
            <a:spLocks noChangeArrowheads="1"/>
          </p:cNvSpPr>
          <p:nvPr/>
        </p:nvSpPr>
        <p:spPr bwMode="auto">
          <a:xfrm>
            <a:off x="685800" y="45720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defRPr/>
            </a:pPr>
            <a:endParaRPr lang="en-US" altLang="en-US" kern="0" dirty="0" smtClean="0"/>
          </a:p>
          <a:p>
            <a:pPr lvl="1">
              <a:defRPr/>
            </a:pPr>
            <a:endParaRPr lang="en-US" altLang="en-US" kern="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1D7E7D6-B598-4399-BF65-A9B5591E5D78}" type="slidenum">
              <a:rPr lang="en-US" altLang="en-US" sz="1200" b="0" smtClean="0"/>
              <a:pPr>
                <a:spcBef>
                  <a:spcPct val="0"/>
                </a:spcBef>
                <a:buFontTx/>
                <a:buNone/>
              </a:pPr>
              <a:t>4</a:t>
            </a:fld>
            <a:endParaRPr lang="en-US" altLang="en-US" sz="1200" b="0" smtClean="0"/>
          </a:p>
        </p:txBody>
      </p:sp>
      <p:sp>
        <p:nvSpPr>
          <p:cNvPr id="21507" name="Rectangle 3"/>
          <p:cNvSpPr>
            <a:spLocks noGrp="1" noChangeArrowheads="1"/>
          </p:cNvSpPr>
          <p:nvPr>
            <p:ph type="body" idx="4294967295"/>
          </p:nvPr>
        </p:nvSpPr>
        <p:spPr>
          <a:xfrm>
            <a:off x="766119" y="1524000"/>
            <a:ext cx="7772400" cy="4114800"/>
          </a:xfrm>
        </p:spPr>
        <p:txBody>
          <a:bodyPr/>
          <a:lstStyle/>
          <a:p>
            <a:pPr algn="just"/>
            <a:r>
              <a:rPr lang="en-US" altLang="en-US" dirty="0" smtClean="0"/>
              <a:t>Attendance recording procedures</a:t>
            </a:r>
          </a:p>
          <a:p>
            <a:pPr lvl="1"/>
            <a:r>
              <a:rPr lang="en-US" altLang="en-US" dirty="0" smtClean="0">
                <a:hlinkClick r:id="rId3"/>
              </a:rPr>
              <a:t>https://imat.ieee.org/my-site/home</a:t>
            </a:r>
            <a:r>
              <a:rPr lang="en-US" altLang="en-US" dirty="0" smtClean="0"/>
              <a:t>   </a:t>
            </a:r>
            <a:endParaRPr lang="en-US" altLang="en-US" sz="1800" dirty="0" smtClean="0"/>
          </a:p>
          <a:p>
            <a:pPr lvl="1"/>
            <a:r>
              <a:rPr lang="de-DE" altLang="en-US" dirty="0" smtClean="0"/>
              <a:t>Login </a:t>
            </a:r>
            <a:r>
              <a:rPr lang="de-DE" altLang="en-US" dirty="0" err="1" smtClean="0"/>
              <a:t>using</a:t>
            </a:r>
            <a:r>
              <a:rPr lang="de-DE" altLang="en-US" dirty="0" smtClean="0"/>
              <a:t> </a:t>
            </a:r>
            <a:r>
              <a:rPr lang="de-DE" altLang="en-US" dirty="0" err="1" smtClean="0"/>
              <a:t>your</a:t>
            </a:r>
            <a:r>
              <a:rPr lang="de-DE" altLang="en-US" dirty="0" smtClean="0"/>
              <a:t> IEEE </a:t>
            </a:r>
            <a:r>
              <a:rPr lang="de-DE" altLang="en-US" dirty="0" err="1" smtClean="0"/>
              <a:t>account</a:t>
            </a:r>
            <a:r>
              <a:rPr lang="de-DE" altLang="en-US" dirty="0" smtClean="0"/>
              <a:t> also </a:t>
            </a:r>
            <a:r>
              <a:rPr lang="de-DE" altLang="en-US" dirty="0" err="1" smtClean="0"/>
              <a:t>used</a:t>
            </a:r>
            <a:r>
              <a:rPr lang="de-DE" altLang="en-US" dirty="0" smtClean="0"/>
              <a:t> </a:t>
            </a:r>
            <a:r>
              <a:rPr lang="de-DE" altLang="en-US" dirty="0" err="1" smtClean="0"/>
              <a:t>for</a:t>
            </a:r>
            <a:r>
              <a:rPr lang="de-DE" altLang="en-US" dirty="0" smtClean="0"/>
              <a:t> </a:t>
            </a:r>
            <a:r>
              <a:rPr lang="de-DE" altLang="en-US" dirty="0" err="1" smtClean="0"/>
              <a:t>registration</a:t>
            </a:r>
            <a:endParaRPr lang="en-US" altLang="en-US" dirty="0" smtClean="0"/>
          </a:p>
          <a:p>
            <a:pPr lvl="1"/>
            <a:r>
              <a:rPr lang="en-US" altLang="en-US" dirty="0" smtClean="0"/>
              <a:t>Must log attendance during each 2-hour session</a:t>
            </a:r>
          </a:p>
          <a:p>
            <a:pPr lvl="1"/>
            <a:r>
              <a:rPr lang="de-DE" altLang="en-US" dirty="0" err="1" smtClean="0"/>
              <a:t>Attendance</a:t>
            </a:r>
            <a:r>
              <a:rPr lang="de-DE" altLang="en-US" dirty="0" smtClean="0"/>
              <a:t> </a:t>
            </a:r>
            <a:r>
              <a:rPr lang="de-DE" altLang="en-US" dirty="0" err="1" smtClean="0"/>
              <a:t>counts</a:t>
            </a:r>
            <a:r>
              <a:rPr lang="de-DE" altLang="en-US" dirty="0" smtClean="0"/>
              <a:t> </a:t>
            </a:r>
            <a:r>
              <a:rPr lang="de-DE" altLang="en-US" dirty="0" err="1" smtClean="0"/>
              <a:t>to</a:t>
            </a:r>
            <a:r>
              <a:rPr lang="de-DE" altLang="en-US" dirty="0" smtClean="0"/>
              <a:t> </a:t>
            </a:r>
            <a:r>
              <a:rPr lang="de-DE" altLang="en-US" dirty="0" err="1" smtClean="0"/>
              <a:t>achieving</a:t>
            </a:r>
            <a:r>
              <a:rPr lang="de-DE" altLang="en-US" dirty="0" smtClean="0"/>
              <a:t>/</a:t>
            </a:r>
            <a:r>
              <a:rPr lang="de-DE" altLang="en-US" dirty="0" err="1" smtClean="0"/>
              <a:t>maintaining</a:t>
            </a:r>
            <a:r>
              <a:rPr lang="de-DE" altLang="en-US" dirty="0" smtClean="0"/>
              <a:t> </a:t>
            </a:r>
            <a:r>
              <a:rPr lang="de-DE" altLang="en-US" dirty="0" err="1" smtClean="0"/>
              <a:t>your</a:t>
            </a:r>
            <a:r>
              <a:rPr lang="de-DE" altLang="en-US" dirty="0" smtClean="0"/>
              <a:t> </a:t>
            </a:r>
            <a:r>
              <a:rPr lang="de-DE" altLang="en-US" dirty="0" err="1" smtClean="0"/>
              <a:t>voting</a:t>
            </a:r>
            <a:r>
              <a:rPr lang="de-DE" altLang="en-US" dirty="0" smtClean="0"/>
              <a:t> </a:t>
            </a:r>
            <a:r>
              <a:rPr lang="de-DE" altLang="en-US" dirty="0" err="1" smtClean="0"/>
              <a:t>rights</a:t>
            </a:r>
            <a:r>
              <a:rPr lang="de-DE" altLang="en-US" dirty="0" smtClean="0"/>
              <a:t> </a:t>
            </a:r>
            <a:endParaRPr lang="en-US" altLang="en-US" dirty="0" smtClean="0"/>
          </a:p>
          <a:p>
            <a:pPr>
              <a:spcBef>
                <a:spcPts val="1800"/>
              </a:spcBef>
            </a:pPr>
            <a:r>
              <a:rPr lang="en-US" altLang="en-US" dirty="0" smtClean="0"/>
              <a:t>Documentation</a:t>
            </a:r>
          </a:p>
          <a:p>
            <a:pPr lvl="1"/>
            <a:r>
              <a:rPr lang="en-US" altLang="en-US" dirty="0" smtClean="0">
                <a:hlinkClick r:id="rId4"/>
              </a:rPr>
              <a:t>http://mentor.ieee.org</a:t>
            </a:r>
            <a:endParaRPr lang="en-US" altLang="en-US" dirty="0" smtClean="0"/>
          </a:p>
          <a:p>
            <a:pPr lvl="1"/>
            <a:r>
              <a:rPr lang="en-US" altLang="en-US" dirty="0" smtClean="0"/>
              <a:t>Use “TG13”</a:t>
            </a:r>
            <a:r>
              <a:rPr lang="en-US" altLang="ja-JP" dirty="0" smtClean="0"/>
              <a:t> for submission</a:t>
            </a:r>
          </a:p>
          <a:p>
            <a:pPr lvl="1"/>
            <a:r>
              <a:rPr lang="en-US" altLang="en-US" dirty="0" smtClean="0"/>
              <a:t>If you plan to make a submission be sure it does not contain company logos or advertising</a:t>
            </a:r>
          </a:p>
          <a:p>
            <a:pPr lvl="1"/>
            <a:endParaRPr lang="en-US" altLang="en-US" dirty="0" smtClean="0"/>
          </a:p>
          <a:p>
            <a:pPr lvl="1"/>
            <a:endParaRPr lang="en-US" altLang="en-US" dirty="0" smtClean="0"/>
          </a:p>
        </p:txBody>
      </p:sp>
      <p:sp>
        <p:nvSpPr>
          <p:cNvPr id="2150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a:t>
            </a:r>
          </a:p>
        </p:txBody>
      </p:sp>
      <p:sp>
        <p:nvSpPr>
          <p:cNvPr id="2150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5</a:t>
            </a:fld>
            <a:endParaRPr lang="en-US" altLang="en-US" sz="1200" b="0" smtClean="0"/>
          </a:p>
        </p:txBody>
      </p:sp>
      <p:graphicFrame>
        <p:nvGraphicFramePr>
          <p:cNvPr id="8" name="Table 7"/>
          <p:cNvGraphicFramePr>
            <a:graphicFrameLocks noGrp="1"/>
          </p:cNvGraphicFramePr>
          <p:nvPr>
            <p:extLst>
              <p:ext uri="{D42A27DB-BD31-4B8C-83A1-F6EECF244321}">
                <p14:modId xmlns:p14="http://schemas.microsoft.com/office/powerpoint/2010/main" val="3320209186"/>
              </p:ext>
            </p:extLst>
          </p:nvPr>
        </p:nvGraphicFramePr>
        <p:xfrm>
          <a:off x="762000" y="1524000"/>
          <a:ext cx="7696200" cy="2152331"/>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Sang-Kyu Lim, Nikola </a:t>
                      </a:r>
                      <a:r>
                        <a:rPr lang="en-US" sz="1500" b="0" dirty="0" err="1" smtClean="0"/>
                        <a:t>Serafimovski</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smtClean="0"/>
                        <a:t>Sang-Kyu Lim, </a:t>
                      </a:r>
                      <a:r>
                        <a:rPr lang="en-US" sz="1500" b="0" dirty="0" err="1" smtClean="0"/>
                        <a:t>Tuncer</a:t>
                      </a:r>
                      <a:r>
                        <a:rPr lang="en-US" sz="1500" b="0" dirty="0" smtClean="0"/>
                        <a:t> </a:t>
                      </a:r>
                      <a:r>
                        <a:rPr lang="en-US" sz="1500" b="0" dirty="0" err="1" smtClean="0"/>
                        <a:t>Baykas</a:t>
                      </a:r>
                      <a:endParaRPr lang="en-US" sz="1500" b="0" dirty="0" smtClean="0"/>
                    </a:p>
                  </a:txBody>
                  <a:tcPr marT="45671" marB="45671"/>
                </a:tc>
                <a:extLst>
                  <a:ext uri="{0D108BD9-81ED-4DB2-BD59-A6C34878D82A}">
                    <a16:rowId xmlns:a16="http://schemas.microsoft.com/office/drawing/2014/main" val="10003"/>
                  </a:ext>
                </a:extLst>
              </a:tr>
              <a:tr h="240251">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smtClean="0"/>
                        <a:t>Kai Lennert Bober</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r>
              <a:rPr lang="de-DE" sz="1100" dirty="0" err="1" smtClean="0"/>
              <a:t>From</a:t>
            </a:r>
            <a:r>
              <a:rPr lang="de-DE" sz="1100" dirty="0" smtClean="0"/>
              <a:t> 802.15 </a:t>
            </a:r>
            <a:r>
              <a:rPr lang="de-DE" sz="1100" dirty="0" err="1" smtClean="0"/>
              <a:t>Operations</a:t>
            </a:r>
            <a:r>
              <a:rPr lang="de-DE" sz="1100" dirty="0" smtClean="0"/>
              <a:t>  Manual</a:t>
            </a:r>
            <a:endParaRPr lang="en-US" sz="1100" dirty="0"/>
          </a:p>
          <a:p>
            <a:pPr marL="0" indent="0">
              <a:buFontTx/>
              <a:buNone/>
              <a:defRPr/>
            </a:pPr>
            <a:r>
              <a:rPr lang="en-US" sz="1400" i="1" dirty="0"/>
              <a:t>Task Group Chair</a:t>
            </a:r>
          </a:p>
          <a:p>
            <a:pPr>
              <a:defRPr/>
            </a:pPr>
            <a:r>
              <a:rPr lang="en-US" sz="1100" dirty="0"/>
              <a:t>The TG Chair shall be appointed by the WG Chair and confirmed by a TG majority approval. </a:t>
            </a:r>
            <a:r>
              <a:rPr lang="en-US" sz="1100" dirty="0" smtClean="0"/>
              <a:t>The </a:t>
            </a:r>
            <a:r>
              <a:rPr lang="en-US" sz="1100" dirty="0"/>
              <a:t>TG Chair is required to confirm that the function of secretary is performed for each TG meeting. </a:t>
            </a:r>
            <a:endParaRPr lang="en-US" sz="1100" dirty="0" smtClean="0"/>
          </a:p>
          <a:p>
            <a:pPr marL="0" indent="0">
              <a:buFontTx/>
              <a:buNone/>
              <a:defRPr/>
            </a:pPr>
            <a:r>
              <a:rPr lang="en-US" sz="1200" i="1" dirty="0" smtClean="0"/>
              <a:t>Task </a:t>
            </a:r>
            <a:r>
              <a:rPr lang="en-US" sz="1200" i="1" dirty="0"/>
              <a:t>Group Vice-Chair</a:t>
            </a:r>
          </a:p>
          <a:p>
            <a:pPr>
              <a:defRPr/>
            </a:pPr>
            <a:r>
              <a:rPr lang="en-US" sz="1100" dirty="0"/>
              <a:t>TG Vice-Chair (an optional position) is appointed by the TG Chair and confirmed by a TG </a:t>
            </a:r>
            <a:r>
              <a:rPr lang="en-US" sz="1100" dirty="0" smtClean="0"/>
              <a:t>majority.</a:t>
            </a:r>
          </a:p>
          <a:p>
            <a:pPr marL="0" indent="0">
              <a:buFontTx/>
              <a:buNone/>
              <a:defRPr/>
            </a:pPr>
            <a:r>
              <a:rPr lang="en-US" sz="1200" i="1" dirty="0" smtClean="0"/>
              <a:t>Task </a:t>
            </a:r>
            <a:r>
              <a:rPr lang="en-US" sz="1200" i="1" dirty="0"/>
              <a:t>Group Secretary</a:t>
            </a:r>
          </a:p>
          <a:p>
            <a:pPr>
              <a:defRPr/>
            </a:pPr>
            <a:r>
              <a:rPr lang="en-US" sz="1100" dirty="0"/>
              <a:t>The TG Secretary shall be appointed by the TG Chair, who may also act as Secretary. TG meetings are not allowed to function without a secretary</a:t>
            </a:r>
            <a:r>
              <a:rPr lang="en-US" sz="1100" dirty="0" smtClean="0"/>
              <a:t>. </a:t>
            </a:r>
            <a:r>
              <a:rPr lang="en-US" sz="1100" dirty="0"/>
              <a:t> </a:t>
            </a:r>
            <a:r>
              <a:rPr lang="en-US" sz="1100" dirty="0" smtClean="0"/>
              <a:t>The </a:t>
            </a:r>
            <a:r>
              <a:rPr lang="en-US" sz="1100" dirty="0"/>
              <a:t>minutes of meetings taken by the TG Secretary (or designee) are to be provided to the TG Chair in time to be available to the WG Chair for publication, i.e. within 30 days after the close of the </a:t>
            </a:r>
            <a:r>
              <a:rPr lang="en-US" sz="1100" dirty="0" smtClean="0"/>
              <a:t>session.</a:t>
            </a:r>
          </a:p>
          <a:p>
            <a:pPr marL="0" indent="0">
              <a:buFontTx/>
              <a:buNone/>
              <a:defRPr/>
            </a:pPr>
            <a:r>
              <a:rPr lang="en-US" sz="1200" i="1" dirty="0" smtClean="0"/>
              <a:t>Task </a:t>
            </a:r>
            <a:r>
              <a:rPr lang="en-US" sz="1200" i="1" dirty="0"/>
              <a:t>Group Technical Editor</a:t>
            </a:r>
          </a:p>
          <a:p>
            <a:pPr>
              <a:defRPr/>
            </a:pPr>
            <a:r>
              <a:rPr lang="en-US" sz="1100" dirty="0"/>
              <a:t>The TG Technical Editor shall be appointed by the TG Chair and confirmed by a TG majority approval.</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48E48DE-CDCE-47C2-B6EB-065897CAA416}" type="slidenum">
              <a:rPr lang="en-US" altLang="en-US" sz="1200" b="0" smtClean="0"/>
              <a:pPr>
                <a:spcBef>
                  <a:spcPct val="0"/>
                </a:spcBef>
                <a:buFontTx/>
                <a:buNone/>
              </a:pPr>
              <a:t>6</a:t>
            </a:fld>
            <a:endParaRPr lang="en-US" altLang="en-US" sz="1200" b="0" smtClean="0"/>
          </a:p>
        </p:txBody>
      </p:sp>
      <p:sp>
        <p:nvSpPr>
          <p:cNvPr id="25603" name="Rectangle 2"/>
          <p:cNvSpPr>
            <a:spLocks noGrp="1" noChangeArrowheads="1"/>
          </p:cNvSpPr>
          <p:nvPr>
            <p:ph type="title"/>
          </p:nvPr>
        </p:nvSpPr>
        <p:spPr>
          <a:noFill/>
        </p:spPr>
        <p:txBody>
          <a:bodyPr/>
          <a:lstStyle/>
          <a:p>
            <a:r>
              <a:rPr lang="en-US" altLang="en-US" smtClean="0"/>
              <a:t>Task Group Operating Rules</a:t>
            </a:r>
          </a:p>
        </p:txBody>
      </p:sp>
      <p:sp>
        <p:nvSpPr>
          <p:cNvPr id="8" name="Rectangle 3"/>
          <p:cNvSpPr txBox="1">
            <a:spLocks noChangeArrowheads="1"/>
          </p:cNvSpPr>
          <p:nvPr/>
        </p:nvSpPr>
        <p:spPr bwMode="auto">
          <a:xfrm>
            <a:off x="6858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t>Anybody </a:t>
            </a:r>
            <a:r>
              <a:rPr lang="en-US" altLang="en-US" kern="0" dirty="0" smtClean="0"/>
              <a:t>can present and contribute to discussions</a:t>
            </a:r>
          </a:p>
          <a:p>
            <a:pPr>
              <a:defRPr/>
            </a:pPr>
            <a:r>
              <a:rPr lang="en-US" altLang="en-US" kern="0" dirty="0" smtClean="0"/>
              <a:t>WG members with voting right can vote and </a:t>
            </a:r>
            <a:r>
              <a:rPr lang="en-US" altLang="en-US" kern="0" dirty="0"/>
              <a:t>make </a:t>
            </a:r>
            <a:r>
              <a:rPr lang="en-US" altLang="en-US" kern="0" dirty="0" smtClean="0"/>
              <a:t>motions</a:t>
            </a:r>
            <a:endParaRPr lang="en-US" altLang="en-US" kern="0" dirty="0"/>
          </a:p>
          <a:p>
            <a:pPr>
              <a:defRPr/>
            </a:pPr>
            <a:r>
              <a:rPr lang="de-DE" altLang="en-US" kern="0" dirty="0" smtClean="0"/>
              <a:t>See IEEE 802.15 </a:t>
            </a:r>
            <a:r>
              <a:rPr lang="de-DE" altLang="en-US" kern="0" dirty="0" err="1" smtClean="0"/>
              <a:t>Operations</a:t>
            </a:r>
            <a:r>
              <a:rPr lang="de-DE" altLang="en-US" kern="0" dirty="0" smtClean="0"/>
              <a:t> Manual </a:t>
            </a:r>
            <a:r>
              <a:rPr lang="de-DE" altLang="en-US" kern="0" dirty="0" err="1" smtClean="0"/>
              <a:t>for</a:t>
            </a:r>
            <a:r>
              <a:rPr lang="de-DE" altLang="en-US" kern="0" dirty="0" smtClean="0"/>
              <a:t> </a:t>
            </a:r>
            <a:r>
              <a:rPr lang="de-DE" altLang="en-US" kern="0" dirty="0" err="1" smtClean="0"/>
              <a:t>detailed</a:t>
            </a:r>
            <a:r>
              <a:rPr lang="de-DE" altLang="en-US" kern="0" dirty="0" smtClean="0"/>
              <a:t> </a:t>
            </a:r>
            <a:r>
              <a:rPr lang="de-DE" altLang="en-US" kern="0" dirty="0" err="1" smtClean="0"/>
              <a:t>rules</a:t>
            </a:r>
            <a:r>
              <a:rPr lang="de-DE" altLang="en-US" kern="0" dirty="0" smtClean="0"/>
              <a:t> </a:t>
            </a:r>
            <a:r>
              <a:rPr lang="en-US" altLang="en-US" sz="2000" b="0" kern="0" dirty="0" smtClean="0">
                <a:hlinkClick r:id="rId3"/>
              </a:rPr>
              <a:t>https</a:t>
            </a:r>
            <a:r>
              <a:rPr lang="en-US" altLang="en-US" sz="2000" b="0" kern="0" dirty="0">
                <a:hlinkClick r:id="rId3"/>
              </a:rPr>
              <a:t>://</a:t>
            </a:r>
            <a:r>
              <a:rPr lang="en-US" altLang="en-US" sz="2000" b="0" kern="0" dirty="0" smtClean="0">
                <a:hlinkClick r:id="rId3"/>
              </a:rPr>
              <a:t>mentor.ieee.org/802.15/dcn/10/15-10-0235-18-0000-802-15-operations-manual.docx</a:t>
            </a:r>
            <a:endParaRPr lang="en-US" altLang="en-US" sz="2000" b="0" kern="0" dirty="0" smtClean="0"/>
          </a:p>
          <a:p>
            <a:pPr marL="0" indent="0">
              <a:buFontTx/>
              <a:buNone/>
              <a:defRPr/>
            </a:pPr>
            <a:endParaRPr lang="en-US" altLang="en-US" sz="2000" b="0" kern="0" dirty="0"/>
          </a:p>
        </p:txBody>
      </p:sp>
      <p:sp>
        <p:nvSpPr>
          <p:cNvPr id="2560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6EC035D-6983-44A7-9182-D0B7115AE266}" type="slidenum">
              <a:rPr lang="en-US" altLang="en-US" sz="1200" b="0" smtClean="0"/>
              <a:pPr>
                <a:spcBef>
                  <a:spcPct val="0"/>
                </a:spcBef>
                <a:buFontTx/>
                <a:buNone/>
              </a:pPr>
              <a:t>7</a:t>
            </a:fld>
            <a:endParaRPr lang="en-US" altLang="en-US" sz="1200" b="0" smtClean="0"/>
          </a:p>
        </p:txBody>
      </p:sp>
      <p:sp>
        <p:nvSpPr>
          <p:cNvPr id="2765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schedule </a:t>
            </a:r>
            <a:r>
              <a:rPr lang="en-US" altLang="en-US" sz="3200" dirty="0" smtClean="0">
                <a:solidFill>
                  <a:schemeClr val="tx2"/>
                </a:solidFill>
              </a:rPr>
              <a:t>for </a:t>
            </a:r>
            <a:r>
              <a:rPr lang="en-US" altLang="en-US" sz="3200" dirty="0" smtClean="0">
                <a:solidFill>
                  <a:schemeClr val="tx2"/>
                </a:solidFill>
              </a:rPr>
              <a:t>Irvine</a:t>
            </a:r>
            <a:endParaRPr lang="en-US" altLang="en-US" sz="3200" dirty="0">
              <a:solidFill>
                <a:schemeClr val="tx2"/>
              </a:solidFill>
            </a:endParaRPr>
          </a:p>
        </p:txBody>
      </p:sp>
      <p:sp>
        <p:nvSpPr>
          <p:cNvPr id="2765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le 1"/>
          <p:cNvGraphicFramePr>
            <a:graphicFrameLocks noGrp="1"/>
          </p:cNvGraphicFramePr>
          <p:nvPr>
            <p:extLst>
              <p:ext uri="{D42A27DB-BD31-4B8C-83A1-F6EECF244321}">
                <p14:modId xmlns:p14="http://schemas.microsoft.com/office/powerpoint/2010/main" val="2757525573"/>
              </p:ext>
            </p:extLst>
          </p:nvPr>
        </p:nvGraphicFramePr>
        <p:xfrm>
          <a:off x="990600" y="1600200"/>
          <a:ext cx="7162800" cy="4506528"/>
        </p:xfrm>
        <a:graphic>
          <a:graphicData uri="http://schemas.openxmlformats.org/drawingml/2006/table">
            <a:tbl>
              <a:tblPr firstRow="1" bandRow="1">
                <a:tableStyleId>{21E4AEA4-8DFA-4A89-87EB-49C32662AFE0}</a:tableStyleId>
              </a:tblPr>
              <a:tblGrid>
                <a:gridCol w="1432560">
                  <a:extLst>
                    <a:ext uri="{9D8B030D-6E8A-4147-A177-3AD203B41FA5}">
                      <a16:colId xmlns:a16="http://schemas.microsoft.com/office/drawing/2014/main" val="20000"/>
                    </a:ext>
                  </a:extLst>
                </a:gridCol>
                <a:gridCol w="1432560">
                  <a:extLst>
                    <a:ext uri="{9D8B030D-6E8A-4147-A177-3AD203B41FA5}">
                      <a16:colId xmlns:a16="http://schemas.microsoft.com/office/drawing/2014/main" val="20001"/>
                    </a:ext>
                  </a:extLst>
                </a:gridCol>
                <a:gridCol w="1432560">
                  <a:extLst>
                    <a:ext uri="{9D8B030D-6E8A-4147-A177-3AD203B41FA5}">
                      <a16:colId xmlns:a16="http://schemas.microsoft.com/office/drawing/2014/main" val="20002"/>
                    </a:ext>
                  </a:extLst>
                </a:gridCol>
                <a:gridCol w="1432560">
                  <a:extLst>
                    <a:ext uri="{9D8B030D-6E8A-4147-A177-3AD203B41FA5}">
                      <a16:colId xmlns:a16="http://schemas.microsoft.com/office/drawing/2014/main" val="20003"/>
                    </a:ext>
                  </a:extLst>
                </a:gridCol>
                <a:gridCol w="1432560">
                  <a:extLst>
                    <a:ext uri="{9D8B030D-6E8A-4147-A177-3AD203B41FA5}">
                      <a16:colId xmlns:a16="http://schemas.microsoft.com/office/drawing/2014/main" val="20004"/>
                    </a:ext>
                  </a:extLst>
                </a:gridCol>
              </a:tblGrid>
              <a:tr h="751088">
                <a:tc>
                  <a:txBody>
                    <a:bodyPr/>
                    <a:lstStyle/>
                    <a:p>
                      <a:endParaRPr lang="en-US" sz="1800" dirty="0"/>
                    </a:p>
                  </a:txBody>
                  <a:tcPr marT="45744" marB="45744"/>
                </a:tc>
                <a:tc>
                  <a:txBody>
                    <a:bodyPr/>
                    <a:lstStyle/>
                    <a:p>
                      <a:pPr algn="ctr"/>
                      <a:r>
                        <a:rPr lang="en-US" sz="1800" dirty="0"/>
                        <a:t>MON</a:t>
                      </a:r>
                    </a:p>
                  </a:txBody>
                  <a:tcPr marT="45744" marB="45744"/>
                </a:tc>
                <a:tc>
                  <a:txBody>
                    <a:bodyPr/>
                    <a:lstStyle/>
                    <a:p>
                      <a:pPr algn="ctr"/>
                      <a:r>
                        <a:rPr lang="en-US" sz="1800" dirty="0"/>
                        <a:t>TUE</a:t>
                      </a:r>
                    </a:p>
                  </a:txBody>
                  <a:tcPr marT="45744" marB="45744"/>
                </a:tc>
                <a:tc>
                  <a:txBody>
                    <a:bodyPr/>
                    <a:lstStyle/>
                    <a:p>
                      <a:pPr algn="ctr"/>
                      <a:r>
                        <a:rPr lang="en-US" sz="1800" dirty="0"/>
                        <a:t>WED</a:t>
                      </a:r>
                    </a:p>
                  </a:txBody>
                  <a:tcPr marT="45744" marB="45744"/>
                </a:tc>
                <a:tc>
                  <a:txBody>
                    <a:bodyPr/>
                    <a:lstStyle/>
                    <a:p>
                      <a:pPr algn="ctr"/>
                      <a:r>
                        <a:rPr lang="en-US" sz="1800" dirty="0"/>
                        <a:t>THU</a:t>
                      </a:r>
                    </a:p>
                  </a:txBody>
                  <a:tcPr marT="45744" marB="45744"/>
                </a:tc>
                <a:extLst>
                  <a:ext uri="{0D108BD9-81ED-4DB2-BD59-A6C34878D82A}">
                    <a16:rowId xmlns:a16="http://schemas.microsoft.com/office/drawing/2014/main" val="10000"/>
                  </a:ext>
                </a:extLst>
              </a:tr>
              <a:tr h="751088">
                <a:tc>
                  <a:txBody>
                    <a:bodyPr/>
                    <a:lstStyle/>
                    <a:p>
                      <a:pPr algn="ctr"/>
                      <a:r>
                        <a:rPr lang="en-US" sz="1800" dirty="0"/>
                        <a:t>AM1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smtClean="0"/>
                        <a:t>Opening</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0" i="0" dirty="0" smtClean="0">
                        <a:solidFill>
                          <a:srgbClr val="FF0000"/>
                        </a:solidFill>
                        <a:latin typeface="+mn-lt"/>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600" i="1"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solidFill>
                            <a:schemeClr val="tx1"/>
                          </a:solidFill>
                        </a:rPr>
                        <a:t>TG13#5</a:t>
                      </a:r>
                      <a:endParaRPr lang="en-US" sz="1400" b="0" dirty="0" smtClean="0">
                        <a:solidFill>
                          <a:schemeClr val="tx1"/>
                        </a:solidFill>
                      </a:endParaRPr>
                    </a:p>
                  </a:txBody>
                  <a:tcPr marT="45744" marB="45744" anchor="ctr"/>
                </a:tc>
                <a:extLst>
                  <a:ext uri="{0D108BD9-81ED-4DB2-BD59-A6C34878D82A}">
                    <a16:rowId xmlns:a16="http://schemas.microsoft.com/office/drawing/2014/main" val="10001"/>
                  </a:ext>
                </a:extLst>
              </a:tr>
              <a:tr h="751088">
                <a:tc>
                  <a:txBody>
                    <a:bodyPr/>
                    <a:lstStyle/>
                    <a:p>
                      <a:pPr algn="ctr"/>
                      <a:r>
                        <a:rPr lang="en-US" sz="1800" dirty="0"/>
                        <a:t>AM2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smtClean="0">
                          <a:latin typeface="+mn-lt"/>
                        </a:rPr>
                        <a:t>TGbb#1(ax)</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0" i="0" dirty="0" smtClean="0">
                        <a:solidFill>
                          <a:srgbClr val="FF0000"/>
                        </a:solidFill>
                        <a:latin typeface="+mn-lt"/>
                      </a:endParaRPr>
                    </a:p>
                  </a:txBody>
                  <a:tcPr marT="45744" marB="45744" anchor="ctr"/>
                </a:tc>
                <a:tc>
                  <a:txBody>
                    <a:bodyPr/>
                    <a:lstStyle/>
                    <a:p>
                      <a:pPr algn="ctr"/>
                      <a:r>
                        <a:rPr lang="en-US" sz="1600" i="1" dirty="0" smtClean="0"/>
                        <a:t>WG Midweek</a:t>
                      </a:r>
                      <a:endParaRPr lang="en-US" sz="1600" i="1"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tx1"/>
                          </a:solidFill>
                        </a:rPr>
                        <a:t>TGbb#2</a:t>
                      </a:r>
                    </a:p>
                  </a:txBody>
                  <a:tcPr marT="45744" marB="45744" anchor="ctr"/>
                </a:tc>
                <a:extLst>
                  <a:ext uri="{0D108BD9-81ED-4DB2-BD59-A6C34878D82A}">
                    <a16:rowId xmlns:a16="http://schemas.microsoft.com/office/drawing/2014/main" val="10002"/>
                  </a:ext>
                </a:extLst>
              </a:tr>
              <a:tr h="751088">
                <a:tc>
                  <a:txBody>
                    <a:bodyPr/>
                    <a:lstStyle/>
                    <a:p>
                      <a:pPr algn="ctr"/>
                      <a:r>
                        <a:rPr lang="en-US" sz="1800" dirty="0"/>
                        <a:t>PM1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TG13#1</a:t>
                      </a:r>
                      <a:endParaRPr lang="en-US" sz="14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smtClean="0"/>
                        <a:t>TG13#4</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0" dirty="0" smtClean="0">
                        <a:solidFill>
                          <a:schemeClr val="tx1"/>
                        </a:solidFill>
                      </a:endParaRPr>
                    </a:p>
                  </a:txBody>
                  <a:tcPr marT="45744" marB="45744" anchor="ctr"/>
                </a:tc>
                <a:extLst>
                  <a:ext uri="{0D108BD9-81ED-4DB2-BD59-A6C34878D82A}">
                    <a16:rowId xmlns:a16="http://schemas.microsoft.com/office/drawing/2014/main" val="10003"/>
                  </a:ext>
                </a:extLst>
              </a:tr>
              <a:tr h="751088">
                <a:tc>
                  <a:txBody>
                    <a:bodyPr/>
                    <a:lstStyle/>
                    <a:p>
                      <a:pPr algn="ctr"/>
                      <a:r>
                        <a:rPr lang="en-US" sz="1800" dirty="0"/>
                        <a:t>PM2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TG13#2</a:t>
                      </a:r>
                      <a:endParaRPr lang="en-US" sz="16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TG13#3</a:t>
                      </a:r>
                      <a:endParaRPr lang="en-US" sz="14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600" i="1"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0" i="1" dirty="0" smtClean="0">
                        <a:solidFill>
                          <a:schemeClr val="tx1"/>
                        </a:solidFill>
                      </a:endParaRPr>
                    </a:p>
                  </a:txBody>
                  <a:tcPr marT="45744" marB="45744" anchor="ctr"/>
                </a:tc>
                <a:extLst>
                  <a:ext uri="{0D108BD9-81ED-4DB2-BD59-A6C34878D82A}">
                    <a16:rowId xmlns:a16="http://schemas.microsoft.com/office/drawing/2014/main" val="10004"/>
                  </a:ext>
                </a:extLst>
              </a:tr>
              <a:tr h="751088">
                <a:tc>
                  <a:txBody>
                    <a:bodyPr/>
                    <a:lstStyle/>
                    <a:p>
                      <a:pPr algn="ctr"/>
                      <a:r>
                        <a:rPr lang="en-US" sz="1800" dirty="0" smtClean="0"/>
                        <a:t>PM3</a:t>
                      </a:r>
                      <a:endParaRPr lang="en-US" sz="18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600" i="1"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smtClean="0">
                          <a:solidFill>
                            <a:schemeClr val="tx1"/>
                          </a:solidFill>
                        </a:rPr>
                        <a:t>WG Closing</a:t>
                      </a:r>
                    </a:p>
                  </a:txBody>
                  <a:tcPr marT="45744" marB="45744" anchor="ctr"/>
                </a:tc>
                <a:extLst>
                  <a:ext uri="{0D108BD9-81ED-4DB2-BD59-A6C34878D82A}">
                    <a16:rowId xmlns:a16="http://schemas.microsoft.com/office/drawing/2014/main" val="685776192"/>
                  </a:ext>
                </a:extLst>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sz="2000" dirty="0" smtClean="0"/>
              <a:t>TG13 CAD </a:t>
            </a:r>
            <a:r>
              <a:rPr lang="de-DE" sz="2000" dirty="0" err="1" smtClean="0"/>
              <a:t>pased</a:t>
            </a:r>
            <a:r>
              <a:rPr lang="de-DE" sz="2000" dirty="0" smtClean="0"/>
              <a:t> </a:t>
            </a:r>
            <a:r>
              <a:rPr lang="de-DE" sz="2000" dirty="0" err="1" smtClean="0"/>
              <a:t>letter</a:t>
            </a:r>
            <a:r>
              <a:rPr lang="de-DE" sz="2000" dirty="0" smtClean="0"/>
              <a:t> </a:t>
            </a:r>
            <a:r>
              <a:rPr lang="de-DE" sz="2000" dirty="0" err="1" smtClean="0"/>
              <a:t>ballot</a:t>
            </a:r>
            <a:r>
              <a:rPr lang="de-DE" sz="2000" dirty="0" smtClean="0"/>
              <a:t> in 802.19</a:t>
            </a:r>
          </a:p>
          <a:p>
            <a:pPr marL="1085850" lvl="1" indent="-342900" algn="just">
              <a:buFont typeface="Arial" panose="020B0604020202020204" pitchFamily="34" charset="0"/>
              <a:buChar char="•"/>
              <a:defRPr/>
            </a:pPr>
            <a:r>
              <a:rPr lang="de-DE" sz="1800" dirty="0" smtClean="0"/>
              <a:t>83% </a:t>
            </a:r>
            <a:r>
              <a:rPr lang="de-DE" sz="1800" dirty="0" err="1" smtClean="0"/>
              <a:t>approval</a:t>
            </a:r>
            <a:r>
              <a:rPr lang="de-DE" sz="1800" dirty="0" smtClean="0"/>
              <a:t> </a:t>
            </a:r>
            <a:r>
              <a:rPr lang="de-DE" sz="1800" dirty="0" err="1" smtClean="0"/>
              <a:t>ratio</a:t>
            </a:r>
            <a:r>
              <a:rPr lang="de-DE" sz="1800" dirty="0" smtClean="0"/>
              <a:t>, 19 </a:t>
            </a:r>
            <a:r>
              <a:rPr lang="de-DE" sz="1800" dirty="0" err="1" smtClean="0"/>
              <a:t>comments</a:t>
            </a:r>
            <a:r>
              <a:rPr lang="de-DE" sz="1800" dirty="0" smtClean="0"/>
              <a:t> </a:t>
            </a:r>
            <a:r>
              <a:rPr lang="de-DE" sz="1800" dirty="0" err="1" smtClean="0"/>
              <a:t>were</a:t>
            </a:r>
            <a:r>
              <a:rPr lang="de-DE" sz="1800" dirty="0" smtClean="0"/>
              <a:t> </a:t>
            </a:r>
            <a:r>
              <a:rPr lang="de-DE" sz="1800" dirty="0" err="1" smtClean="0"/>
              <a:t>submitted</a:t>
            </a:r>
            <a:endParaRPr lang="de-DE" sz="1800" dirty="0" smtClean="0"/>
          </a:p>
          <a:p>
            <a:pPr marL="1085850" lvl="1" indent="-342900" algn="just">
              <a:buFont typeface="Arial" panose="020B0604020202020204" pitchFamily="34" charset="0"/>
              <a:buChar char="•"/>
              <a:defRPr/>
            </a:pPr>
            <a:r>
              <a:rPr lang="de-DE" sz="1800" dirty="0" smtClean="0"/>
              <a:t>5 </a:t>
            </a:r>
            <a:r>
              <a:rPr lang="de-DE" sz="1800" dirty="0" smtClean="0"/>
              <a:t>Slots in </a:t>
            </a:r>
            <a:r>
              <a:rPr lang="de-DE" sz="1800" dirty="0" smtClean="0"/>
              <a:t>Irvine</a:t>
            </a:r>
            <a:endParaRPr lang="de-DE" sz="1800" dirty="0"/>
          </a:p>
          <a:p>
            <a:pPr marL="342900" indent="-342900" algn="just">
              <a:buFont typeface="Arial" panose="020B0604020202020204" pitchFamily="34" charset="0"/>
              <a:buChar char="•"/>
              <a:defRPr/>
            </a:pPr>
            <a:r>
              <a:rPr lang="de-DE" sz="2000" dirty="0" smtClean="0"/>
              <a:t>Positive </a:t>
            </a:r>
            <a:r>
              <a:rPr lang="de-DE" sz="2000" dirty="0" err="1"/>
              <a:t>answer</a:t>
            </a:r>
            <a:r>
              <a:rPr lang="de-DE" sz="2000" dirty="0"/>
              <a:t> on </a:t>
            </a:r>
            <a:r>
              <a:rPr lang="de-DE" sz="2000" dirty="0" err="1"/>
              <a:t>copyright</a:t>
            </a:r>
            <a:r>
              <a:rPr lang="de-DE" sz="2000" dirty="0"/>
              <a:t> </a:t>
            </a:r>
            <a:r>
              <a:rPr lang="de-DE" sz="2000" dirty="0" err="1"/>
              <a:t>letter</a:t>
            </a:r>
            <a:r>
              <a:rPr lang="de-DE" sz="2000" dirty="0"/>
              <a:t> </a:t>
            </a:r>
            <a:r>
              <a:rPr lang="de-DE" sz="2000" dirty="0" err="1"/>
              <a:t>from</a:t>
            </a:r>
            <a:r>
              <a:rPr lang="de-DE" sz="2000" dirty="0"/>
              <a:t> </a:t>
            </a:r>
            <a:r>
              <a:rPr lang="de-DE" sz="2000" dirty="0" smtClean="0"/>
              <a:t>ITU-T</a:t>
            </a:r>
          </a:p>
          <a:p>
            <a:pPr marL="1085850" lvl="1" indent="-342900" algn="just">
              <a:buFont typeface="Arial" panose="020B0604020202020204" pitchFamily="34" charset="0"/>
              <a:buChar char="•"/>
              <a:defRPr/>
            </a:pPr>
            <a:r>
              <a:rPr lang="de-DE" sz="1800" dirty="0" smtClean="0"/>
              <a:t>See </a:t>
            </a:r>
            <a:r>
              <a:rPr lang="de-DE" sz="1800" dirty="0" err="1" smtClean="0"/>
              <a:t>doc</a:t>
            </a:r>
            <a:r>
              <a:rPr lang="de-DE" sz="1800" dirty="0" smtClean="0"/>
              <a:t>. </a:t>
            </a:r>
            <a:r>
              <a:rPr lang="en-US" altLang="en-US" sz="1800" dirty="0"/>
              <a:t>15-20/0016r0</a:t>
            </a:r>
            <a:endParaRPr lang="de-DE" sz="1800" dirty="0"/>
          </a:p>
          <a:p>
            <a:pPr marL="342900" indent="-342900" algn="just">
              <a:buFont typeface="Arial" panose="020B0604020202020204" pitchFamily="34" charset="0"/>
              <a:buChar char="•"/>
              <a:defRPr/>
            </a:pPr>
            <a:r>
              <a:rPr lang="de-DE" sz="2000" dirty="0"/>
              <a:t>1st WG </a:t>
            </a:r>
            <a:r>
              <a:rPr lang="de-DE" sz="2000" dirty="0" err="1"/>
              <a:t>letter</a:t>
            </a:r>
            <a:r>
              <a:rPr lang="de-DE" sz="2000" dirty="0"/>
              <a:t> </a:t>
            </a:r>
            <a:r>
              <a:rPr lang="de-DE" sz="2000" dirty="0" err="1"/>
              <a:t>ballot</a:t>
            </a:r>
            <a:r>
              <a:rPr lang="de-DE" sz="2000" dirty="0"/>
              <a:t> </a:t>
            </a:r>
            <a:r>
              <a:rPr lang="de-DE" sz="2000" dirty="0" smtClean="0"/>
              <a:t>LB166 </a:t>
            </a:r>
            <a:r>
              <a:rPr lang="de-DE" sz="2000" dirty="0" err="1" smtClean="0"/>
              <a:t>is</a:t>
            </a:r>
            <a:r>
              <a:rPr lang="de-DE" sz="2000" dirty="0" smtClean="0"/>
              <a:t> still </a:t>
            </a:r>
            <a:r>
              <a:rPr lang="de-DE" sz="2000" dirty="0" err="1" smtClean="0"/>
              <a:t>running</a:t>
            </a:r>
            <a:r>
              <a:rPr lang="de-DE" sz="2000" dirty="0" smtClean="0"/>
              <a:t> </a:t>
            </a:r>
            <a:r>
              <a:rPr lang="de-DE" sz="2000" dirty="0" err="1"/>
              <a:t>until</a:t>
            </a:r>
            <a:r>
              <a:rPr lang="de-DE" sz="2000" dirty="0"/>
              <a:t> </a:t>
            </a:r>
            <a:r>
              <a:rPr lang="de-DE" sz="2000" dirty="0" err="1"/>
              <a:t>Wednesday</a:t>
            </a:r>
            <a:r>
              <a:rPr lang="de-DE" sz="2000" dirty="0"/>
              <a:t> 3 p.m.</a:t>
            </a:r>
          </a:p>
          <a:p>
            <a:pPr marL="1085850" lvl="1" indent="-342900" algn="just">
              <a:buFont typeface="Arial" panose="020B0604020202020204" pitchFamily="34" charset="0"/>
              <a:buChar char="•"/>
              <a:defRPr/>
            </a:pPr>
            <a:r>
              <a:rPr lang="de-DE" sz="1800" dirty="0" smtClean="0"/>
              <a:t>45% </a:t>
            </a:r>
            <a:r>
              <a:rPr lang="de-DE" sz="1800" dirty="0" err="1"/>
              <a:t>participation</a:t>
            </a:r>
            <a:r>
              <a:rPr lang="de-DE" sz="1800" dirty="0"/>
              <a:t> so </a:t>
            </a:r>
            <a:r>
              <a:rPr lang="de-DE" sz="1800" dirty="0" err="1"/>
              <a:t>far</a:t>
            </a:r>
            <a:r>
              <a:rPr lang="de-DE" sz="1800" dirty="0"/>
              <a:t>, </a:t>
            </a:r>
            <a:r>
              <a:rPr lang="de-DE" sz="1800" dirty="0" err="1"/>
              <a:t>one</a:t>
            </a:r>
            <a:r>
              <a:rPr lang="de-DE" sz="1800" dirty="0"/>
              <a:t> NO </a:t>
            </a:r>
            <a:r>
              <a:rPr lang="de-DE" sz="1800" dirty="0" err="1"/>
              <a:t>vote</a:t>
            </a:r>
            <a:r>
              <a:rPr lang="de-DE" sz="1800" dirty="0"/>
              <a:t> </a:t>
            </a:r>
          </a:p>
          <a:p>
            <a:pPr marL="1085850" lvl="1" indent="-342900" algn="just">
              <a:buFont typeface="Arial" panose="020B0604020202020204" pitchFamily="34" charset="0"/>
              <a:buChar char="•"/>
              <a:defRPr/>
            </a:pPr>
            <a:r>
              <a:rPr lang="de-DE" sz="1800" dirty="0" err="1"/>
              <a:t>Resolve</a:t>
            </a:r>
            <a:r>
              <a:rPr lang="de-DE" sz="1800" dirty="0"/>
              <a:t> 190+ </a:t>
            </a:r>
            <a:r>
              <a:rPr lang="de-DE" sz="1800" dirty="0" err="1"/>
              <a:t>comments</a:t>
            </a:r>
            <a:r>
              <a:rPr lang="de-DE" sz="1800" dirty="0"/>
              <a:t> </a:t>
            </a:r>
            <a:r>
              <a:rPr lang="de-DE" sz="1800" dirty="0" err="1"/>
              <a:t>received</a:t>
            </a:r>
            <a:r>
              <a:rPr lang="de-DE" sz="1800" dirty="0"/>
              <a:t> so </a:t>
            </a:r>
            <a:r>
              <a:rPr lang="de-DE" sz="1800" dirty="0" err="1"/>
              <a:t>far</a:t>
            </a:r>
            <a:r>
              <a:rPr lang="de-DE" sz="1800" dirty="0"/>
              <a:t> </a:t>
            </a:r>
            <a:r>
              <a:rPr lang="de-DE" sz="1800" dirty="0" err="1"/>
              <a:t>against</a:t>
            </a:r>
            <a:r>
              <a:rPr lang="de-DE" sz="1800" dirty="0"/>
              <a:t> TG13 D1.0</a:t>
            </a:r>
          </a:p>
          <a:p>
            <a:pPr marL="1085850" lvl="1" indent="-342900" algn="just">
              <a:buFont typeface="Arial" panose="020B0604020202020204" pitchFamily="34" charset="0"/>
              <a:buChar char="•"/>
              <a:defRPr/>
            </a:pPr>
            <a:r>
              <a:rPr lang="de-DE" sz="1800" dirty="0" err="1"/>
              <a:t>Resolve</a:t>
            </a:r>
            <a:r>
              <a:rPr lang="de-DE" sz="1800" dirty="0"/>
              <a:t> residual </a:t>
            </a:r>
            <a:r>
              <a:rPr lang="de-DE" sz="1800" dirty="0" err="1"/>
              <a:t>comments</a:t>
            </a:r>
            <a:endParaRPr lang="de-DE" sz="1800" dirty="0"/>
          </a:p>
          <a:p>
            <a:pPr marL="342900" indent="-342900" algn="just">
              <a:buFont typeface="Arial" panose="020B0604020202020204" pitchFamily="34" charset="0"/>
              <a:buChar char="•"/>
              <a:defRPr/>
            </a:pPr>
            <a:r>
              <a:rPr lang="de-DE" sz="2000" dirty="0" err="1" smtClean="0"/>
              <a:t>Submit</a:t>
            </a:r>
            <a:r>
              <a:rPr lang="de-DE" sz="2000" dirty="0" smtClean="0"/>
              <a:t> </a:t>
            </a:r>
            <a:r>
              <a:rPr lang="de-DE" sz="2000" dirty="0" err="1" smtClean="0"/>
              <a:t>revised</a:t>
            </a:r>
            <a:r>
              <a:rPr lang="de-DE" sz="2000" dirty="0" smtClean="0"/>
              <a:t> </a:t>
            </a:r>
            <a:r>
              <a:rPr lang="de-DE" sz="2000" dirty="0" err="1" smtClean="0"/>
              <a:t>draft</a:t>
            </a:r>
            <a:r>
              <a:rPr lang="de-DE" sz="2000" dirty="0" smtClean="0"/>
              <a:t> </a:t>
            </a:r>
            <a:r>
              <a:rPr lang="de-DE" sz="2000" dirty="0" err="1" smtClean="0"/>
              <a:t>to</a:t>
            </a:r>
            <a:r>
              <a:rPr lang="de-DE" sz="2000" dirty="0" smtClean="0"/>
              <a:t> WG </a:t>
            </a:r>
            <a:r>
              <a:rPr lang="de-DE" sz="2000" dirty="0" err="1" smtClean="0"/>
              <a:t>letter</a:t>
            </a:r>
            <a:r>
              <a:rPr lang="de-DE" sz="2000" dirty="0" smtClean="0"/>
              <a:t> </a:t>
            </a:r>
            <a:r>
              <a:rPr lang="de-DE" sz="2000" dirty="0" err="1" smtClean="0"/>
              <a:t>ballot</a:t>
            </a:r>
            <a:endParaRPr lang="de-DE" sz="2000" dirty="0" smtClean="0">
              <a:solidFill>
                <a:srgbClr val="00B050"/>
              </a:solidFill>
            </a:endParaRPr>
          </a:p>
          <a:p>
            <a:pPr marL="342900" indent="-342900" algn="just">
              <a:spcBef>
                <a:spcPts val="0"/>
              </a:spcBef>
              <a:spcAft>
                <a:spcPts val="300"/>
              </a:spcAft>
              <a:defRPr/>
            </a:pPr>
            <a:endParaRPr lang="en-GB" altLang="en-US" sz="1600" dirty="0" smtClean="0"/>
          </a:p>
          <a:p>
            <a:pPr algn="just">
              <a:spcBef>
                <a:spcPts val="0"/>
              </a:spcBef>
              <a:spcAft>
                <a:spcPts val="300"/>
              </a:spcAft>
              <a:buFontTx/>
              <a:buNone/>
              <a:defRPr/>
            </a:pPr>
            <a:endParaRPr lang="en-GB" altLang="en-US" sz="16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8</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activities this 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F3A9A60-05B2-4253-9F90-0E6A530182DC}" type="slidenum">
              <a:rPr lang="en-US" altLang="en-US" sz="1200" b="0" smtClean="0"/>
              <a:pPr>
                <a:spcBef>
                  <a:spcPct val="0"/>
                </a:spcBef>
                <a:buFontTx/>
                <a:buNone/>
              </a:pPr>
              <a:t>9</a:t>
            </a:fld>
            <a:endParaRPr lang="en-US" altLang="en-US" sz="1200" b="0" smtClean="0"/>
          </a:p>
        </p:txBody>
      </p:sp>
      <p:sp>
        <p:nvSpPr>
          <p:cNvPr id="3174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#1</a:t>
            </a:r>
            <a:endParaRPr lang="en-US" altLang="en-US" sz="3600" dirty="0"/>
          </a:p>
          <a:p>
            <a:pPr algn="just">
              <a:buFontTx/>
              <a:buNone/>
            </a:pPr>
            <a:r>
              <a:rPr lang="en-US" altLang="en-US" sz="3600" dirty="0" smtClean="0"/>
              <a:t>Monday </a:t>
            </a:r>
            <a:r>
              <a:rPr lang="en-US" altLang="en-US" sz="3600" dirty="0" smtClean="0"/>
              <a:t>PM1, Jan. 13, 2020</a:t>
            </a:r>
            <a:endParaRPr lang="en-US" altLang="en-US" dirty="0"/>
          </a:p>
        </p:txBody>
      </p:sp>
      <p:sp>
        <p:nvSpPr>
          <p:cNvPr id="3174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2" name="Tabelle 1"/>
          <p:cNvGraphicFramePr>
            <a:graphicFrameLocks noGrp="1"/>
          </p:cNvGraphicFramePr>
          <p:nvPr>
            <p:extLst>
              <p:ext uri="{D42A27DB-BD31-4B8C-83A1-F6EECF244321}">
                <p14:modId xmlns:p14="http://schemas.microsoft.com/office/powerpoint/2010/main" val="1078512918"/>
              </p:ext>
            </p:extLst>
          </p:nvPr>
        </p:nvGraphicFramePr>
        <p:xfrm>
          <a:off x="533400" y="2209800"/>
          <a:ext cx="8077200" cy="4260224"/>
        </p:xfrm>
        <a:graphic>
          <a:graphicData uri="http://schemas.openxmlformats.org/drawingml/2006/table">
            <a:tbl>
              <a:tblPr firstRow="1" bandRow="1">
                <a:tableStyleId>{5C22544A-7EE6-4342-B048-85BDC9FD1C3A}</a:tableStyleId>
              </a:tblPr>
              <a:tblGrid>
                <a:gridCol w="7239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381364">
                <a:tc>
                  <a:txBody>
                    <a:bodyPr/>
                    <a:lstStyle/>
                    <a:p>
                      <a:r>
                        <a:rPr lang="de-DE" sz="1800" dirty="0" smtClean="0"/>
                        <a:t>Item</a:t>
                      </a:r>
                      <a:endParaRPr lang="en-US" sz="1800" dirty="0"/>
                    </a:p>
                  </a:txBody>
                  <a:tcPr marT="45764" marB="45764"/>
                </a:tc>
                <a:tc>
                  <a:txBody>
                    <a:bodyPr/>
                    <a:lstStyle/>
                    <a:p>
                      <a:r>
                        <a:rPr lang="de-DE" sz="1800" dirty="0" smtClean="0"/>
                        <a:t>Time</a:t>
                      </a:r>
                      <a:endParaRPr lang="en-US" sz="1800" dirty="0"/>
                    </a:p>
                  </a:txBody>
                  <a:tcPr marT="45764" marB="45764"/>
                </a:tc>
                <a:extLst>
                  <a:ext uri="{0D108BD9-81ED-4DB2-BD59-A6C34878D82A}">
                    <a16:rowId xmlns:a16="http://schemas.microsoft.com/office/drawing/2014/main" val="10000"/>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64" marB="45764"/>
                </a:tc>
                <a:tc>
                  <a:txBody>
                    <a:bodyPr/>
                    <a:lstStyle/>
                    <a:p>
                      <a:r>
                        <a:rPr lang="de-DE" sz="1800" dirty="0" smtClean="0"/>
                        <a:t>3</a:t>
                      </a:r>
                      <a:endParaRPr lang="en-US" sz="1800" dirty="0"/>
                    </a:p>
                  </a:txBody>
                  <a:tcPr marT="45764" marB="45764"/>
                </a:tc>
                <a:extLst>
                  <a:ext uri="{0D108BD9-81ED-4DB2-BD59-A6C34878D82A}">
                    <a16:rowId xmlns:a16="http://schemas.microsoft.com/office/drawing/2014/main" val="10001"/>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Welcome, Who is Who</a:t>
                      </a:r>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10002"/>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/Who takes minutes</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3"/>
                  </a:ext>
                </a:extLst>
              </a:tr>
              <a:tr h="371193">
                <a:tc>
                  <a:txBody>
                    <a:bodyPr/>
                    <a:lstStyle/>
                    <a:p>
                      <a:pPr marL="358775" marR="0" lvl="1" indent="-358775" algn="just" defTabSz="914400" rtl="0" eaLnBrk="1" fontAlgn="auto" latinLnBrk="0" hangingPunct="1">
                        <a:lnSpc>
                          <a:spcPct val="100000"/>
                        </a:lnSpc>
                        <a:spcBef>
                          <a:spcPts val="0"/>
                        </a:spcBef>
                        <a:spcAft>
                          <a:spcPts val="300"/>
                        </a:spcAft>
                        <a:buClrTx/>
                        <a:buSzTx/>
                        <a:buFontTx/>
                        <a:buNone/>
                        <a:tabLst/>
                        <a:defRPr/>
                      </a:pPr>
                      <a:r>
                        <a:rPr lang="en-US" altLang="en-US" sz="1800" dirty="0" smtClean="0"/>
                        <a:t>Discussion and approval of agenda in doc. </a:t>
                      </a:r>
                      <a:r>
                        <a:rPr lang="en-US" altLang="en-US" sz="1800" dirty="0" smtClean="0"/>
                        <a:t>15-20/0015r1</a:t>
                      </a:r>
                      <a:endParaRPr lang="en-US" altLang="en-US" sz="1800" dirty="0" smtClean="0"/>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2021086024"/>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Review and approve last meeting minutes </a:t>
                      </a:r>
                      <a:r>
                        <a:rPr lang="en-US" altLang="en-US" sz="1800" dirty="0" smtClean="0"/>
                        <a:t>in doc. 15-19/</a:t>
                      </a:r>
                      <a:r>
                        <a:rPr lang="en-GB" altLang="en-US" sz="1800" dirty="0" smtClean="0"/>
                        <a:t>0578r0</a:t>
                      </a:r>
                      <a:endParaRPr lang="en-GB" altLang="en-US" sz="1800" dirty="0" smtClean="0"/>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10004"/>
                  </a:ext>
                </a:extLst>
              </a:tr>
              <a:tr h="457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Outcome of 802.19 Letter Ballot on TG13 CAD </a:t>
                      </a:r>
                      <a:endParaRPr lang="en-US" altLang="en-US" sz="1800" baseline="0" dirty="0" smtClean="0"/>
                    </a:p>
                  </a:txBody>
                  <a:tcPr marT="45764" marB="45764"/>
                </a:tc>
                <a:tc>
                  <a:txBody>
                    <a:bodyPr/>
                    <a:lstStyle/>
                    <a:p>
                      <a:r>
                        <a:rPr lang="en-US" sz="1800" baseline="0" dirty="0" smtClean="0"/>
                        <a:t>10</a:t>
                      </a:r>
                      <a:endParaRPr lang="en-US" sz="1800" baseline="0" dirty="0"/>
                    </a:p>
                  </a:txBody>
                  <a:tcPr marT="45764" marB="45764"/>
                </a:tc>
                <a:extLst>
                  <a:ext uri="{0D108BD9-81ED-4DB2-BD59-A6C34878D82A}">
                    <a16:rowId xmlns:a16="http://schemas.microsoft.com/office/drawing/2014/main" val="788241098"/>
                  </a:ext>
                </a:extLst>
              </a:tr>
              <a:tr h="457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Reply on Copyright </a:t>
                      </a:r>
                      <a:r>
                        <a:rPr lang="en-US" altLang="en-US" sz="1800" baseline="0" dirty="0" smtClean="0"/>
                        <a:t>Letter </a:t>
                      </a:r>
                      <a:r>
                        <a:rPr lang="en-US" altLang="en-US" sz="1800" baseline="0" dirty="0" smtClean="0"/>
                        <a:t>from </a:t>
                      </a:r>
                      <a:r>
                        <a:rPr lang="en-US" altLang="en-US" sz="1800" baseline="0" dirty="0" smtClean="0"/>
                        <a:t>ITU-T </a:t>
                      </a:r>
                      <a:r>
                        <a:rPr lang="en-US" altLang="en-US" sz="1800" baseline="0" dirty="0" smtClean="0"/>
                        <a:t>in doc</a:t>
                      </a:r>
                      <a:r>
                        <a:rPr lang="en-US" altLang="en-US" sz="1800" baseline="0" dirty="0" smtClean="0"/>
                        <a:t>. </a:t>
                      </a:r>
                      <a:r>
                        <a:rPr lang="en-US" altLang="en-US" sz="1800" baseline="0" dirty="0" smtClean="0"/>
                        <a:t>15-20/0016r0</a:t>
                      </a:r>
                      <a:endParaRPr lang="en-US" altLang="en-US" sz="1800" baseline="0" dirty="0" smtClean="0"/>
                    </a:p>
                  </a:txBody>
                  <a:tcPr marT="45764" marB="45764"/>
                </a:tc>
                <a:tc>
                  <a:txBody>
                    <a:bodyPr/>
                    <a:lstStyle/>
                    <a:p>
                      <a:r>
                        <a:rPr lang="en-US" sz="1800" baseline="0" dirty="0" smtClean="0"/>
                        <a:t>10</a:t>
                      </a:r>
                      <a:endParaRPr lang="en-US" sz="1800" baseline="0" dirty="0"/>
                    </a:p>
                  </a:txBody>
                  <a:tcPr marT="45764" marB="45764"/>
                </a:tc>
                <a:extLst>
                  <a:ext uri="{0D108BD9-81ED-4DB2-BD59-A6C34878D82A}">
                    <a16:rowId xmlns:a16="http://schemas.microsoft.com/office/drawing/2014/main" val="1649231800"/>
                  </a:ext>
                </a:extLst>
              </a:tr>
              <a:tr h="3711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Status </a:t>
                      </a:r>
                      <a:r>
                        <a:rPr lang="de-DE" altLang="en-US" sz="1800" dirty="0" err="1" smtClean="0"/>
                        <a:t>of</a:t>
                      </a:r>
                      <a:r>
                        <a:rPr lang="de-DE" altLang="en-US" sz="1800" dirty="0" smtClean="0"/>
                        <a:t> TG13 </a:t>
                      </a:r>
                      <a:r>
                        <a:rPr lang="de-DE" altLang="en-US" sz="1800" dirty="0" smtClean="0"/>
                        <a:t>D1.0 WGLB</a:t>
                      </a:r>
                      <a:endParaRPr lang="de-DE" altLang="en-US" sz="1800" dirty="0" smtClean="0"/>
                    </a:p>
                  </a:txBody>
                  <a:tcPr marT="45764" marB="45764"/>
                </a:tc>
                <a:tc>
                  <a:txBody>
                    <a:bodyPr/>
                    <a:lstStyle/>
                    <a:p>
                      <a:r>
                        <a:rPr lang="en-US" sz="1800" dirty="0" smtClean="0"/>
                        <a:t>10</a:t>
                      </a:r>
                      <a:endParaRPr lang="en-US" sz="1800" dirty="0"/>
                    </a:p>
                  </a:txBody>
                  <a:tcPr marT="45764" marB="45764"/>
                </a:tc>
                <a:extLst>
                  <a:ext uri="{0D108BD9-81ED-4DB2-BD59-A6C34878D82A}">
                    <a16:rowId xmlns:a16="http://schemas.microsoft.com/office/drawing/2014/main" val="1211941442"/>
                  </a:ext>
                </a:extLst>
              </a:tr>
              <a:tr h="3711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Start </a:t>
                      </a:r>
                      <a:r>
                        <a:rPr lang="de-DE" altLang="en-US" sz="1800" dirty="0" err="1" smtClean="0"/>
                        <a:t>comment</a:t>
                      </a:r>
                      <a:r>
                        <a:rPr lang="de-DE" altLang="en-US" sz="1800" baseline="0" dirty="0" smtClean="0"/>
                        <a:t> </a:t>
                      </a:r>
                      <a:r>
                        <a:rPr lang="de-DE" altLang="en-US" sz="1800" baseline="0" dirty="0" err="1" smtClean="0"/>
                        <a:t>resolution</a:t>
                      </a:r>
                      <a:r>
                        <a:rPr lang="de-DE" altLang="en-US" sz="1800" baseline="0" dirty="0" smtClean="0"/>
                        <a:t> </a:t>
                      </a:r>
                      <a:r>
                        <a:rPr lang="de-DE" altLang="en-US" sz="1800" baseline="0" dirty="0" err="1" smtClean="0"/>
                        <a:t>against</a:t>
                      </a:r>
                      <a:r>
                        <a:rPr lang="de-DE" altLang="en-US" sz="1800" baseline="0" dirty="0" smtClean="0"/>
                        <a:t> TG13 CA 15-19/0572/r0</a:t>
                      </a:r>
                      <a:endParaRPr lang="de-DE" altLang="en-US" sz="1800" dirty="0" smtClean="0"/>
                    </a:p>
                  </a:txBody>
                  <a:tcPr marT="45764" marB="45764"/>
                </a:tc>
                <a:tc>
                  <a:txBody>
                    <a:bodyPr/>
                    <a:lstStyle/>
                    <a:p>
                      <a:r>
                        <a:rPr lang="en-US" sz="1800" dirty="0" smtClean="0"/>
                        <a:t>50</a:t>
                      </a:r>
                      <a:endParaRPr lang="en-US" sz="1800" dirty="0"/>
                    </a:p>
                  </a:txBody>
                  <a:tcPr marT="45764" marB="45764"/>
                </a:tc>
                <a:extLst>
                  <a:ext uri="{0D108BD9-81ED-4DB2-BD59-A6C34878D82A}">
                    <a16:rowId xmlns:a16="http://schemas.microsoft.com/office/drawing/2014/main" val="3253293197"/>
                  </a:ext>
                </a:extLst>
              </a:tr>
              <a:tr h="3661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64" marB="45764"/>
                </a:tc>
                <a:tc>
                  <a:txBody>
                    <a:bodyPr/>
                    <a:lstStyle/>
                    <a:p>
                      <a:r>
                        <a:rPr lang="de-DE" sz="1800" dirty="0" smtClean="0"/>
                        <a:t>2</a:t>
                      </a:r>
                      <a:endParaRPr lang="en-US" sz="1800" dirty="0"/>
                    </a:p>
                  </a:txBody>
                  <a:tcPr marT="45764" marB="45764"/>
                </a:tc>
                <a:extLst>
                  <a:ext uri="{0D108BD9-81ED-4DB2-BD59-A6C34878D82A}">
                    <a16:rowId xmlns:a16="http://schemas.microsoft.com/office/drawing/2014/main" val="10006"/>
                  </a:ext>
                </a:extLst>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1519</Words>
  <Application>Microsoft Office PowerPoint</Application>
  <PresentationFormat>Bildschirmpräsentation (4:3)</PresentationFormat>
  <Paragraphs>334</Paragraphs>
  <Slides>21</Slides>
  <Notes>19</Notes>
  <HiddenSlides>0</HiddenSlides>
  <MMClips>0</MMClips>
  <ScaleCrop>false</ScaleCrop>
  <HeadingPairs>
    <vt:vector size="8" baseType="variant">
      <vt:variant>
        <vt:lpstr>Verwendete Schriftarten</vt:lpstr>
      </vt:variant>
      <vt:variant>
        <vt:i4>9</vt:i4>
      </vt:variant>
      <vt:variant>
        <vt:lpstr>Design</vt:lpstr>
      </vt:variant>
      <vt:variant>
        <vt:i4>1</vt:i4>
      </vt:variant>
      <vt:variant>
        <vt:lpstr>Eingebettete OLE-Server</vt:lpstr>
      </vt:variant>
      <vt:variant>
        <vt:i4>1</vt:i4>
      </vt:variant>
      <vt:variant>
        <vt:lpstr>Folientitel</vt:lpstr>
      </vt:variant>
      <vt:variant>
        <vt:i4>21</vt:i4>
      </vt:variant>
    </vt:vector>
  </HeadingPairs>
  <TitlesOfParts>
    <vt:vector size="32" baseType="lpstr">
      <vt:lpstr>MS Gothic</vt:lpstr>
      <vt:lpstr>ＭＳ Ｐゴシック</vt:lpstr>
      <vt:lpstr>ＭＳ Ｐゴシック</vt:lpstr>
      <vt:lpstr>Arial</vt:lpstr>
      <vt:lpstr>Arial Unicode MS</vt:lpstr>
      <vt:lpstr>Calibri</vt:lpstr>
      <vt:lpstr>MS Mincho</vt:lpstr>
      <vt:lpstr>Times New Roman</vt:lpstr>
      <vt:lpstr>Wingdings</vt:lpstr>
      <vt:lpstr>802-11-Submission</vt:lpstr>
      <vt:lpstr>Document</vt:lpstr>
      <vt:lpstr>IEEE 802.15 TG13  Multi-Gbit/s Optical Wireless Communication  January 2020 Meeting Agenda</vt:lpstr>
      <vt:lpstr>PowerPoint-Präsentation</vt:lpstr>
      <vt:lpstr>PowerPoint-Präsentation</vt:lpstr>
      <vt:lpstr>PowerPoint-Präsentation</vt:lpstr>
      <vt:lpstr>PowerPoint-Präsentation</vt:lpstr>
      <vt:lpstr>Task Group Operating Rules</vt:lpstr>
      <vt:lpstr>PowerPoint-Präsentation</vt:lpstr>
      <vt:lpstr>PowerPoint-Präsentation</vt:lpstr>
      <vt:lpstr>PowerPoint-Präsentation</vt:lpstr>
      <vt:lpstr>PowerPoint-Präsentation</vt:lpstr>
      <vt:lpstr>PowerPoint-Präsentation</vt:lpstr>
      <vt:lpstr>802.19 Motion on 802.15.13 CA Document</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Plan for finalization of TG13 Spec</vt:lpstr>
      <vt:lpstr>PowerPoint-Präsentation</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15-19/0494r0</dc:title>
  <dc:subject>Task Group AY November 2015 Meeting Agenda</dc:subject>
  <dc:creator>Jungnickel, Volker</dc:creator>
  <cp:keywords>July 2019</cp:keywords>
  <cp:lastModifiedBy>Jungnickel, Volker</cp:lastModifiedBy>
  <cp:revision>5469</cp:revision>
  <cp:lastPrinted>2014-11-04T15:04:57Z</cp:lastPrinted>
  <dcterms:created xsi:type="dcterms:W3CDTF">2007-04-17T18:10:23Z</dcterms:created>
  <dcterms:modified xsi:type="dcterms:W3CDTF">2020-01-13T21:50:42Z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