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4" r:id="rId3"/>
    <p:sldId id="717" r:id="rId4"/>
    <p:sldId id="423" r:id="rId5"/>
    <p:sldId id="608" r:id="rId6"/>
    <p:sldId id="708" r:id="rId7"/>
    <p:sldId id="386" r:id="rId8"/>
    <p:sldId id="754" r:id="rId9"/>
    <p:sldId id="560" r:id="rId10"/>
    <p:sldId id="846" r:id="rId11"/>
    <p:sldId id="801" r:id="rId12"/>
    <p:sldId id="835" r:id="rId13"/>
    <p:sldId id="718" r:id="rId14"/>
    <p:sldId id="790" r:id="rId15"/>
    <p:sldId id="774" r:id="rId16"/>
    <p:sldId id="849" r:id="rId17"/>
    <p:sldId id="845" r:id="rId18"/>
    <p:sldId id="850" r:id="rId19"/>
    <p:sldId id="828" r:id="rId20"/>
    <p:sldId id="832"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15</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2778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1340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-0015-00-0013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2020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68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15-20/0015r0.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
            </a:r>
            <a:r>
              <a:rPr lang="en-GB" altLang="en-US" dirty="0" smtClean="0">
                <a:sym typeface="Wingdings" panose="05000000000000000000" pitchFamily="2" charset="2"/>
              </a:rPr>
              <a:t>Waikoloa </a:t>
            </a:r>
            <a:r>
              <a:rPr lang="en-GB" altLang="en-US" dirty="0" smtClean="0">
                <a:sym typeface="Wingdings" panose="05000000000000000000" pitchFamily="2" charset="2"/>
              </a:rPr>
              <a:t>in doc. </a:t>
            </a:r>
            <a:r>
              <a:rPr lang="en-GB" altLang="en-US" dirty="0" smtClean="0">
                <a:sym typeface="Wingdings" panose="05000000000000000000" pitchFamily="2" charset="2"/>
              </a:rPr>
              <a:t>15-19/0578r0.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13,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64305068"/>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a:t>
                      </a:r>
                      <a:r>
                        <a:rPr lang="en-US" altLang="en-US" sz="1800" baseline="0" dirty="0" smtClean="0"/>
                        <a:t>TG13 WGLB D1.0 </a:t>
                      </a:r>
                      <a:r>
                        <a:rPr lang="en-US" altLang="en-US" sz="1800" baseline="0" dirty="0" smtClean="0"/>
                        <a:t>in </a:t>
                      </a:r>
                      <a:r>
                        <a:rPr lang="en-US" altLang="en-US" sz="1800" baseline="0" dirty="0" smtClean="0"/>
                        <a:t>doc. 15-20/0017r0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a:t>
            </a:r>
            <a:r>
              <a:rPr lang="en-US" altLang="en-US" sz="3600" dirty="0" smtClean="0"/>
              <a:t>PM2</a:t>
            </a:r>
            <a:r>
              <a:rPr lang="en-US" altLang="en-US" sz="3600" dirty="0" smtClean="0"/>
              <a:t>, </a:t>
            </a:r>
            <a:r>
              <a:rPr lang="en-US" altLang="en-US" sz="3600" dirty="0" smtClean="0"/>
              <a:t>Jan. 14,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9741670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D1.0 in doc. </a:t>
                      </a:r>
                      <a:r>
                        <a:rPr lang="en-US" altLang="en-US" sz="1800" baseline="0" dirty="0" smtClean="0"/>
                        <a:t>15-20/0017r1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Jan. 15,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64777321"/>
              </p:ext>
            </p:extLst>
          </p:nvPr>
        </p:nvGraphicFramePr>
        <p:xfrm>
          <a:off x="559401" y="2362200"/>
          <a:ext cx="8229600" cy="26213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427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How many slots in </a:t>
                      </a:r>
                      <a:r>
                        <a:rPr lang="en-US" altLang="en-US" sz="1800" baseline="0" dirty="0" smtClean="0"/>
                        <a:t>March</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28715307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D1.0 in doc. </a:t>
                      </a:r>
                      <a:r>
                        <a:rPr lang="en-US" altLang="en-US" sz="1800" baseline="0" dirty="0" smtClean="0"/>
                        <a:t>15-20/0017r2 </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Check situation after TG13 WGLB closes at 3 p.m. (6 p.m. EST)</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407273596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15</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a:t>Thursday AM1, Jan. 16,  </a:t>
            </a:r>
            <a:r>
              <a:rPr lang="en-US" altLang="en-US" sz="3600" dirty="0" smtClean="0"/>
              <a:t>2020</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90090458"/>
              </p:ext>
            </p:extLst>
          </p:nvPr>
        </p:nvGraphicFramePr>
        <p:xfrm>
          <a:off x="838200" y="2362200"/>
          <a:ext cx="8077200" cy="365810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Finish comment resolution </a:t>
                      </a:r>
                      <a:r>
                        <a:rPr lang="en-US" altLang="en-US" sz="1800" baseline="0" dirty="0" smtClean="0"/>
                        <a:t>against TG13 WGLB D1.0 in doc. 15-20/0017</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1948141314"/>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 to include comment resolution into draft </a:t>
                      </a:r>
                      <a:r>
                        <a:rPr lang="en-US" sz="1800" baseline="0" dirty="0" smtClean="0">
                          <a:effectLst/>
                          <a:latin typeface="Times New Roman" panose="02020603050405020304" pitchFamily="18" charset="0"/>
                          <a:ea typeface="MS Mincho" panose="02020609040205080304" pitchFamily="49" charset="-128"/>
                        </a:rPr>
                        <a:t>WGLB D2.0</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179782187"/>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Revise coexistence </a:t>
                      </a:r>
                      <a:r>
                        <a:rPr lang="en-US" altLang="en-US" sz="1800" baseline="0" dirty="0" smtClean="0"/>
                        <a:t>assurance document</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321493411"/>
                  </a:ext>
                </a:extLst>
              </a:tr>
              <a:tr h="365837">
                <a:tc>
                  <a:txBody>
                    <a:bodyPr/>
                    <a:lstStyle/>
                    <a:p>
                      <a:pPr marL="0" lvl="0" indent="0" algn="just">
                        <a:buFontTx/>
                        <a:buNone/>
                      </a:pPr>
                      <a:r>
                        <a:rPr lang="en-GB" altLang="en-US" sz="1800" dirty="0" smtClean="0"/>
                        <a:t>Tentative Agenda for </a:t>
                      </a:r>
                      <a:r>
                        <a:rPr lang="en-GB" altLang="en-US" sz="1800" dirty="0" smtClean="0"/>
                        <a:t>March</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TG motions for WG LB</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the resolution of comment resolution in doc. </a:t>
            </a:r>
            <a:r>
              <a:rPr lang="en-GB" altLang="en-US" dirty="0" smtClean="0">
                <a:sym typeface="Wingdings" panose="05000000000000000000" pitchFamily="2" charset="2"/>
              </a:rPr>
              <a:t>15-19/0017rX </a:t>
            </a:r>
            <a:r>
              <a:rPr lang="en-US" altLang="en-US" dirty="0" smtClean="0"/>
              <a:t>in the new TG13 </a:t>
            </a:r>
            <a:r>
              <a:rPr lang="en-US" altLang="en-US" dirty="0" smtClean="0"/>
              <a:t>WG letter ballot draft D2.0</a:t>
            </a:r>
            <a:r>
              <a:rPr lang="en-US" altLang="en-US" dirty="0" smtClean="0"/>
              <a:t>. The Technical Editor is granted the right to correct the section, figure and table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4132109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a:t>Move that </a:t>
            </a:r>
            <a:r>
              <a:rPr lang="en-US" i="1" dirty="0" smtClean="0"/>
              <a:t>TG13 </a:t>
            </a:r>
            <a:r>
              <a:rPr lang="en-US" i="1" dirty="0"/>
              <a:t>formally request that the 802.15 WG start a WG Letter Ballot requesting approval of CA document </a:t>
            </a:r>
            <a:r>
              <a:rPr lang="en-US" i="1" dirty="0" smtClean="0"/>
              <a:t>15-19/0572r1 </a:t>
            </a:r>
            <a:r>
              <a:rPr lang="en-US" i="1" dirty="0"/>
              <a:t>and document </a:t>
            </a:r>
            <a:r>
              <a:rPr lang="en-US" i="1" dirty="0" smtClean="0"/>
              <a:t>P802-15-13_D9 </a:t>
            </a:r>
            <a:r>
              <a:rPr lang="en-US" i="1" dirty="0"/>
              <a:t>and to forward document </a:t>
            </a:r>
            <a:r>
              <a:rPr lang="en-US" i="1" dirty="0" smtClean="0"/>
              <a:t>P802-15-13_D9, </a:t>
            </a:r>
            <a:r>
              <a:rPr lang="en-US" i="1" dirty="0"/>
              <a:t>as edited in accordance with the instructions in document </a:t>
            </a:r>
            <a:r>
              <a:rPr lang="en-US" i="1" dirty="0" smtClean="0"/>
              <a:t>15-19/0017rX, </a:t>
            </a:r>
            <a:r>
              <a:rPr lang="en-US" i="1" dirty="0" smtClean="0"/>
              <a:t>to </a:t>
            </a:r>
            <a:r>
              <a:rPr lang="en-US" i="1" dirty="0"/>
              <a:t>Standards Association ballot pending the completion and inclusion of the edits in the draft.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182448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WG balloting of the </a:t>
            </a:r>
            <a:r>
              <a:rPr lang="en-US" sz="1800" i="1" dirty="0" smtClean="0"/>
              <a:t>P802.15.13_D9 </a:t>
            </a:r>
            <a:r>
              <a:rPr lang="en-US" sz="1800" i="1" dirty="0"/>
              <a:t>with the following membership: </a:t>
            </a:r>
            <a:r>
              <a:rPr lang="en-US" sz="1800" i="1" dirty="0" smtClean="0"/>
              <a:t>Volker Jungnickel, 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January</a:t>
            </a:r>
            <a:r>
              <a:rPr lang="de-DE" sz="2000" b="0" dirty="0" smtClean="0"/>
              <a:t> </a:t>
            </a:r>
            <a:r>
              <a:rPr lang="de-DE" sz="2000" b="0" dirty="0" err="1" smtClean="0"/>
              <a:t>to</a:t>
            </a:r>
            <a:r>
              <a:rPr lang="de-DE" sz="2000" b="0" dirty="0" smtClean="0"/>
              <a:t> March</a:t>
            </a:r>
            <a:r>
              <a:rPr lang="de-DE" sz="2000" b="0" dirty="0"/>
              <a:t>	</a:t>
            </a:r>
            <a:r>
              <a:rPr lang="de-DE" sz="2000" b="0" dirty="0" err="1" smtClean="0"/>
              <a:t>create</a:t>
            </a:r>
            <a:r>
              <a:rPr lang="de-DE" sz="2000" b="0" dirty="0" smtClean="0"/>
              <a:t> D9.0 </a:t>
            </a:r>
            <a:r>
              <a:rPr lang="de-DE" sz="2000" b="0" dirty="0" err="1" smtClean="0"/>
              <a:t>according</a:t>
            </a:r>
            <a:r>
              <a:rPr lang="de-DE" sz="2000" b="0" dirty="0" smtClean="0"/>
              <a:t> </a:t>
            </a:r>
            <a:r>
              <a:rPr lang="de-DE" sz="2000" b="0" dirty="0" err="1" smtClean="0"/>
              <a:t>to</a:t>
            </a:r>
            <a:r>
              <a:rPr lang="de-DE" sz="2000" b="0" dirty="0" smtClean="0"/>
              <a:t> </a:t>
            </a:r>
            <a:r>
              <a:rPr lang="de-DE" sz="2000" b="0" dirty="0" err="1" smtClean="0"/>
              <a:t>comments</a:t>
            </a:r>
            <a:r>
              <a:rPr lang="de-DE" sz="2000" b="0" dirty="0" smtClean="0"/>
              <a:t>, </a:t>
            </a:r>
            <a:r>
              <a:rPr lang="de-DE" sz="2000" b="0" dirty="0" err="1" smtClean="0"/>
              <a:t>start</a:t>
            </a:r>
            <a:r>
              <a:rPr lang="de-DE" sz="2000" b="0" dirty="0" smtClean="0"/>
              <a:t> </a:t>
            </a:r>
            <a:r>
              <a:rPr lang="de-DE" sz="2000" b="0" dirty="0" err="1" smtClean="0"/>
              <a:t>recirc</a:t>
            </a:r>
            <a:r>
              <a:rPr lang="de-DE" sz="2000" b="0" dirty="0" smtClean="0"/>
              <a:t>, </a:t>
            </a:r>
            <a:r>
              <a:rPr lang="de-DE" sz="2000" b="0" dirty="0" err="1" smtClean="0"/>
              <a:t>create</a:t>
            </a:r>
            <a:r>
              <a:rPr lang="de-DE" sz="2000" b="0" dirty="0" smtClean="0"/>
              <a:t> 			</a:t>
            </a:r>
            <a:r>
              <a:rPr lang="de-DE" sz="2000" b="0" dirty="0" err="1" smtClean="0"/>
              <a:t>comments</a:t>
            </a:r>
            <a:r>
              <a:rPr lang="de-DE" sz="2000" b="0" dirty="0" smtClean="0"/>
              <a:t> </a:t>
            </a:r>
            <a:r>
              <a:rPr lang="de-DE" sz="2000" b="0" dirty="0" err="1" smtClean="0"/>
              <a:t>against</a:t>
            </a:r>
            <a:r>
              <a:rPr lang="de-DE" sz="2000" b="0" dirty="0" smtClean="0"/>
              <a:t> D9.0</a:t>
            </a:r>
            <a:endParaRPr lang="de-DE" sz="2000" b="0" dirty="0" smtClean="0"/>
          </a:p>
          <a:p>
            <a:r>
              <a:rPr lang="de-DE" sz="2000" b="0" dirty="0" smtClean="0"/>
              <a:t>March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SA LB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2020 </a:t>
            </a:r>
            <a:r>
              <a:rPr lang="en-US" altLang="en-US" dirty="0"/>
              <a:t>session in </a:t>
            </a:r>
            <a:r>
              <a:rPr lang="en-US" altLang="en-US" dirty="0" smtClean="0"/>
              <a:t>Irvine.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March </a:t>
            </a:r>
            <a:r>
              <a:rPr lang="en-US" altLang="en-US" sz="3600" dirty="0" smtClean="0"/>
              <a:t>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WG </a:t>
            </a:r>
            <a:r>
              <a:rPr lang="de-DE" b="0" dirty="0" err="1" smtClean="0"/>
              <a:t>letter</a:t>
            </a:r>
            <a:r>
              <a:rPr lang="de-DE" b="0" dirty="0" smtClean="0"/>
              <a:t> </a:t>
            </a:r>
            <a:r>
              <a:rPr lang="de-DE" b="0" dirty="0" err="1" smtClean="0"/>
              <a:t>ballot</a:t>
            </a:r>
            <a:endParaRPr lang="de-DE" b="0" dirty="0" smtClean="0"/>
          </a:p>
          <a:p>
            <a:pPr marL="342900" indent="-342900" algn="just">
              <a:buFont typeface="Arial" panose="020B0604020202020204" pitchFamily="34" charset="0"/>
              <a:buChar char="•"/>
              <a:defRPr/>
            </a:pPr>
            <a:r>
              <a:rPr lang="de-DE" altLang="en-US" b="0" dirty="0" err="1" smtClean="0"/>
              <a:t>Submit</a:t>
            </a:r>
            <a:r>
              <a:rPr lang="de-DE" altLang="en-US" b="0" dirty="0" smtClean="0"/>
              <a:t> TG13 </a:t>
            </a:r>
            <a:r>
              <a:rPr lang="de-DE" altLang="en-US" b="0" dirty="0" err="1" smtClean="0"/>
              <a:t>draft</a:t>
            </a:r>
            <a:r>
              <a:rPr lang="de-DE" altLang="en-US" b="0" dirty="0" smtClean="0"/>
              <a:t> </a:t>
            </a:r>
            <a:r>
              <a:rPr lang="de-DE" altLang="en-US" b="0" dirty="0" err="1" smtClean="0"/>
              <a:t>to</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8335712"/>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Opening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TGbb#3(</a:t>
                      </a:r>
                      <a:r>
                        <a:rPr lang="de-DE" sz="1600" i="1" dirty="0" err="1" smtClean="0">
                          <a:solidFill>
                            <a:schemeClr val="tx1"/>
                          </a:solidFill>
                        </a:rPr>
                        <a:t>be</a:t>
                      </a:r>
                      <a:r>
                        <a:rPr lang="de-DE" sz="1600" i="1" dirty="0" smtClean="0">
                          <a:solidFill>
                            <a:schemeClr val="tx1"/>
                          </a:solidFill>
                        </a:rPr>
                        <a:t>)</a:t>
                      </a: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ax</a:t>
                      </a:r>
                      <a:r>
                        <a:rPr lang="de-DE" sz="1600" i="1" dirty="0" smtClean="0">
                          <a:solidFill>
                            <a:schemeClr val="tx1"/>
                          </a:solidFill>
                        </a:rPr>
                        <a:t>)</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t>TG13#4</a:t>
                      </a:r>
                      <a:endParaRPr lang="en-US" sz="18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TG13#3</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r>
                        <a:rPr lang="de-DE" sz="1600" i="1" dirty="0" err="1" smtClean="0">
                          <a:solidFill>
                            <a:schemeClr val="tx1"/>
                          </a:solidFill>
                        </a:rPr>
                        <a:t>be</a:t>
                      </a:r>
                      <a:r>
                        <a:rPr lang="de-DE" sz="1600" i="1" dirty="0" smtClean="0">
                          <a:solidFill>
                            <a:schemeClr val="tx1"/>
                          </a:solidFill>
                        </a:rPr>
                        <a:t>)</a:t>
                      </a: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algn="ctr"/>
                      <a:r>
                        <a:rPr lang="en-US" sz="1800" dirty="0" smtClean="0"/>
                        <a:t>PM3</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p>
                  </a:txBody>
                  <a:tcPr marT="45744" marB="45744" anchor="ctr"/>
                </a:tc>
                <a:extLst>
                  <a:ext uri="{0D108BD9-81ED-4DB2-BD59-A6C34878D82A}">
                    <a16:rowId xmlns:a16="http://schemas.microsoft.com/office/drawing/2014/main" val="685776192"/>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5 </a:t>
            </a:r>
            <a:r>
              <a:rPr lang="de-DE" sz="2000" dirty="0" smtClean="0"/>
              <a:t>Slots in </a:t>
            </a:r>
            <a:r>
              <a:rPr lang="de-DE" sz="2000" dirty="0" smtClean="0"/>
              <a:t>Irvine</a:t>
            </a:r>
            <a:endParaRPr lang="de-DE" sz="2000" dirty="0"/>
          </a:p>
          <a:p>
            <a:pPr marL="342900" indent="-342900" algn="just">
              <a:buFont typeface="Arial" panose="020B0604020202020204" pitchFamily="34" charset="0"/>
              <a:buChar char="•"/>
              <a:defRPr/>
            </a:pPr>
            <a:r>
              <a:rPr lang="de-DE" sz="2000" dirty="0" smtClean="0"/>
              <a:t>1st WG </a:t>
            </a:r>
            <a:r>
              <a:rPr lang="de-DE" sz="2000" dirty="0" err="1" smtClean="0"/>
              <a:t>letter</a:t>
            </a:r>
            <a:r>
              <a:rPr lang="de-DE" sz="2000" dirty="0" smtClean="0"/>
              <a:t> </a:t>
            </a:r>
            <a:r>
              <a:rPr lang="de-DE" sz="2000" dirty="0" err="1" smtClean="0"/>
              <a:t>ballot</a:t>
            </a:r>
            <a:r>
              <a:rPr lang="de-DE" sz="2000" dirty="0" smtClean="0"/>
              <a:t> </a:t>
            </a:r>
            <a:r>
              <a:rPr lang="de-DE" sz="2000" dirty="0" err="1" smtClean="0"/>
              <a:t>is</a:t>
            </a:r>
            <a:r>
              <a:rPr lang="de-DE" sz="2000" dirty="0" smtClean="0"/>
              <a:t> </a:t>
            </a:r>
            <a:r>
              <a:rPr lang="de-DE" sz="2000" dirty="0" err="1" smtClean="0"/>
              <a:t>running</a:t>
            </a:r>
            <a:r>
              <a:rPr lang="de-DE" sz="2000" dirty="0" smtClean="0"/>
              <a:t> </a:t>
            </a:r>
            <a:r>
              <a:rPr lang="de-DE" sz="2000" dirty="0" err="1" smtClean="0"/>
              <a:t>until</a:t>
            </a:r>
            <a:r>
              <a:rPr lang="de-DE" sz="2000" dirty="0" smtClean="0"/>
              <a:t> </a:t>
            </a:r>
            <a:r>
              <a:rPr lang="de-DE" sz="2000" dirty="0" err="1" smtClean="0"/>
              <a:t>Wednesday</a:t>
            </a:r>
            <a:r>
              <a:rPr lang="de-DE" sz="2000" dirty="0" smtClean="0"/>
              <a:t> 3 p.m.</a:t>
            </a:r>
            <a:endParaRPr lang="de-DE" sz="2000" dirty="0" smtClean="0"/>
          </a:p>
          <a:p>
            <a:pPr marL="1085850" lvl="1" indent="-342900" algn="just">
              <a:buFont typeface="Arial" panose="020B0604020202020204" pitchFamily="34" charset="0"/>
              <a:buChar char="•"/>
              <a:defRPr/>
            </a:pPr>
            <a:r>
              <a:rPr lang="de-DE" sz="1800" dirty="0"/>
              <a:t>40% </a:t>
            </a:r>
            <a:r>
              <a:rPr lang="de-DE" sz="1800" dirty="0" err="1"/>
              <a:t>participation</a:t>
            </a:r>
            <a:r>
              <a:rPr lang="de-DE" sz="1800" dirty="0"/>
              <a:t> so </a:t>
            </a:r>
            <a:r>
              <a:rPr lang="de-DE" sz="1800" dirty="0" err="1"/>
              <a:t>far</a:t>
            </a:r>
            <a:r>
              <a:rPr lang="de-DE" sz="1800" dirty="0"/>
              <a:t>, </a:t>
            </a:r>
            <a:r>
              <a:rPr lang="de-DE" sz="1800" dirty="0" err="1"/>
              <a:t>one</a:t>
            </a:r>
            <a:r>
              <a:rPr lang="de-DE" sz="1800" dirty="0"/>
              <a:t> NO </a:t>
            </a:r>
            <a:r>
              <a:rPr lang="de-DE" sz="1800" dirty="0" err="1"/>
              <a:t>vote</a:t>
            </a:r>
            <a:r>
              <a:rPr lang="de-DE" sz="1800" dirty="0"/>
              <a:t> </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smtClean="0"/>
              <a:t>21 </a:t>
            </a:r>
            <a:r>
              <a:rPr lang="de-DE" sz="1800" dirty="0" err="1" smtClean="0"/>
              <a:t>comments</a:t>
            </a:r>
            <a:r>
              <a:rPr lang="de-DE" sz="1800" dirty="0" smtClean="0"/>
              <a:t> </a:t>
            </a:r>
            <a:r>
              <a:rPr lang="de-DE" sz="1800" dirty="0" err="1" smtClean="0"/>
              <a:t>against</a:t>
            </a:r>
            <a:r>
              <a:rPr lang="de-DE" sz="1800" dirty="0" smtClean="0"/>
              <a:t> CAD </a:t>
            </a:r>
            <a:r>
              <a:rPr lang="de-DE" sz="1800" dirty="0" err="1" smtClean="0"/>
              <a:t>coming</a:t>
            </a:r>
            <a:r>
              <a:rPr lang="de-DE" sz="1800" dirty="0" smtClean="0"/>
              <a:t> </a:t>
            </a:r>
            <a:r>
              <a:rPr lang="de-DE" sz="1800" dirty="0" err="1" smtClean="0"/>
              <a:t>from</a:t>
            </a:r>
            <a:r>
              <a:rPr lang="de-DE" sz="1800" dirty="0" smtClean="0"/>
              <a:t> 802.19</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190+ </a:t>
            </a:r>
            <a:r>
              <a:rPr lang="de-DE" sz="1800" dirty="0" err="1" smtClean="0"/>
              <a:t>comments</a:t>
            </a:r>
            <a:r>
              <a:rPr lang="de-DE" sz="1800" dirty="0" smtClean="0"/>
              <a:t> </a:t>
            </a:r>
            <a:r>
              <a:rPr lang="de-DE" sz="1800" dirty="0" err="1" smtClean="0"/>
              <a:t>received</a:t>
            </a:r>
            <a:r>
              <a:rPr lang="de-DE" sz="1800" dirty="0" smtClean="0"/>
              <a:t> so </a:t>
            </a:r>
            <a:r>
              <a:rPr lang="de-DE" sz="1800" dirty="0" err="1" smtClean="0"/>
              <a:t>far</a:t>
            </a:r>
            <a:r>
              <a:rPr lang="de-DE" sz="1800" dirty="0" smtClean="0"/>
              <a:t> </a:t>
            </a:r>
            <a:r>
              <a:rPr lang="de-DE" sz="1800" dirty="0" err="1" smtClean="0"/>
              <a:t>against</a:t>
            </a:r>
            <a:r>
              <a:rPr lang="de-DE" sz="1800" dirty="0" smtClean="0"/>
              <a:t> TG13 D1.0</a:t>
            </a:r>
          </a:p>
          <a:p>
            <a:pPr marL="1085850" lvl="1" indent="-342900" algn="just">
              <a:buFont typeface="Arial" panose="020B0604020202020204" pitchFamily="34" charset="0"/>
              <a:buChar char="•"/>
              <a:defRPr/>
            </a:pPr>
            <a:r>
              <a:rPr lang="de-DE" sz="1800" dirty="0" err="1" smtClean="0"/>
              <a:t>Resolve</a:t>
            </a:r>
            <a:r>
              <a:rPr lang="de-DE" sz="1800" dirty="0" smtClean="0"/>
              <a:t> residual </a:t>
            </a:r>
            <a:r>
              <a:rPr lang="de-DE" sz="1800" dirty="0" err="1" smtClean="0"/>
              <a:t>comments</a:t>
            </a:r>
            <a:endParaRPr lang="de-DE" sz="1800" dirty="0" smtClean="0"/>
          </a:p>
          <a:p>
            <a:pPr marL="342900" indent="-342900" algn="just">
              <a:buFont typeface="Arial" panose="020B0604020202020204" pitchFamily="34" charset="0"/>
              <a:buChar char="•"/>
              <a:defRPr/>
            </a:pPr>
            <a:r>
              <a:rPr lang="de-DE" dirty="0" smtClean="0"/>
              <a:t>Positive </a:t>
            </a:r>
            <a:r>
              <a:rPr lang="de-DE" dirty="0" err="1"/>
              <a:t>answer</a:t>
            </a:r>
            <a:r>
              <a:rPr lang="de-DE" dirty="0"/>
              <a:t> on </a:t>
            </a:r>
            <a:r>
              <a:rPr lang="de-DE" dirty="0" err="1"/>
              <a:t>copyright</a:t>
            </a:r>
            <a:r>
              <a:rPr lang="de-DE" dirty="0"/>
              <a:t> </a:t>
            </a:r>
            <a:r>
              <a:rPr lang="de-DE" dirty="0" err="1"/>
              <a:t>letter</a:t>
            </a:r>
            <a:r>
              <a:rPr lang="de-DE" dirty="0"/>
              <a:t> </a:t>
            </a:r>
            <a:r>
              <a:rPr lang="de-DE" dirty="0" err="1"/>
              <a:t>from</a:t>
            </a:r>
            <a:r>
              <a:rPr lang="de-DE" dirty="0"/>
              <a:t> ITU-T</a:t>
            </a:r>
          </a:p>
          <a:p>
            <a:pPr marL="342900" indent="-342900" algn="just">
              <a:buFont typeface="Arial" panose="020B0604020202020204" pitchFamily="34" charset="0"/>
              <a:buChar char="•"/>
              <a:defRPr/>
            </a:pPr>
            <a:r>
              <a:rPr lang="de-DE" sz="2200" dirty="0" err="1" smtClean="0"/>
              <a:t>Submit</a:t>
            </a:r>
            <a:r>
              <a:rPr lang="de-DE" sz="2200" dirty="0" smtClean="0"/>
              <a:t> </a:t>
            </a:r>
            <a:r>
              <a:rPr lang="de-DE" sz="2200" dirty="0" err="1" smtClean="0"/>
              <a:t>revised</a:t>
            </a:r>
            <a:r>
              <a:rPr lang="de-DE" sz="2200" dirty="0" smtClean="0"/>
              <a:t> </a:t>
            </a:r>
            <a:r>
              <a:rPr lang="de-DE" sz="2200" dirty="0" err="1" smtClean="0"/>
              <a:t>draft</a:t>
            </a:r>
            <a:r>
              <a:rPr lang="de-DE" sz="2200" dirty="0" smtClean="0"/>
              <a:t> </a:t>
            </a:r>
            <a:r>
              <a:rPr lang="de-DE" sz="2200" dirty="0" err="1" smtClean="0"/>
              <a:t>to</a:t>
            </a:r>
            <a:r>
              <a:rPr lang="de-DE" sz="2200" dirty="0" smtClean="0"/>
              <a:t> WG </a:t>
            </a:r>
            <a:r>
              <a:rPr lang="de-DE" sz="2200" dirty="0" err="1" smtClean="0"/>
              <a:t>letter</a:t>
            </a:r>
            <a:r>
              <a:rPr lang="de-DE" sz="2200" dirty="0" smtClean="0"/>
              <a:t> </a:t>
            </a:r>
            <a:r>
              <a:rPr lang="de-DE" sz="2200" dirty="0" err="1" smtClean="0"/>
              <a:t>ballot</a:t>
            </a:r>
            <a:endParaRPr lang="de-DE" sz="2200" dirty="0" smtClean="0">
              <a:solidFill>
                <a:srgbClr val="00B050"/>
              </a:solidFill>
            </a:endParaRPr>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a:t>
            </a:r>
            <a:r>
              <a:rPr lang="en-US" altLang="en-US" sz="3600" dirty="0" smtClean="0"/>
              <a:t>PM1, Jan. 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525851667"/>
              </p:ext>
            </p:extLst>
          </p:nvPr>
        </p:nvGraphicFramePr>
        <p:xfrm>
          <a:off x="533400" y="2209800"/>
          <a:ext cx="8077200" cy="38030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15-20/0015r1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0578r0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Reply on Copyright </a:t>
                      </a:r>
                      <a:r>
                        <a:rPr lang="en-US" altLang="en-US" sz="1800" baseline="0" dirty="0" smtClean="0"/>
                        <a:t>Letter </a:t>
                      </a:r>
                      <a:r>
                        <a:rPr lang="en-US" altLang="en-US" sz="1800" baseline="0" dirty="0" smtClean="0"/>
                        <a:t>from </a:t>
                      </a:r>
                      <a:r>
                        <a:rPr lang="en-US" altLang="en-US" sz="1800" baseline="0" dirty="0" smtClean="0"/>
                        <a:t>ITU-T </a:t>
                      </a:r>
                      <a:r>
                        <a:rPr lang="en-US" altLang="en-US" sz="1800" baseline="0" dirty="0" smtClean="0"/>
                        <a:t>in doc</a:t>
                      </a:r>
                      <a:r>
                        <a:rPr lang="en-US" altLang="en-US" sz="1800" baseline="0" dirty="0" smtClean="0"/>
                        <a:t>. 15-19/0422r0</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649231800"/>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Status </a:t>
                      </a:r>
                      <a:r>
                        <a:rPr lang="de-DE" altLang="en-US" sz="1800" dirty="0" err="1" smtClean="0"/>
                        <a:t>of</a:t>
                      </a:r>
                      <a:r>
                        <a:rPr lang="de-DE" altLang="en-US" sz="1800" dirty="0" smtClean="0"/>
                        <a:t> TG13 </a:t>
                      </a:r>
                      <a:r>
                        <a:rPr lang="de-DE" altLang="en-US" sz="1800" dirty="0" smtClean="0"/>
                        <a:t>D1.0 WGLB</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baseline="0" dirty="0" smtClean="0"/>
                        <a:t> </a:t>
                      </a:r>
                      <a:r>
                        <a:rPr lang="de-DE" altLang="en-US" sz="1800" baseline="0" dirty="0" err="1" smtClean="0"/>
                        <a:t>resolution</a:t>
                      </a:r>
                      <a:r>
                        <a:rPr lang="de-DE" altLang="en-US" sz="1800" baseline="0" dirty="0" smtClean="0"/>
                        <a:t> </a:t>
                      </a:r>
                      <a:r>
                        <a:rPr lang="de-DE" altLang="en-US" sz="1800" baseline="0" dirty="0" err="1" smtClean="0"/>
                        <a:t>against</a:t>
                      </a:r>
                      <a:r>
                        <a:rPr lang="de-DE" altLang="en-US" sz="1800" baseline="0" dirty="0" smtClean="0"/>
                        <a:t> TG13 CA 15-19/0572/r0</a:t>
                      </a:r>
                      <a:endParaRPr lang="de-DE"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253293197"/>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1459</Words>
  <Application>Microsoft Office PowerPoint</Application>
  <PresentationFormat>Bildschirmpräsentation (4:3)</PresentationFormat>
  <Paragraphs>325</Paragraphs>
  <Slides>20</Slides>
  <Notes>19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28" baseType="lpstr">
      <vt:lpstr>ＭＳ Ｐゴシック</vt:lpstr>
      <vt:lpstr>ＭＳ Ｐゴシック</vt:lpstr>
      <vt:lpstr>Arial</vt:lpstr>
      <vt:lpstr>MS Mincho</vt:lpstr>
      <vt:lpstr>Times New Roman</vt:lpstr>
      <vt:lpstr>Wingdings</vt:lpstr>
      <vt:lpstr>802-11-Submission</vt:lpstr>
      <vt:lpstr>Document</vt:lpstr>
      <vt:lpstr>IEEE 802.15 TG13  Multi-Gbit/s Optical Wireless Communication  January 2020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5450</cp:revision>
  <cp:lastPrinted>2014-11-04T15:04:57Z</cp:lastPrinted>
  <dcterms:created xsi:type="dcterms:W3CDTF">2007-04-17T18:10:23Z</dcterms:created>
  <dcterms:modified xsi:type="dcterms:W3CDTF">2020-01-13T01:49:12Z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