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3" r:id="rId4"/>
    <p:sldId id="262" r:id="rId5"/>
    <p:sldId id="264" r:id="rId6"/>
    <p:sldId id="265" r:id="rId7"/>
    <p:sldId id="266" r:id="rId8"/>
    <p:sldId id="26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06" autoAdjust="0"/>
    <p:restoredTop sz="94422" autoAdjust="0"/>
  </p:normalViewPr>
  <p:slideViewPr>
    <p:cSldViewPr>
      <p:cViewPr varScale="1">
        <p:scale>
          <a:sx n="121" d="100"/>
          <a:sy n="121" d="100"/>
        </p:scale>
        <p:origin x="226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January 2020</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802.15-20-0012-00-0mag</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0/15-20-0011-00-004y-operations-manual-marked-for-4y.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ana.org/assignments/aead-parameters/aead-parameters.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atatracker.ietf.org/doc/rfc5116/)Motiv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January 2020</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Request to SC Maintenance]</a:t>
            </a:r>
          </a:p>
          <a:p>
            <a:pPr>
              <a:defRPr/>
            </a:pPr>
            <a:r>
              <a:rPr lang="en-US" altLang="en-US" sz="1600" b="1" dirty="0">
                <a:solidFill>
                  <a:schemeClr val="tx2"/>
                </a:solidFill>
              </a:rPr>
              <a:t>Date Submitted: </a:t>
            </a:r>
            <a:r>
              <a:rPr lang="en-US" altLang="en-US" sz="1600" dirty="0">
                <a:solidFill>
                  <a:schemeClr val="tx2"/>
                </a:solidFill>
              </a:rPr>
              <a:t>[10 January 2020]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 request to SC Maintenance]</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a proposal from IEEE 802.15.4y SECN on creation of a Security Expert Group]</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[Contains a proposal from IEEE 802.15.4y SECN on creation of a Security Expert Group]</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Proposal for an IEEE 802.15 </a:t>
            </a:r>
            <a:br>
              <a:rPr lang="en-US" dirty="0"/>
            </a:br>
            <a:r>
              <a:rPr lang="en-US" dirty="0"/>
              <a:t>Security Expert Group</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January 2020</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Background</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Task Group 4y PAR provides for inclusion of additional cipher suites, including AES-256-CCM</a:t>
            </a:r>
          </a:p>
          <a:p>
            <a:pPr marL="800100" indent="-457200">
              <a:spcBef>
                <a:spcPts val="375"/>
              </a:spcBef>
              <a:buSzPct val="100000"/>
            </a:pPr>
            <a:r>
              <a:rPr lang="en-US" altLang="en-US" dirty="0">
                <a:solidFill>
                  <a:srgbClr val="000000"/>
                </a:solidFill>
              </a:rPr>
              <a:t>Need a process in IEEE 802.15 for handling new cipher suite additions</a:t>
            </a:r>
          </a:p>
          <a:p>
            <a:pPr marL="800100" indent="-457200">
              <a:spcBef>
                <a:spcPts val="375"/>
              </a:spcBef>
              <a:buSzPct val="100000"/>
            </a:pPr>
            <a:r>
              <a:rPr lang="en-US" altLang="en-US" dirty="0">
                <a:solidFill>
                  <a:srgbClr val="000000"/>
                </a:solidFill>
              </a:rPr>
              <a:t>Need cipher suite descriptions and examples that are not added as new Annexes to IEEE 802.15.4</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9556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Request from 4y</a:t>
            </a:r>
          </a:p>
        </p:txBody>
      </p:sp>
      <p:sp>
        <p:nvSpPr>
          <p:cNvPr id="3" name="Inhaltsplatzhalter 2"/>
          <p:cNvSpPr>
            <a:spLocks noGrp="1"/>
          </p:cNvSpPr>
          <p:nvPr>
            <p:ph idx="1"/>
          </p:nvPr>
        </p:nvSpPr>
        <p:spPr>
          <a:xfrm>
            <a:off x="685800" y="1556792"/>
            <a:ext cx="7772400" cy="4114800"/>
          </a:xfrm>
        </p:spPr>
        <p:txBody>
          <a:bodyPr/>
          <a:lstStyle/>
          <a:p>
            <a:pPr marL="800100" indent="-457200">
              <a:spcBef>
                <a:spcPts val="375"/>
              </a:spcBef>
              <a:buSzPct val="100000"/>
            </a:pPr>
            <a:r>
              <a:rPr lang="en-US" altLang="en-US" dirty="0">
                <a:solidFill>
                  <a:srgbClr val="000000"/>
                </a:solidFill>
              </a:rPr>
              <a:t>Create a Security Expert Group to handle requests.  See the proposed Operations Manual writeup in:  </a:t>
            </a:r>
            <a:r>
              <a:rPr lang="en-US" altLang="en-US" dirty="0">
                <a:solidFill>
                  <a:srgbClr val="000000"/>
                </a:solidFill>
                <a:hlinkClick r:id="rId2"/>
              </a:rPr>
              <a:t>15-20-0011-00-0mag-Operations-Manual-Markup-for-4y</a:t>
            </a:r>
            <a:endParaRPr lang="en-US" altLang="en-US" dirty="0">
              <a:solidFill>
                <a:srgbClr val="000000"/>
              </a:solidFill>
            </a:endParaRPr>
          </a:p>
          <a:p>
            <a:pPr marL="800100" indent="-457200">
              <a:spcBef>
                <a:spcPts val="375"/>
              </a:spcBef>
              <a:buSzPct val="100000"/>
            </a:pPr>
            <a:r>
              <a:rPr lang="en-US" altLang="en-US" dirty="0">
                <a:solidFill>
                  <a:srgbClr val="000000"/>
                </a:solidFill>
              </a:rPr>
              <a:t>Need an IEEE 802.15 ANA for cipher suite enumeration (for example)</a:t>
            </a:r>
          </a:p>
          <a:p>
            <a:pPr marL="1200150" lvl="1" indent="-457200">
              <a:spcBef>
                <a:spcPts val="375"/>
              </a:spcBef>
              <a:buSzPct val="100000"/>
            </a:pPr>
            <a:r>
              <a:rPr lang="en-US" altLang="en-US" sz="2000" dirty="0">
                <a:solidFill>
                  <a:srgbClr val="000000"/>
                </a:solidFill>
              </a:rPr>
              <a:t>AES-128-CCM* with a value of 0</a:t>
            </a:r>
          </a:p>
          <a:p>
            <a:pPr marL="1200150" lvl="1" indent="-457200">
              <a:spcBef>
                <a:spcPts val="375"/>
              </a:spcBef>
              <a:buSzPct val="100000"/>
            </a:pPr>
            <a:r>
              <a:rPr lang="en-US" altLang="en-US" sz="2000" dirty="0">
                <a:solidFill>
                  <a:srgbClr val="000000"/>
                </a:solidFill>
              </a:rPr>
              <a:t>AES-128-CCM with a value of 1</a:t>
            </a:r>
          </a:p>
          <a:p>
            <a:pPr marL="1200150" lvl="1" indent="-457200">
              <a:spcBef>
                <a:spcPts val="375"/>
              </a:spcBef>
              <a:buSzPct val="100000"/>
            </a:pPr>
            <a:r>
              <a:rPr lang="en-US" altLang="en-US" sz="2000" dirty="0">
                <a:solidFill>
                  <a:srgbClr val="000000"/>
                </a:solidFill>
              </a:rPr>
              <a:t>AES-256-CCM with a value of 2</a:t>
            </a:r>
          </a:p>
          <a:p>
            <a:pPr marL="1200150" lvl="1" indent="-457200">
              <a:spcBef>
                <a:spcPts val="375"/>
              </a:spcBef>
              <a:buSzPct val="100000"/>
            </a:pPr>
            <a:r>
              <a:rPr lang="en-US" altLang="en-US" sz="2000" dirty="0">
                <a:solidFill>
                  <a:srgbClr val="000000"/>
                </a:solidFill>
              </a:rPr>
              <a:t>Others assigned by IEEE 802.15 ANA</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Request from 4y</a:t>
            </a:r>
          </a:p>
        </p:txBody>
      </p:sp>
      <p:sp>
        <p:nvSpPr>
          <p:cNvPr id="3" name="Inhaltsplatzhalter 2"/>
          <p:cNvSpPr>
            <a:spLocks noGrp="1"/>
          </p:cNvSpPr>
          <p:nvPr>
            <p:ph idx="1"/>
          </p:nvPr>
        </p:nvSpPr>
        <p:spPr>
          <a:xfrm>
            <a:off x="685800" y="1556792"/>
            <a:ext cx="7772400" cy="4114800"/>
          </a:xfrm>
        </p:spPr>
        <p:txBody>
          <a:bodyPr/>
          <a:lstStyle/>
          <a:p>
            <a:pPr marL="800100" indent="-457200">
              <a:spcBef>
                <a:spcPts val="375"/>
              </a:spcBef>
              <a:buSzPct val="100000"/>
            </a:pPr>
            <a:r>
              <a:rPr lang="en-US" altLang="en-US" dirty="0">
                <a:solidFill>
                  <a:srgbClr val="000000"/>
                </a:solidFill>
              </a:rPr>
              <a:t>Highlight of proposed Security Expert Group handling of cipher suite requests:</a:t>
            </a:r>
          </a:p>
          <a:p>
            <a:pPr marL="1200150" lvl="1" indent="-457200">
              <a:spcBef>
                <a:spcPts val="375"/>
              </a:spcBef>
              <a:buSzPct val="100000"/>
            </a:pPr>
            <a:r>
              <a:rPr lang="en-US" altLang="en-US" dirty="0">
                <a:solidFill>
                  <a:srgbClr val="000000"/>
                </a:solidFill>
              </a:rPr>
              <a:t>Should be sourced from IANA AEAD algorithm list: </a:t>
            </a:r>
            <a:r>
              <a:rPr lang="en-US" altLang="en-US" dirty="0">
                <a:solidFill>
                  <a:srgbClr val="000000"/>
                </a:solidFill>
                <a:hlinkClick r:id="rId2"/>
              </a:rPr>
              <a:t>https://www.iana.org/assignments/aead-parameters/aead-parameters.xhtml</a:t>
            </a:r>
            <a:r>
              <a:rPr lang="en-US" altLang="en-US" dirty="0">
                <a:solidFill>
                  <a:srgbClr val="000000"/>
                </a:solidFill>
              </a:rPr>
              <a:t> </a:t>
            </a:r>
          </a:p>
          <a:p>
            <a:pPr marL="1200150" lvl="1" indent="-457200">
              <a:spcBef>
                <a:spcPts val="375"/>
              </a:spcBef>
              <a:buSzPct val="100000"/>
            </a:pPr>
            <a:r>
              <a:rPr lang="en-US" altLang="en-US" dirty="0">
                <a:solidFill>
                  <a:srgbClr val="000000"/>
                </a:solidFill>
              </a:rPr>
              <a:t>Needs a Mentor document describing adaptation to IEEE 802.15.4 (similar to what Annex B in IEEE 802.15.4-2015 does for AES-128-CCM*)</a:t>
            </a:r>
          </a:p>
          <a:p>
            <a:pPr marL="800100" indent="-457200">
              <a:spcBef>
                <a:spcPts val="375"/>
              </a:spcBef>
              <a:buSzPct val="100000"/>
            </a:pPr>
            <a:endParaRPr lang="en-US" altLang="en-US"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21057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Request from 4y</a:t>
            </a:r>
          </a:p>
        </p:txBody>
      </p:sp>
      <p:sp>
        <p:nvSpPr>
          <p:cNvPr id="3" name="Inhaltsplatzhalter 2"/>
          <p:cNvSpPr>
            <a:spLocks noGrp="1"/>
          </p:cNvSpPr>
          <p:nvPr>
            <p:ph idx="1"/>
          </p:nvPr>
        </p:nvSpPr>
        <p:spPr>
          <a:xfrm>
            <a:off x="685800" y="1556792"/>
            <a:ext cx="7772400" cy="4114800"/>
          </a:xfrm>
        </p:spPr>
        <p:txBody>
          <a:bodyPr/>
          <a:lstStyle/>
          <a:p>
            <a:pPr marL="800100" indent="-457200">
              <a:spcBef>
                <a:spcPts val="375"/>
              </a:spcBef>
              <a:buSzPct val="100000"/>
            </a:pPr>
            <a:r>
              <a:rPr lang="en-US" altLang="en-US" dirty="0">
                <a:solidFill>
                  <a:srgbClr val="000000"/>
                </a:solidFill>
              </a:rPr>
              <a:t>Highlight of proposed Security Expert Group handling of cipher suite requests (continued):</a:t>
            </a:r>
          </a:p>
          <a:p>
            <a:pPr marL="1085850" lvl="1" indent="-342900">
              <a:spcBef>
                <a:spcPts val="375"/>
              </a:spcBef>
              <a:buSzPct val="100000"/>
            </a:pPr>
            <a:r>
              <a:rPr lang="en-US" altLang="en-US" sz="2000" dirty="0">
                <a:solidFill>
                  <a:srgbClr val="000000"/>
                </a:solidFill>
              </a:rPr>
              <a:t>Needs a Mentor document describing sample frames and their corresponding encryption/MIC contents (similar to what Annex C in IEEE 802.15.4-2015 does for AES-128-CCM*)</a:t>
            </a:r>
          </a:p>
          <a:p>
            <a:pPr marL="1085850" lvl="1" indent="-342900">
              <a:spcBef>
                <a:spcPts val="375"/>
              </a:spcBef>
              <a:buSzPct val="100000"/>
            </a:pPr>
            <a:r>
              <a:rPr lang="en-US" altLang="en-US" sz="2000" dirty="0">
                <a:solidFill>
                  <a:srgbClr val="000000"/>
                </a:solidFill>
              </a:rPr>
              <a:t>Note how the IANA AEAD algorithm registry links the RFC that created each entry to the ANA assignment</a:t>
            </a:r>
          </a:p>
          <a:p>
            <a:pPr marL="1085850" lvl="1" indent="-342900">
              <a:spcBef>
                <a:spcPts val="375"/>
              </a:spcBef>
              <a:buSzPct val="100000"/>
            </a:pPr>
            <a:r>
              <a:rPr lang="en-US" altLang="en-US" sz="2000" dirty="0">
                <a:solidFill>
                  <a:srgbClr val="000000"/>
                </a:solidFill>
              </a:rPr>
              <a:t>Would be great for the IEEE 802.15 ANA to link 2 documents for each ANA assignment:   </a:t>
            </a:r>
          </a:p>
          <a:p>
            <a:pPr marL="1543050" lvl="2" indent="-457200">
              <a:spcBef>
                <a:spcPts val="375"/>
              </a:spcBef>
              <a:buSzPct val="100000"/>
            </a:pPr>
            <a:r>
              <a:rPr lang="en-US" altLang="en-US" sz="1600" dirty="0">
                <a:solidFill>
                  <a:srgbClr val="000000"/>
                </a:solidFill>
              </a:rPr>
              <a:t>The description of the cipher suite adaptation to IEEE 802.15.4</a:t>
            </a:r>
          </a:p>
          <a:p>
            <a:pPr marL="1543050" lvl="2" indent="-457200">
              <a:spcBef>
                <a:spcPts val="375"/>
              </a:spcBef>
              <a:buSzPct val="100000"/>
            </a:pPr>
            <a:r>
              <a:rPr lang="en-US" altLang="en-US" sz="1600" dirty="0">
                <a:solidFill>
                  <a:srgbClr val="000000"/>
                </a:solidFill>
              </a:rPr>
              <a:t>The example frames and their encryption/MIC contents</a:t>
            </a:r>
          </a:p>
          <a:p>
            <a:pPr marL="800100" indent="-457200">
              <a:spcBef>
                <a:spcPts val="375"/>
              </a:spcBef>
              <a:buSzPct val="100000"/>
            </a:pPr>
            <a:endParaRPr lang="en-US" altLang="en-US"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207623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Request from 4y</a:t>
            </a:r>
          </a:p>
        </p:txBody>
      </p:sp>
      <p:sp>
        <p:nvSpPr>
          <p:cNvPr id="3" name="Inhaltsplatzhalter 2"/>
          <p:cNvSpPr>
            <a:spLocks noGrp="1"/>
          </p:cNvSpPr>
          <p:nvPr>
            <p:ph idx="1"/>
          </p:nvPr>
        </p:nvSpPr>
        <p:spPr>
          <a:xfrm>
            <a:off x="685800" y="1556792"/>
            <a:ext cx="7772400" cy="4114800"/>
          </a:xfrm>
        </p:spPr>
        <p:txBody>
          <a:bodyPr/>
          <a:lstStyle/>
          <a:p>
            <a:pPr marL="800100" indent="-457200">
              <a:spcBef>
                <a:spcPts val="375"/>
              </a:spcBef>
              <a:buSzPct val="100000"/>
            </a:pPr>
            <a:r>
              <a:rPr lang="en-US" altLang="en-US" dirty="0">
                <a:solidFill>
                  <a:srgbClr val="000000"/>
                </a:solidFill>
              </a:rPr>
              <a:t>Summary of expected status when 4y completes:</a:t>
            </a:r>
          </a:p>
          <a:p>
            <a:pPr marL="1200150" lvl="1" indent="-457200">
              <a:spcBef>
                <a:spcPts val="375"/>
              </a:spcBef>
              <a:buSzPct val="100000"/>
            </a:pPr>
            <a:r>
              <a:rPr lang="en-US" altLang="en-US" sz="2000" dirty="0">
                <a:solidFill>
                  <a:srgbClr val="000000"/>
                </a:solidFill>
              </a:rPr>
              <a:t>Annex B in the 4md revision will have modifications to Annex B to cover AES-128-CCM*, AES-128-CCM and AES-256-CCM</a:t>
            </a:r>
          </a:p>
          <a:p>
            <a:pPr marL="1200150" lvl="1" indent="-457200">
              <a:spcBef>
                <a:spcPts val="375"/>
              </a:spcBef>
              <a:buSzPct val="100000"/>
            </a:pPr>
            <a:r>
              <a:rPr lang="en-US" altLang="en-US" sz="2000" dirty="0">
                <a:solidFill>
                  <a:srgbClr val="000000"/>
                </a:solidFill>
              </a:rPr>
              <a:t>Annex C in the 4md revision will have additions for AES-256-CCM (current examples for AES-128-CCM* also cover AES-128-CCM)</a:t>
            </a:r>
          </a:p>
          <a:p>
            <a:pPr marL="1200150" lvl="1" indent="-457200">
              <a:spcBef>
                <a:spcPts val="375"/>
              </a:spcBef>
              <a:buSzPct val="100000"/>
            </a:pPr>
            <a:r>
              <a:rPr lang="en-US" altLang="en-US" sz="2000" dirty="0">
                <a:solidFill>
                  <a:srgbClr val="000000"/>
                </a:solidFill>
              </a:rPr>
              <a:t>Note:  It was thought in 4y that the existing Annex B and Annex C were useful from a historical perspective so didn’t want to remove them with the 4md revision/4y amendment</a:t>
            </a:r>
          </a:p>
          <a:p>
            <a:pPr marL="1200150" lvl="1" indent="-457200">
              <a:spcBef>
                <a:spcPts val="375"/>
              </a:spcBef>
              <a:buSzPct val="100000"/>
            </a:pPr>
            <a:r>
              <a:rPr lang="en-US" altLang="en-US" sz="2000" dirty="0">
                <a:solidFill>
                  <a:srgbClr val="000000"/>
                </a:solidFill>
              </a:rPr>
              <a:t>Above said, we don’t want 2 new Annexes in IEEE 802.15.4 for each new cipher suite added!</a:t>
            </a:r>
          </a:p>
          <a:p>
            <a:pPr marL="800100" indent="-457200">
              <a:spcBef>
                <a:spcPts val="375"/>
              </a:spcBef>
              <a:buSzPct val="100000"/>
            </a:pPr>
            <a:endParaRPr lang="en-US" altLang="en-US"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3732492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Request from 4y</a:t>
            </a:r>
          </a:p>
        </p:txBody>
      </p:sp>
      <p:sp>
        <p:nvSpPr>
          <p:cNvPr id="3" name="Inhaltsplatzhalter 2"/>
          <p:cNvSpPr>
            <a:spLocks noGrp="1"/>
          </p:cNvSpPr>
          <p:nvPr>
            <p:ph idx="1"/>
          </p:nvPr>
        </p:nvSpPr>
        <p:spPr>
          <a:xfrm>
            <a:off x="685800" y="1556792"/>
            <a:ext cx="7772400" cy="4114800"/>
          </a:xfrm>
        </p:spPr>
        <p:txBody>
          <a:bodyPr/>
          <a:lstStyle/>
          <a:p>
            <a:pPr marL="800100" indent="-457200">
              <a:spcBef>
                <a:spcPts val="375"/>
              </a:spcBef>
              <a:buSzPct val="100000"/>
            </a:pPr>
            <a:r>
              <a:rPr lang="en-US" altLang="en-US" dirty="0">
                <a:solidFill>
                  <a:srgbClr val="000000"/>
                </a:solidFill>
              </a:rPr>
              <a:t>Summary of expected status when 4y completes:</a:t>
            </a:r>
          </a:p>
          <a:p>
            <a:pPr marL="1200150" lvl="1" indent="-457200">
              <a:spcBef>
                <a:spcPts val="375"/>
              </a:spcBef>
              <a:buSzPct val="100000"/>
            </a:pPr>
            <a:r>
              <a:rPr lang="en-US" altLang="en-US" sz="2000" dirty="0">
                <a:solidFill>
                  <a:srgbClr val="000000"/>
                </a:solidFill>
              </a:rPr>
              <a:t>When we create the ANA for cipher suites and populate it for AES-128-CCM and AES-256-CCM, include a Mentor document like IETF RFC 5116 (</a:t>
            </a:r>
            <a:r>
              <a:rPr lang="en-US" altLang="en-US" sz="2000" dirty="0">
                <a:solidFill>
                  <a:srgbClr val="000000"/>
                </a:solidFill>
                <a:hlinkClick r:id="rId2"/>
              </a:rPr>
              <a:t>https://datatracker.ietf.org/doc/rfc5116/)</a:t>
            </a:r>
            <a:endParaRPr lang="en-US" altLang="en-US" sz="2000" dirty="0">
              <a:solidFill>
                <a:srgbClr val="000000"/>
              </a:solidFill>
            </a:endParaRPr>
          </a:p>
          <a:p>
            <a:pPr marL="1200150" lvl="1" indent="-457200">
              <a:spcBef>
                <a:spcPts val="375"/>
              </a:spcBef>
              <a:buSzPct val="100000"/>
            </a:pPr>
            <a:r>
              <a:rPr lang="en-US" altLang="en-US" sz="2000" dirty="0">
                <a:solidFill>
                  <a:srgbClr val="000000"/>
                </a:solidFill>
              </a:rPr>
              <a:t>Motivation:  Current Annex B has material copied from </a:t>
            </a:r>
            <a:r>
              <a:rPr lang="en-US" altLang="en-US" sz="2000">
                <a:solidFill>
                  <a:srgbClr val="000000"/>
                </a:solidFill>
              </a:rPr>
              <a:t>other documents</a:t>
            </a:r>
            <a:endParaRPr lang="en-US" altLang="en-US" sz="20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14811037"/>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1815</TotalTime>
  <Words>739</Words>
  <Application>Microsoft Macintosh PowerPoint</Application>
  <PresentationFormat>On-screen Show (4:3)</PresentationFormat>
  <Paragraphs>70</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IEEE-P802_15_Rbt</vt:lpstr>
      <vt:lpstr>PowerPoint Presentation</vt:lpstr>
      <vt:lpstr>802.15.4y SECN Proposal for an IEEE 802.15  Security Expert Group</vt:lpstr>
      <vt:lpstr>Background</vt:lpstr>
      <vt:lpstr>Request from 4y</vt:lpstr>
      <vt:lpstr>Request from 4y</vt:lpstr>
      <vt:lpstr>Request from 4y</vt:lpstr>
      <vt:lpstr>Request from 4y</vt:lpstr>
      <vt:lpstr>Request from 4y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424</cp:revision>
  <cp:lastPrinted>1998-02-10T13:28:06Z</cp:lastPrinted>
  <dcterms:created xsi:type="dcterms:W3CDTF">2017-03-12T21:31:02Z</dcterms:created>
  <dcterms:modified xsi:type="dcterms:W3CDTF">2020-01-10T22:16:40Z</dcterms:modified>
</cp:coreProperties>
</file>