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68" r:id="rId3"/>
    <p:sldId id="267" r:id="rId4"/>
    <p:sldId id="269" r:id="rId5"/>
    <p:sldId id="271" r:id="rId6"/>
    <p:sldId id="272" r:id="rId7"/>
    <p:sldId id="273" r:id="rId8"/>
    <p:sldId id="27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17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A11ACEF9-72E2-4D71-80D8-7712365ADD7D}"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3674720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CAF9BB3F-F41D-4EC4-836B-DD6A4A424F71}"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31715365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5</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6</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7</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24447D16-75BE-4DB1-B810-7792990827EC}" type="slidenum">
              <a:rPr lang="en-US" altLang="ja-JP"/>
              <a:pPr/>
              <a:t>8</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05B249C-C03A-4B9C-B916-78542DC36FCA}" type="slidenum">
              <a:rPr lang="en-US" altLang="ja-JP"/>
              <a:pPr/>
              <a:t>‹#›</a:t>
            </a:fld>
            <a:endParaRPr lang="en-US" altLang="ja-JP"/>
          </a:p>
        </p:txBody>
      </p:sp>
    </p:spTree>
    <p:extLst>
      <p:ext uri="{BB962C8B-B14F-4D97-AF65-F5344CB8AC3E}">
        <p14:creationId xmlns:p14="http://schemas.microsoft.com/office/powerpoint/2010/main" val="3673962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67DCBB8-7469-4D0B-85F1-FA5C6635F3D2}" type="slidenum">
              <a:rPr lang="en-US" altLang="ja-JP"/>
              <a:pPr/>
              <a:t>‹#›</a:t>
            </a:fld>
            <a:endParaRPr lang="en-US" altLang="ja-JP"/>
          </a:p>
        </p:txBody>
      </p:sp>
    </p:spTree>
    <p:extLst>
      <p:ext uri="{BB962C8B-B14F-4D97-AF65-F5344CB8AC3E}">
        <p14:creationId xmlns:p14="http://schemas.microsoft.com/office/powerpoint/2010/main" val="3199908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D090DEB-EDD4-4BA1-A588-539327F1051C}" type="slidenum">
              <a:rPr lang="en-US" altLang="ja-JP"/>
              <a:pPr/>
              <a:t>‹#›</a:t>
            </a:fld>
            <a:endParaRPr lang="en-US" altLang="ja-JP"/>
          </a:p>
        </p:txBody>
      </p:sp>
    </p:spTree>
    <p:extLst>
      <p:ext uri="{BB962C8B-B14F-4D97-AF65-F5344CB8AC3E}">
        <p14:creationId xmlns:p14="http://schemas.microsoft.com/office/powerpoint/2010/main" val="4000462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470BF49-214E-476C-B514-9A17202F22DF}" type="slidenum">
              <a:rPr lang="en-US" altLang="ja-JP"/>
              <a:pPr/>
              <a:t>‹#›</a:t>
            </a:fld>
            <a:endParaRPr lang="en-US" altLang="ja-JP"/>
          </a:p>
        </p:txBody>
      </p:sp>
    </p:spTree>
    <p:extLst>
      <p:ext uri="{BB962C8B-B14F-4D97-AF65-F5344CB8AC3E}">
        <p14:creationId xmlns:p14="http://schemas.microsoft.com/office/powerpoint/2010/main" val="2367085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F2FA0350-D512-4BF8-9379-31083918CC38}" type="slidenum">
              <a:rPr lang="en-US" altLang="ja-JP"/>
              <a:pPr/>
              <a:t>‹#›</a:t>
            </a:fld>
            <a:endParaRPr lang="en-US" altLang="ja-JP"/>
          </a:p>
        </p:txBody>
      </p:sp>
    </p:spTree>
    <p:extLst>
      <p:ext uri="{BB962C8B-B14F-4D97-AF65-F5344CB8AC3E}">
        <p14:creationId xmlns:p14="http://schemas.microsoft.com/office/powerpoint/2010/main" val="594487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36FDF01F-D7E8-4157-8D5B-F09C9DE0FB3D}" type="slidenum">
              <a:rPr lang="en-US" altLang="ja-JP"/>
              <a:pPr/>
              <a:t>‹#›</a:t>
            </a:fld>
            <a:endParaRPr lang="en-US" altLang="ja-JP"/>
          </a:p>
        </p:txBody>
      </p:sp>
    </p:spTree>
    <p:extLst>
      <p:ext uri="{BB962C8B-B14F-4D97-AF65-F5344CB8AC3E}">
        <p14:creationId xmlns:p14="http://schemas.microsoft.com/office/powerpoint/2010/main" val="2169700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a:t>&lt;month year&gt;</a:t>
            </a:r>
          </a:p>
        </p:txBody>
      </p:sp>
      <p:sp>
        <p:nvSpPr>
          <p:cNvPr id="8" name="フッター プレースホルダー 7"/>
          <p:cNvSpPr>
            <a:spLocks noGrp="1"/>
          </p:cNvSpPr>
          <p:nvPr>
            <p:ph type="ftr" sz="quarter" idx="11"/>
          </p:nvPr>
        </p:nvSpPr>
        <p:spPr/>
        <p:txBody>
          <a:bodyPr/>
          <a:lstStyle>
            <a:lvl1pPr>
              <a:defRPr/>
            </a:lvl1pPr>
          </a:lstStyle>
          <a:p>
            <a:r>
              <a:rPr lang="en-US" altLang="ja-JP"/>
              <a:t>&lt;author&gt;, &lt;company&gt;</a:t>
            </a:r>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0FC5774F-6991-47F2-A0E5-1D974152D16D}" type="slidenum">
              <a:rPr lang="en-US" altLang="ja-JP"/>
              <a:pPr/>
              <a:t>‹#›</a:t>
            </a:fld>
            <a:endParaRPr lang="en-US" altLang="ja-JP"/>
          </a:p>
        </p:txBody>
      </p:sp>
    </p:spTree>
    <p:extLst>
      <p:ext uri="{BB962C8B-B14F-4D97-AF65-F5344CB8AC3E}">
        <p14:creationId xmlns:p14="http://schemas.microsoft.com/office/powerpoint/2010/main" val="3726838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a:t>&lt;month year&gt;</a:t>
            </a:r>
          </a:p>
        </p:txBody>
      </p:sp>
      <p:sp>
        <p:nvSpPr>
          <p:cNvPr id="4" name="フッター プレースホルダー 3"/>
          <p:cNvSpPr>
            <a:spLocks noGrp="1"/>
          </p:cNvSpPr>
          <p:nvPr>
            <p:ph type="ftr" sz="quarter" idx="11"/>
          </p:nvPr>
        </p:nvSpPr>
        <p:spPr/>
        <p:txBody>
          <a:bodyPr/>
          <a:lstStyle>
            <a:lvl1pPr>
              <a:defRPr/>
            </a:lvl1pPr>
          </a:lstStyle>
          <a:p>
            <a:r>
              <a:rPr lang="en-US" altLang="ja-JP"/>
              <a:t>&lt;author&gt;, &lt;company&gt;</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EE1248DD-9DC1-4292-B5A8-155CAA1D5C64}" type="slidenum">
              <a:rPr lang="en-US" altLang="ja-JP"/>
              <a:pPr/>
              <a:t>‹#›</a:t>
            </a:fld>
            <a:endParaRPr lang="en-US" altLang="ja-JP"/>
          </a:p>
        </p:txBody>
      </p:sp>
    </p:spTree>
    <p:extLst>
      <p:ext uri="{BB962C8B-B14F-4D97-AF65-F5344CB8AC3E}">
        <p14:creationId xmlns:p14="http://schemas.microsoft.com/office/powerpoint/2010/main" val="992041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a:t>&lt;month year&gt;</a:t>
            </a:r>
          </a:p>
        </p:txBody>
      </p:sp>
      <p:sp>
        <p:nvSpPr>
          <p:cNvPr id="3" name="フッター プレースホルダー 2"/>
          <p:cNvSpPr>
            <a:spLocks noGrp="1"/>
          </p:cNvSpPr>
          <p:nvPr>
            <p:ph type="ftr" sz="quarter" idx="11"/>
          </p:nvPr>
        </p:nvSpPr>
        <p:spPr/>
        <p:txBody>
          <a:bodyPr/>
          <a:lstStyle>
            <a:lvl1pPr>
              <a:defRPr/>
            </a:lvl1pPr>
          </a:lstStyle>
          <a:p>
            <a:r>
              <a:rPr lang="en-US" altLang="ja-JP"/>
              <a:t>&lt;author&gt;, &lt;company&gt;</a:t>
            </a:r>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BDB737BD-7973-4F81-90DD-6C6223B60833}" type="slidenum">
              <a:rPr lang="en-US" altLang="ja-JP"/>
              <a:pPr/>
              <a:t>‹#›</a:t>
            </a:fld>
            <a:endParaRPr lang="en-US" altLang="ja-JP"/>
          </a:p>
        </p:txBody>
      </p:sp>
    </p:spTree>
    <p:extLst>
      <p:ext uri="{BB962C8B-B14F-4D97-AF65-F5344CB8AC3E}">
        <p14:creationId xmlns:p14="http://schemas.microsoft.com/office/powerpoint/2010/main" val="1916689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F0FA5A43-1C55-400E-8285-182BBE3CBFBA}" type="slidenum">
              <a:rPr lang="en-US" altLang="ja-JP"/>
              <a:pPr/>
              <a:t>‹#›</a:t>
            </a:fld>
            <a:endParaRPr lang="en-US" altLang="ja-JP"/>
          </a:p>
        </p:txBody>
      </p:sp>
    </p:spTree>
    <p:extLst>
      <p:ext uri="{BB962C8B-B14F-4D97-AF65-F5344CB8AC3E}">
        <p14:creationId xmlns:p14="http://schemas.microsoft.com/office/powerpoint/2010/main" val="2127476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9788139C-9ECB-4743-BBFA-18CE9B336164}" type="slidenum">
              <a:rPr lang="en-US" altLang="ja-JP"/>
              <a:pPr/>
              <a:t>‹#›</a:t>
            </a:fld>
            <a:endParaRPr lang="en-US" altLang="ja-JP"/>
          </a:p>
        </p:txBody>
      </p:sp>
    </p:spTree>
    <p:extLst>
      <p:ext uri="{BB962C8B-B14F-4D97-AF65-F5344CB8AC3E}">
        <p14:creationId xmlns:p14="http://schemas.microsoft.com/office/powerpoint/2010/main" val="2872741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MS PGothic" pitchFamily="34" charset="-128"/>
              </a:defRPr>
            </a:lvl1pPr>
          </a:lstStyle>
          <a:p>
            <a:r>
              <a:rPr lang="en-US" altLang="ja-JP"/>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MS PGothic" pitchFamily="34" charset="-128"/>
              </a:defRPr>
            </a:lvl1pPr>
          </a:lstStyle>
          <a:p>
            <a:r>
              <a:rPr lang="en-US" altLang="ja-JP"/>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MS PGothic" pitchFamily="34" charset="-128"/>
              </a:defRPr>
            </a:lvl1pPr>
          </a:lstStyle>
          <a:p>
            <a:r>
              <a:rPr lang="en-US" altLang="ja-JP"/>
              <a:t>Slide </a:t>
            </a:r>
            <a:fld id="{6A9D8D7A-FF9D-477C-8EB7-D2DEF20AE440}" type="slidenum">
              <a:rPr lang="en-US" altLang="ja-JP"/>
              <a:pPr/>
              <a:t>‹#›</a:t>
            </a:fld>
            <a:endParaRPr lang="en-US" altLang="ja-JP"/>
          </a:p>
        </p:txBody>
      </p:sp>
      <p:sp>
        <p:nvSpPr>
          <p:cNvPr id="1031" name="Rectangle 7"/>
          <p:cNvSpPr>
            <a:spLocks noChangeArrowheads="1"/>
          </p:cNvSpPr>
          <p:nvPr/>
        </p:nvSpPr>
        <p:spPr bwMode="auto">
          <a:xfrm>
            <a:off x="4495800" y="396875"/>
            <a:ext cx="396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ja-JP" sz="1400" b="1">
                <a:ea typeface="MS PGothic" pitchFamily="34" charset="-128"/>
              </a:rPr>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MS PGothic"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January 2020</a:t>
            </a:r>
            <a:endParaRPr lang="en-US" altLang="ja-JP" dirty="0"/>
          </a:p>
        </p:txBody>
      </p:sp>
      <p:sp>
        <p:nvSpPr>
          <p:cNvPr id="5" name="フッター プレースホルダー 2"/>
          <p:cNvSpPr>
            <a:spLocks noGrp="1"/>
          </p:cNvSpPr>
          <p:nvPr>
            <p:ph type="ftr" sz="quarter" idx="11"/>
          </p:nvPr>
        </p:nvSpPr>
        <p:spPr>
          <a:xfrm>
            <a:off x="3779912" y="6475413"/>
            <a:ext cx="4830688" cy="369332"/>
          </a:xfrm>
        </p:spPr>
        <p:txBody>
          <a:bodyPr/>
          <a:lstStyle/>
          <a:p>
            <a:r>
              <a:rPr lang="en-US" altLang="ja-JP" dirty="0" smtClean="0"/>
              <a:t>Harada /Kashiwagi /Ikuta /Fukui /</a:t>
            </a:r>
            <a:r>
              <a:rPr lang="en-US" altLang="ja-JP" dirty="0" err="1" smtClean="0"/>
              <a:t>Kuramochi</a:t>
            </a:r>
            <a:endParaRPr lang="en-US" altLang="ja-JP" dirty="0"/>
          </a:p>
          <a:p>
            <a:r>
              <a:rPr lang="en-US" altLang="ja-JP" dirty="0" smtClean="0"/>
              <a:t>(NICT /</a:t>
            </a:r>
            <a:r>
              <a:rPr lang="en-US" altLang="ja-JP" dirty="0" smtClean="0"/>
              <a:t>NISSIN SYSTEMS </a:t>
            </a:r>
            <a:r>
              <a:rPr lang="en-US" altLang="ja-JP" dirty="0" smtClean="0"/>
              <a:t>/ROHM /OKI /</a:t>
            </a:r>
            <a:r>
              <a:rPr lang="en-US" altLang="ja-JP" dirty="0" smtClean="0"/>
              <a:t>LAPIS SEMICONDUCTOR </a:t>
            </a:r>
            <a:r>
              <a:rPr lang="en-US" altLang="ja-JP" dirty="0" smtClean="0"/>
              <a:t>)</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a:t>Slide </a:t>
            </a:r>
            <a:fld id="{0EF38F72-A52A-43B5-AB9B-BEBC0B88ECB1}" type="slidenum">
              <a:rPr lang="en-US" altLang="ja-JP"/>
              <a:pPr/>
              <a:t>1</a:t>
            </a:fld>
            <a:endParaRPr lang="en-US" altLang="ja-JP"/>
          </a:p>
        </p:txBody>
      </p:sp>
      <p:sp>
        <p:nvSpPr>
          <p:cNvPr id="27651" name="Rectangle 3"/>
          <p:cNvSpPr>
            <a:spLocks noChangeArrowheads="1"/>
          </p:cNvSpPr>
          <p:nvPr/>
        </p:nvSpPr>
        <p:spPr bwMode="auto">
          <a:xfrm>
            <a:off x="152400" y="609600"/>
            <a:ext cx="8991600" cy="5601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MS PGothic" pitchFamily="34" charset="-128"/>
              </a:rPr>
              <a:t>Project: IEEE P802.15 Working Group for Wireless Personal Area Networks (WPANs)</a:t>
            </a:r>
            <a:endParaRPr lang="en-US" altLang="ja-JP" sz="1600" b="1" dirty="0">
              <a:solidFill>
                <a:schemeClr val="tx2"/>
              </a:solidFill>
              <a:ea typeface="MS PGothic" pitchFamily="34" charset="-128"/>
            </a:endParaRPr>
          </a:p>
          <a:p>
            <a:endParaRPr lang="en-US" altLang="ja-JP" sz="1600" dirty="0">
              <a:solidFill>
                <a:schemeClr val="tx2"/>
              </a:solidFill>
              <a:ea typeface="MS PGothic" pitchFamily="34" charset="-128"/>
            </a:endParaRPr>
          </a:p>
          <a:p>
            <a:r>
              <a:rPr lang="en-US" altLang="ja-JP" sz="1600" b="1" dirty="0">
                <a:solidFill>
                  <a:schemeClr val="tx2"/>
                </a:solidFill>
                <a:ea typeface="MS PGothic" pitchFamily="34" charset="-128"/>
              </a:rPr>
              <a:t>Submission Title:</a:t>
            </a:r>
            <a:r>
              <a:rPr lang="en-US" altLang="ja-JP" sz="1600" dirty="0">
                <a:solidFill>
                  <a:schemeClr val="tx2"/>
                </a:solidFill>
                <a:ea typeface="MS PGothic" pitchFamily="34" charset="-128"/>
              </a:rPr>
              <a:t> </a:t>
            </a:r>
            <a:r>
              <a:rPr lang="en-US" altLang="ja-JP" sz="1600" dirty="0" smtClean="0">
                <a:solidFill>
                  <a:schemeClr val="tx2"/>
                </a:solidFill>
                <a:ea typeface="MS PGothic" pitchFamily="34" charset="-128"/>
              </a:rPr>
              <a:t>Extension of the 802.15.4 FSK PHY for utility applications</a:t>
            </a:r>
            <a:r>
              <a:rPr lang="en-US" altLang="ja-JP" sz="1600" dirty="0">
                <a:solidFill>
                  <a:schemeClr val="tx2"/>
                </a:solidFill>
                <a:ea typeface="MS PGothic" pitchFamily="34" charset="-128"/>
              </a:rPr>
              <a:t>	</a:t>
            </a:r>
          </a:p>
          <a:p>
            <a:r>
              <a:rPr lang="en-US" altLang="ja-JP" sz="1600" b="1" dirty="0">
                <a:solidFill>
                  <a:schemeClr val="tx2"/>
                </a:solidFill>
                <a:ea typeface="MS PGothic" pitchFamily="34" charset="-128"/>
              </a:rPr>
              <a:t>Date Submitted: </a:t>
            </a:r>
            <a:r>
              <a:rPr lang="en-US" altLang="ja-JP" sz="1600" dirty="0" smtClean="0">
                <a:solidFill>
                  <a:schemeClr val="tx2"/>
                </a:solidFill>
                <a:ea typeface="MS PGothic" pitchFamily="34" charset="-128"/>
              </a:rPr>
              <a:t>December 2019</a:t>
            </a:r>
            <a:r>
              <a:rPr lang="en-US" altLang="ja-JP" sz="1600" dirty="0">
                <a:solidFill>
                  <a:schemeClr val="tx2"/>
                </a:solidFill>
                <a:ea typeface="MS PGothic" pitchFamily="34" charset="-128"/>
              </a:rPr>
              <a:t>	</a:t>
            </a:r>
          </a:p>
          <a:p>
            <a:r>
              <a:rPr lang="en-US" altLang="ja-JP" sz="1600" b="1" dirty="0">
                <a:solidFill>
                  <a:schemeClr val="tx2"/>
                </a:solidFill>
                <a:ea typeface="MS PGothic" pitchFamily="34" charset="-128"/>
              </a:rPr>
              <a:t>Source</a:t>
            </a:r>
            <a:r>
              <a:rPr lang="en-US" altLang="ja-JP" sz="1600" b="1" dirty="0" smtClean="0">
                <a:solidFill>
                  <a:schemeClr val="tx2"/>
                </a:solidFill>
                <a:ea typeface="MS PGothic" pitchFamily="34" charset="-128"/>
              </a:rPr>
              <a:t>: </a:t>
            </a:r>
            <a:r>
              <a:rPr lang="en-US" altLang="ja-JP" sz="1600" dirty="0" smtClean="0">
                <a:solidFill>
                  <a:schemeClr val="tx2"/>
                </a:solidFill>
                <a:ea typeface="MS PGothic" pitchFamily="34" charset="-128"/>
              </a:rPr>
              <a:t> Hiroshi Harada(NICT</a:t>
            </a:r>
            <a:r>
              <a:rPr lang="en-US" altLang="ja-JP" sz="1600" dirty="0">
                <a:solidFill>
                  <a:schemeClr val="tx2"/>
                </a:solidFill>
                <a:ea typeface="MS PGothic" pitchFamily="34" charset="-128"/>
              </a:rPr>
              <a:t>), Yoshio </a:t>
            </a:r>
            <a:r>
              <a:rPr lang="en-US" altLang="ja-JP" sz="1600" dirty="0" smtClean="0">
                <a:solidFill>
                  <a:schemeClr val="tx2"/>
                </a:solidFill>
                <a:ea typeface="MS PGothic" pitchFamily="34" charset="-128"/>
              </a:rPr>
              <a:t>Kashiwagi(NISSIN SYSTEMS), </a:t>
            </a:r>
            <a:endParaRPr lang="en-US" altLang="ja-JP" sz="1600" dirty="0" smtClean="0">
              <a:solidFill>
                <a:schemeClr val="tx2"/>
              </a:solidFill>
              <a:ea typeface="MS PGothic" pitchFamily="34" charset="-128"/>
            </a:endParaRPr>
          </a:p>
          <a:p>
            <a:r>
              <a:rPr lang="en-US" altLang="ja-JP" sz="1600" dirty="0" smtClean="0">
                <a:solidFill>
                  <a:schemeClr val="tx2"/>
                </a:solidFill>
                <a:ea typeface="MS PGothic" pitchFamily="34" charset="-128"/>
              </a:rPr>
              <a:t>               Tomohiro </a:t>
            </a:r>
            <a:r>
              <a:rPr lang="en-US" altLang="ja-JP" sz="1600" dirty="0" smtClean="0">
                <a:solidFill>
                  <a:schemeClr val="tx2"/>
                </a:solidFill>
                <a:ea typeface="MS PGothic" pitchFamily="34" charset="-128"/>
              </a:rPr>
              <a:t>Ikuta(ROHM), </a:t>
            </a:r>
            <a:r>
              <a:rPr lang="en-US" altLang="ja-JP" sz="1600" dirty="0" smtClean="0">
                <a:solidFill>
                  <a:schemeClr val="tx2"/>
                </a:solidFill>
                <a:ea typeface="MS PGothic" pitchFamily="34" charset="-128"/>
              </a:rPr>
              <a:t>Kiyoshi Fukui(OKI</a:t>
            </a:r>
            <a:r>
              <a:rPr lang="en-US" altLang="ja-JP" sz="1600" dirty="0">
                <a:solidFill>
                  <a:schemeClr val="tx2"/>
                </a:solidFill>
                <a:ea typeface="MS PGothic" pitchFamily="34" charset="-128"/>
              </a:rPr>
              <a:t>), </a:t>
            </a:r>
            <a:endParaRPr lang="en-US" altLang="ja-JP" sz="1600" dirty="0" smtClean="0">
              <a:solidFill>
                <a:schemeClr val="tx2"/>
              </a:solidFill>
              <a:ea typeface="MS PGothic" pitchFamily="34" charset="-128"/>
            </a:endParaRPr>
          </a:p>
          <a:p>
            <a:r>
              <a:rPr lang="en-US" altLang="ja-JP" sz="1600" dirty="0">
                <a:solidFill>
                  <a:schemeClr val="tx2"/>
                </a:solidFill>
                <a:ea typeface="MS PGothic" pitchFamily="34" charset="-128"/>
              </a:rPr>
              <a:t> </a:t>
            </a:r>
            <a:r>
              <a:rPr lang="en-US" altLang="ja-JP" sz="1600" dirty="0" smtClean="0">
                <a:solidFill>
                  <a:schemeClr val="tx2"/>
                </a:solidFill>
                <a:ea typeface="MS PGothic" pitchFamily="34" charset="-128"/>
              </a:rPr>
              <a:t>              Takashi </a:t>
            </a:r>
            <a:r>
              <a:rPr lang="en-US" altLang="ja-JP" sz="1600" dirty="0" err="1">
                <a:solidFill>
                  <a:schemeClr val="tx2"/>
                </a:solidFill>
                <a:ea typeface="MS PGothic" pitchFamily="34" charset="-128"/>
              </a:rPr>
              <a:t>Kuramochi</a:t>
            </a:r>
            <a:r>
              <a:rPr lang="en-US" altLang="ja-JP" sz="1600" dirty="0">
                <a:solidFill>
                  <a:schemeClr val="tx2"/>
                </a:solidFill>
                <a:ea typeface="MS PGothic" pitchFamily="34" charset="-128"/>
              </a:rPr>
              <a:t>(LAPIS </a:t>
            </a:r>
            <a:r>
              <a:rPr lang="en-US" altLang="ja-JP" sz="1600" dirty="0" smtClean="0">
                <a:solidFill>
                  <a:schemeClr val="tx2"/>
                </a:solidFill>
                <a:ea typeface="MS PGothic" pitchFamily="34" charset="-128"/>
              </a:rPr>
              <a:t>SEMICONDUCTOR)</a:t>
            </a:r>
            <a:endParaRPr lang="en-US" altLang="ja-JP" sz="1600" dirty="0" smtClean="0">
              <a:solidFill>
                <a:schemeClr val="tx2"/>
              </a:solidFill>
              <a:ea typeface="MS PGothic" pitchFamily="34" charset="-128"/>
            </a:endParaRPr>
          </a:p>
          <a:p>
            <a:r>
              <a:rPr lang="en-US" altLang="ja-JP" sz="1600" dirty="0">
                <a:solidFill>
                  <a:schemeClr val="tx2"/>
                </a:solidFill>
                <a:ea typeface="MS PGothic" pitchFamily="34" charset="-128"/>
              </a:rPr>
              <a:t>	</a:t>
            </a:r>
          </a:p>
          <a:p>
            <a:r>
              <a:rPr lang="en-US" altLang="ja-JP" sz="1600" dirty="0">
                <a:solidFill>
                  <a:schemeClr val="tx2"/>
                </a:solidFill>
                <a:ea typeface="MS PGothic" pitchFamily="34" charset="-128"/>
              </a:rPr>
              <a:t> </a:t>
            </a:r>
            <a:r>
              <a:rPr lang="en-US" altLang="ja-JP" sz="1600" dirty="0" smtClean="0">
                <a:solidFill>
                  <a:schemeClr val="tx2"/>
                </a:solidFill>
                <a:ea typeface="MS PGothic" pitchFamily="34" charset="-128"/>
              </a:rPr>
              <a:t>             </a:t>
            </a:r>
          </a:p>
          <a:p>
            <a:endParaRPr lang="en-US" altLang="ja-JP" sz="1600" dirty="0" smtClean="0">
              <a:solidFill>
                <a:schemeClr val="tx2"/>
              </a:solidFill>
              <a:ea typeface="MS PGothic" pitchFamily="34" charset="-128"/>
            </a:endParaRPr>
          </a:p>
          <a:p>
            <a:r>
              <a:rPr lang="en-US" altLang="ja-JP" sz="1600" dirty="0" smtClean="0">
                <a:solidFill>
                  <a:schemeClr val="tx2"/>
                </a:solidFill>
                <a:ea typeface="MS PGothic" pitchFamily="34" charset="-128"/>
              </a:rPr>
              <a:t>Voice: +81-45-476-9295, 	E-Mail: kuramochi722@dsn.lapis-semi.com</a:t>
            </a:r>
          </a:p>
          <a:p>
            <a:pPr>
              <a:spcBef>
                <a:spcPts val="600"/>
              </a:spcBef>
              <a:spcAft>
                <a:spcPts val="600"/>
              </a:spcAft>
            </a:pPr>
            <a:r>
              <a:rPr lang="en-US" altLang="ja-JP" sz="1600" b="1" dirty="0" smtClean="0">
                <a:solidFill>
                  <a:schemeClr val="tx2"/>
                </a:solidFill>
                <a:ea typeface="MS PGothic" pitchFamily="34" charset="-128"/>
              </a:rPr>
              <a:t>Abstract</a:t>
            </a:r>
            <a:r>
              <a:rPr lang="en-US" altLang="ja-JP" sz="1600" b="1" dirty="0">
                <a:solidFill>
                  <a:schemeClr val="tx2"/>
                </a:solidFill>
                <a:ea typeface="MS PGothic" pitchFamily="34" charset="-128"/>
              </a:rPr>
              <a:t>:</a:t>
            </a:r>
            <a:r>
              <a:rPr lang="en-US" altLang="ja-JP" sz="1600" dirty="0">
                <a:solidFill>
                  <a:schemeClr val="tx2"/>
                </a:solidFill>
                <a:ea typeface="MS PGothic" pitchFamily="34" charset="-128"/>
              </a:rPr>
              <a:t>	</a:t>
            </a:r>
            <a:r>
              <a:rPr lang="en-US" altLang="ja-JP" sz="1600" dirty="0" smtClean="0">
                <a:solidFill>
                  <a:schemeClr val="tx2"/>
                </a:solidFill>
                <a:ea typeface="MS PGothic" pitchFamily="34" charset="-128"/>
              </a:rPr>
              <a:t>Presents requirements derived from utility networking experience which suggest modestly higher data rates with low power consumption for battery operated applications, and suggests simple enhancement to the existing standard to address these requirements.</a:t>
            </a:r>
          </a:p>
          <a:p>
            <a:pPr>
              <a:spcBef>
                <a:spcPts val="600"/>
              </a:spcBef>
              <a:spcAft>
                <a:spcPts val="600"/>
              </a:spcAft>
            </a:pPr>
            <a:r>
              <a:rPr lang="en-US" altLang="ja-JP" sz="1600" b="1" dirty="0" smtClean="0">
                <a:solidFill>
                  <a:schemeClr val="tx2"/>
                </a:solidFill>
                <a:ea typeface="MS PGothic" pitchFamily="34" charset="-128"/>
              </a:rPr>
              <a:t>Purpose</a:t>
            </a:r>
            <a:r>
              <a:rPr lang="en-US" altLang="ja-JP" sz="1600" b="1" dirty="0">
                <a:solidFill>
                  <a:schemeClr val="tx2"/>
                </a:solidFill>
                <a:ea typeface="MS PGothic" pitchFamily="34" charset="-128"/>
              </a:rPr>
              <a:t>:</a:t>
            </a:r>
            <a:r>
              <a:rPr lang="en-US" altLang="ja-JP" sz="1600" dirty="0">
                <a:solidFill>
                  <a:schemeClr val="tx2"/>
                </a:solidFill>
                <a:ea typeface="MS PGothic" pitchFamily="34" charset="-128"/>
              </a:rPr>
              <a:t>	</a:t>
            </a:r>
            <a:r>
              <a:rPr lang="en-US" altLang="ja-JP" sz="1600" dirty="0" smtClean="0">
                <a:solidFill>
                  <a:schemeClr val="tx2"/>
                </a:solidFill>
                <a:ea typeface="MS PGothic" pitchFamily="34" charset="-128"/>
              </a:rPr>
              <a:t>Stimulate thought and identify potential enhancements.</a:t>
            </a:r>
          </a:p>
          <a:p>
            <a:r>
              <a:rPr lang="en-US" altLang="ja-JP" sz="1600" b="1" dirty="0" smtClean="0">
                <a:solidFill>
                  <a:schemeClr val="tx2"/>
                </a:solidFill>
                <a:ea typeface="MS PGothic" pitchFamily="34" charset="-128"/>
              </a:rPr>
              <a:t>Notice</a:t>
            </a:r>
            <a:r>
              <a:rPr lang="en-US" altLang="ja-JP" sz="1600" b="1" dirty="0">
                <a:solidFill>
                  <a:schemeClr val="tx2"/>
                </a:solidFill>
                <a:ea typeface="MS PGothic" pitchFamily="34" charset="-128"/>
              </a:rPr>
              <a:t>:</a:t>
            </a:r>
            <a:r>
              <a:rPr lang="en-US" altLang="ja-JP" sz="1600" dirty="0">
                <a:solidFill>
                  <a:schemeClr val="tx2"/>
                </a:solidFill>
                <a:ea typeface="MS PGothic"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MS PGothic" pitchFamily="34" charset="-128"/>
              </a:rPr>
              <a:t>Release:</a:t>
            </a:r>
            <a:r>
              <a:rPr lang="en-US" altLang="ja-JP" sz="1600" dirty="0">
                <a:solidFill>
                  <a:schemeClr val="tx2"/>
                </a:solidFill>
                <a:ea typeface="MS PGothic" pitchFamily="34" charset="-128"/>
              </a:rPr>
              <a:t>	The contributor acknowledges and accepts that this contribution becomes the property of IEEE and may be made publicly available by P802.15.	</a:t>
            </a:r>
            <a:r>
              <a:rPr lang="ja-JP" altLang="en-US" sz="1600" dirty="0" smtClean="0">
                <a:solidFill>
                  <a:schemeClr val="tx2"/>
                </a:solidFill>
                <a:ea typeface="MS PGothic" pitchFamily="34" charset="-128"/>
              </a:rPr>
              <a:t>　</a:t>
            </a:r>
            <a:endParaRPr lang="en-US" altLang="ja-JP" sz="16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5800" y="378281"/>
            <a:ext cx="1600200" cy="215444"/>
          </a:xfrm>
        </p:spPr>
        <p:txBody>
          <a:bodyPr/>
          <a:lstStyle/>
          <a:p>
            <a:r>
              <a:rPr lang="en-US" altLang="ja-JP" dirty="0"/>
              <a:t>January 2020</a:t>
            </a:r>
          </a:p>
        </p:txBody>
      </p:sp>
      <p:sp>
        <p:nvSpPr>
          <p:cNvPr id="6" name="スライド番号プレースホルダー 5"/>
          <p:cNvSpPr>
            <a:spLocks noGrp="1"/>
          </p:cNvSpPr>
          <p:nvPr>
            <p:ph type="sldNum" sz="quarter" idx="12"/>
          </p:nvPr>
        </p:nvSpPr>
        <p:spPr/>
        <p:txBody>
          <a:bodyPr/>
          <a:lstStyle/>
          <a:p>
            <a:r>
              <a:rPr lang="en-US" altLang="ja-JP"/>
              <a:t>Slide </a:t>
            </a:r>
            <a:fld id="{EBE60F44-5295-44A0-851E-11DE9887741C}" type="slidenum">
              <a:rPr lang="en-US" altLang="ja-JP"/>
              <a:pPr/>
              <a:t>2</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Introduction</a:t>
            </a:r>
            <a:endParaRPr lang="ja-JP" altLang="ja-JP" sz="3200" dirty="0"/>
          </a:p>
        </p:txBody>
      </p:sp>
      <p:sp>
        <p:nvSpPr>
          <p:cNvPr id="4099" name="Rectangle 3"/>
          <p:cNvSpPr>
            <a:spLocks noGrp="1" noChangeArrowheads="1"/>
          </p:cNvSpPr>
          <p:nvPr>
            <p:ph type="body" idx="1"/>
          </p:nvPr>
        </p:nvSpPr>
        <p:spPr>
          <a:xfrm>
            <a:off x="685800" y="1981200"/>
            <a:ext cx="8231818" cy="4114800"/>
          </a:xfrm>
          <a:ln/>
        </p:spPr>
        <p:txBody>
          <a:bodyPr/>
          <a:lstStyle/>
          <a:p>
            <a:pPr marL="0" indent="0">
              <a:buNone/>
            </a:pPr>
            <a:r>
              <a:rPr lang="en-US" altLang="ja-JP" sz="2800" dirty="0" smtClean="0"/>
              <a:t>Higher data rate requirements in IEEE802.15.4 derived </a:t>
            </a:r>
            <a:r>
              <a:rPr lang="en-US" altLang="ja-JP" sz="2800" dirty="0"/>
              <a:t>from utility use cases</a:t>
            </a:r>
          </a:p>
          <a:p>
            <a:r>
              <a:rPr lang="en-US" altLang="ja-JP" sz="2800" dirty="0"/>
              <a:t>Input from </a:t>
            </a:r>
            <a:r>
              <a:rPr lang="en-US" altLang="ja-JP" sz="2800" dirty="0" smtClean="0"/>
              <a:t>utilities and system vendors</a:t>
            </a:r>
            <a:endParaRPr lang="en-US" altLang="ja-JP" sz="2800" dirty="0"/>
          </a:p>
          <a:p>
            <a:r>
              <a:rPr lang="en-US" altLang="ja-JP" sz="2800" dirty="0" smtClean="0"/>
              <a:t>Focus </a:t>
            </a:r>
            <a:r>
              <a:rPr lang="en-US" altLang="ja-JP" sz="2800" dirty="0"/>
              <a:t>on </a:t>
            </a:r>
            <a:r>
              <a:rPr lang="en-US" altLang="ja-JP" sz="2800" dirty="0" smtClean="0"/>
              <a:t>enhancing current IEEE802.15.4</a:t>
            </a:r>
            <a:r>
              <a:rPr lang="ja-JP" altLang="en-US" sz="2800" dirty="0"/>
              <a:t> </a:t>
            </a:r>
            <a:r>
              <a:rPr lang="en-US" altLang="ja-JP" sz="2800" dirty="0" smtClean="0"/>
              <a:t>PHY </a:t>
            </a:r>
            <a:endParaRPr lang="en-US" altLang="ja-JP" sz="2800" dirty="0"/>
          </a:p>
          <a:p>
            <a:endParaRPr lang="ja-JP" altLang="ja-JP" sz="2800" dirty="0"/>
          </a:p>
        </p:txBody>
      </p:sp>
      <p:sp>
        <p:nvSpPr>
          <p:cNvPr id="8" name="フッター プレースホルダー 2"/>
          <p:cNvSpPr>
            <a:spLocks noGrp="1"/>
          </p:cNvSpPr>
          <p:nvPr>
            <p:ph type="ftr" sz="quarter" idx="11"/>
          </p:nvPr>
        </p:nvSpPr>
        <p:spPr>
          <a:xfrm>
            <a:off x="3779912" y="6475413"/>
            <a:ext cx="4830688" cy="369332"/>
          </a:xfrm>
        </p:spPr>
        <p:txBody>
          <a:bodyPr/>
          <a:lstStyle/>
          <a:p>
            <a:r>
              <a:rPr lang="en-US" altLang="ja-JP" dirty="0" smtClean="0"/>
              <a:t>Harada /Kashiwagi /Ikuta /Fukui /</a:t>
            </a:r>
            <a:r>
              <a:rPr lang="en-US" altLang="ja-JP" dirty="0" err="1" smtClean="0"/>
              <a:t>Kuramochi</a:t>
            </a:r>
            <a:endParaRPr lang="en-US" altLang="ja-JP" dirty="0"/>
          </a:p>
          <a:p>
            <a:r>
              <a:rPr lang="en-US" altLang="ja-JP" dirty="0" smtClean="0"/>
              <a:t>(NICT /</a:t>
            </a:r>
            <a:r>
              <a:rPr lang="en-US" altLang="ja-JP" dirty="0" smtClean="0"/>
              <a:t>NISSIN SYSTEMS </a:t>
            </a:r>
            <a:r>
              <a:rPr lang="en-US" altLang="ja-JP" dirty="0" smtClean="0"/>
              <a:t>/ROHM /OKI /</a:t>
            </a:r>
            <a:r>
              <a:rPr lang="en-US" altLang="ja-JP" dirty="0" smtClean="0"/>
              <a:t>LAPIS SEMICONDUCTOR </a:t>
            </a:r>
            <a:r>
              <a:rPr lang="en-US" altLang="ja-JP" dirty="0" smtClean="0"/>
              <a:t>)</a:t>
            </a:r>
            <a:endParaRPr lang="en-US" altLang="ja-JP" dirty="0"/>
          </a:p>
        </p:txBody>
      </p:sp>
    </p:spTree>
    <p:extLst>
      <p:ext uri="{BB962C8B-B14F-4D97-AF65-F5344CB8AC3E}">
        <p14:creationId xmlns:p14="http://schemas.microsoft.com/office/powerpoint/2010/main" val="250058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5800" y="378281"/>
            <a:ext cx="1600200" cy="215444"/>
          </a:xfrm>
        </p:spPr>
        <p:txBody>
          <a:bodyPr/>
          <a:lstStyle/>
          <a:p>
            <a:r>
              <a:rPr lang="en-US" altLang="ja-JP" dirty="0"/>
              <a:t>January 2020</a:t>
            </a:r>
          </a:p>
        </p:txBody>
      </p:sp>
      <p:sp>
        <p:nvSpPr>
          <p:cNvPr id="6" name="スライド番号プレースホルダー 5"/>
          <p:cNvSpPr>
            <a:spLocks noGrp="1"/>
          </p:cNvSpPr>
          <p:nvPr>
            <p:ph type="sldNum" sz="quarter" idx="12"/>
          </p:nvPr>
        </p:nvSpPr>
        <p:spPr/>
        <p:txBody>
          <a:bodyPr/>
          <a:lstStyle/>
          <a:p>
            <a:r>
              <a:rPr lang="en-US" altLang="ja-JP"/>
              <a:t>Slide </a:t>
            </a:r>
            <a:fld id="{EBE60F44-5295-44A0-851E-11DE9887741C}" type="slidenum">
              <a:rPr lang="en-US" altLang="ja-JP"/>
              <a:pPr/>
              <a:t>3</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Motivation</a:t>
            </a:r>
            <a:endParaRPr lang="ja-JP" altLang="ja-JP" sz="3200" dirty="0"/>
          </a:p>
        </p:txBody>
      </p:sp>
      <p:sp>
        <p:nvSpPr>
          <p:cNvPr id="10" name="Content Placeholder 2"/>
          <p:cNvSpPr>
            <a:spLocks noGrp="1"/>
          </p:cNvSpPr>
          <p:nvPr>
            <p:ph idx="1"/>
          </p:nvPr>
        </p:nvSpPr>
        <p:spPr/>
        <p:txBody>
          <a:bodyPr/>
          <a:lstStyle/>
          <a:p>
            <a:pPr marL="0" indent="0">
              <a:lnSpc>
                <a:spcPct val="80000"/>
              </a:lnSpc>
              <a:buNone/>
            </a:pPr>
            <a:r>
              <a:rPr lang="en-US" altLang="ja-JP" sz="2200" dirty="0"/>
              <a:t>Battery operated</a:t>
            </a:r>
          </a:p>
          <a:p>
            <a:pPr marL="914400" lvl="1" indent="-514350">
              <a:lnSpc>
                <a:spcPct val="80000"/>
              </a:lnSpc>
              <a:buFont typeface="Arial" charset="0"/>
              <a:buChar char="•"/>
            </a:pPr>
            <a:r>
              <a:rPr lang="en-US" altLang="ja-JP" sz="2000" dirty="0"/>
              <a:t>10 years operation</a:t>
            </a:r>
            <a:endParaRPr lang="en-US" altLang="ja-JP" sz="2200" dirty="0"/>
          </a:p>
          <a:p>
            <a:pPr marL="914400" lvl="1" indent="-514350">
              <a:lnSpc>
                <a:spcPct val="80000"/>
              </a:lnSpc>
              <a:buFont typeface="Arial" charset="0"/>
              <a:buChar char="•"/>
            </a:pPr>
            <a:r>
              <a:rPr lang="en-US" altLang="ja-JP" sz="2200" dirty="0"/>
              <a:t>Simple modulation </a:t>
            </a:r>
            <a:r>
              <a:rPr lang="en-US" altLang="ja-JP" sz="2200" dirty="0" smtClean="0"/>
              <a:t>scheme</a:t>
            </a:r>
            <a:endParaRPr lang="en-US" altLang="ja-JP" sz="2000" dirty="0" smtClean="0"/>
          </a:p>
          <a:p>
            <a:pPr marL="914400" lvl="1" indent="-514350">
              <a:lnSpc>
                <a:spcPct val="80000"/>
              </a:lnSpc>
              <a:buFont typeface="Arial" charset="0"/>
              <a:buChar char="•"/>
            </a:pPr>
            <a:endParaRPr lang="en-US" altLang="ja-JP" sz="2200" dirty="0" smtClean="0"/>
          </a:p>
          <a:p>
            <a:pPr marL="0" indent="0">
              <a:lnSpc>
                <a:spcPct val="80000"/>
              </a:lnSpc>
              <a:buNone/>
            </a:pPr>
            <a:r>
              <a:rPr lang="en-US" altLang="ja-JP" sz="2200" dirty="0" smtClean="0"/>
              <a:t>Higher data rates</a:t>
            </a:r>
          </a:p>
          <a:p>
            <a:pPr marL="914400" lvl="1" indent="-514350">
              <a:lnSpc>
                <a:spcPct val="80000"/>
              </a:lnSpc>
              <a:buFont typeface="Arial" charset="0"/>
              <a:buChar char="•"/>
            </a:pPr>
            <a:r>
              <a:rPr lang="en-US" altLang="ja-JP" sz="2000" dirty="0"/>
              <a:t>I</a:t>
            </a:r>
            <a:r>
              <a:rPr lang="en-US" altLang="ja-JP" sz="2000" dirty="0" smtClean="0"/>
              <a:t>ncrease the number of nodes.</a:t>
            </a:r>
          </a:p>
          <a:p>
            <a:pPr marL="914400" lvl="1" indent="-514350">
              <a:lnSpc>
                <a:spcPct val="80000"/>
              </a:lnSpc>
              <a:buFont typeface="Arial" charset="0"/>
              <a:buChar char="•"/>
            </a:pPr>
            <a:r>
              <a:rPr lang="en-US" altLang="ja-JP" sz="2000" dirty="0" smtClean="0"/>
              <a:t>Detailed information not only electricity but also gas and water.</a:t>
            </a:r>
          </a:p>
          <a:p>
            <a:pPr marL="914400" lvl="1" indent="-514350">
              <a:lnSpc>
                <a:spcPct val="80000"/>
              </a:lnSpc>
              <a:buFont typeface="Arial" charset="0"/>
              <a:buChar char="•"/>
            </a:pPr>
            <a:r>
              <a:rPr lang="en-US" altLang="ja-JP" sz="2000" dirty="0" smtClean="0"/>
              <a:t>OTA updates.</a:t>
            </a:r>
          </a:p>
          <a:p>
            <a:pPr marL="0" indent="0">
              <a:lnSpc>
                <a:spcPct val="80000"/>
              </a:lnSpc>
              <a:buNone/>
            </a:pPr>
            <a:endParaRPr lang="en-US" altLang="ja-JP" sz="2200" dirty="0" smtClean="0"/>
          </a:p>
          <a:p>
            <a:pPr marL="0" indent="0">
              <a:lnSpc>
                <a:spcPct val="80000"/>
              </a:lnSpc>
              <a:buNone/>
            </a:pPr>
            <a:r>
              <a:rPr lang="en-US" altLang="ja-JP" sz="2200" dirty="0" smtClean="0"/>
              <a:t>Adaptive RF link optimization </a:t>
            </a:r>
          </a:p>
          <a:p>
            <a:pPr marL="914400" lvl="1" indent="-514350">
              <a:lnSpc>
                <a:spcPct val="80000"/>
              </a:lnSpc>
              <a:buFont typeface="Arial" charset="0"/>
              <a:buChar char="•"/>
            </a:pPr>
            <a:r>
              <a:rPr lang="en-US" altLang="ja-JP" sz="2000" dirty="0" smtClean="0"/>
              <a:t>Mix of performance needs</a:t>
            </a:r>
          </a:p>
          <a:p>
            <a:pPr marL="914400" lvl="1" indent="-514350">
              <a:lnSpc>
                <a:spcPct val="80000"/>
              </a:lnSpc>
              <a:buFont typeface="Arial" charset="0"/>
              <a:buChar char="•"/>
            </a:pPr>
            <a:r>
              <a:rPr lang="en-US" altLang="ja-JP" sz="2000" dirty="0" smtClean="0"/>
              <a:t>Ability to adjust to changing RF conditions</a:t>
            </a:r>
          </a:p>
          <a:p>
            <a:pPr marL="914400" lvl="1" indent="-514350">
              <a:lnSpc>
                <a:spcPct val="80000"/>
              </a:lnSpc>
              <a:buFont typeface="Arial" charset="0"/>
              <a:buChar char="•"/>
            </a:pPr>
            <a:endParaRPr lang="en-US" altLang="ja-JP" sz="2000" dirty="0" smtClean="0"/>
          </a:p>
        </p:txBody>
      </p:sp>
      <p:sp>
        <p:nvSpPr>
          <p:cNvPr id="8" name="フッター プレースホルダー 2"/>
          <p:cNvSpPr>
            <a:spLocks noGrp="1"/>
          </p:cNvSpPr>
          <p:nvPr>
            <p:ph type="ftr" sz="quarter" idx="11"/>
          </p:nvPr>
        </p:nvSpPr>
        <p:spPr>
          <a:xfrm>
            <a:off x="3779912" y="6475413"/>
            <a:ext cx="4830688" cy="369332"/>
          </a:xfrm>
        </p:spPr>
        <p:txBody>
          <a:bodyPr/>
          <a:lstStyle/>
          <a:p>
            <a:r>
              <a:rPr lang="en-US" altLang="ja-JP" dirty="0" smtClean="0"/>
              <a:t>Harada /Kashiwagi /Ikuta /Fukui /</a:t>
            </a:r>
            <a:r>
              <a:rPr lang="en-US" altLang="ja-JP" dirty="0" err="1" smtClean="0"/>
              <a:t>Kuramochi</a:t>
            </a:r>
            <a:endParaRPr lang="en-US" altLang="ja-JP" dirty="0"/>
          </a:p>
          <a:p>
            <a:r>
              <a:rPr lang="en-US" altLang="ja-JP" dirty="0" smtClean="0"/>
              <a:t>(NICT /</a:t>
            </a:r>
            <a:r>
              <a:rPr lang="en-US" altLang="ja-JP" dirty="0" smtClean="0"/>
              <a:t>NISSIN SYSTEMS </a:t>
            </a:r>
            <a:r>
              <a:rPr lang="en-US" altLang="ja-JP" dirty="0" smtClean="0"/>
              <a:t>/ROHM /OKI /</a:t>
            </a:r>
            <a:r>
              <a:rPr lang="en-US" altLang="ja-JP" dirty="0" smtClean="0"/>
              <a:t>LAPIS SEMICONDUCTOR </a:t>
            </a:r>
            <a:r>
              <a:rPr lang="en-US" altLang="ja-JP" dirty="0" smtClean="0"/>
              <a:t>)</a:t>
            </a:r>
            <a:endParaRPr lang="en-US" altLang="ja-JP" dirty="0"/>
          </a:p>
        </p:txBody>
      </p:sp>
    </p:spTree>
    <p:extLst>
      <p:ext uri="{BB962C8B-B14F-4D97-AF65-F5344CB8AC3E}">
        <p14:creationId xmlns:p14="http://schemas.microsoft.com/office/powerpoint/2010/main" val="3437059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5800" y="378281"/>
            <a:ext cx="1600200" cy="215444"/>
          </a:xfrm>
        </p:spPr>
        <p:txBody>
          <a:bodyPr/>
          <a:lstStyle/>
          <a:p>
            <a:r>
              <a:rPr lang="en-US" altLang="ja-JP" dirty="0"/>
              <a:t>January 2020</a:t>
            </a:r>
          </a:p>
        </p:txBody>
      </p:sp>
      <p:sp>
        <p:nvSpPr>
          <p:cNvPr id="6" name="スライド番号プレースホルダー 5"/>
          <p:cNvSpPr>
            <a:spLocks noGrp="1"/>
          </p:cNvSpPr>
          <p:nvPr>
            <p:ph type="sldNum" sz="quarter" idx="12"/>
          </p:nvPr>
        </p:nvSpPr>
        <p:spPr/>
        <p:txBody>
          <a:bodyPr/>
          <a:lstStyle/>
          <a:p>
            <a:r>
              <a:rPr lang="en-US" altLang="ja-JP"/>
              <a:t>Slide </a:t>
            </a:r>
            <a:fld id="{EBE60F44-5295-44A0-851E-11DE9887741C}" type="slidenum">
              <a:rPr lang="en-US" altLang="ja-JP"/>
              <a:pPr/>
              <a:t>4</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Proposals</a:t>
            </a:r>
            <a:endParaRPr lang="ja-JP" altLang="ja-JP" sz="3200" dirty="0"/>
          </a:p>
        </p:txBody>
      </p:sp>
      <p:sp>
        <p:nvSpPr>
          <p:cNvPr id="2" name="コンテンツ プレースホルダー 1"/>
          <p:cNvSpPr>
            <a:spLocks noGrp="1"/>
          </p:cNvSpPr>
          <p:nvPr>
            <p:ph idx="1"/>
          </p:nvPr>
        </p:nvSpPr>
        <p:spPr/>
        <p:txBody>
          <a:bodyPr/>
          <a:lstStyle/>
          <a:p>
            <a:pPr marL="0" indent="0">
              <a:buNone/>
            </a:pPr>
            <a:r>
              <a:rPr lang="en-US" altLang="ja-JP" sz="2200" dirty="0"/>
              <a:t>Battery operated</a:t>
            </a:r>
          </a:p>
          <a:p>
            <a:r>
              <a:rPr lang="en-US" altLang="ja-JP" sz="2200" dirty="0" smtClean="0"/>
              <a:t>FSK modulation is the best choice for low power operation</a:t>
            </a:r>
          </a:p>
          <a:p>
            <a:endParaRPr lang="en-US" altLang="ja-JP" sz="2200" dirty="0"/>
          </a:p>
          <a:p>
            <a:pPr marL="0" indent="0">
              <a:buNone/>
            </a:pPr>
            <a:r>
              <a:rPr lang="en-US" altLang="ja-JP" sz="2200" dirty="0"/>
              <a:t>Higher data rates</a:t>
            </a:r>
          </a:p>
          <a:p>
            <a:r>
              <a:rPr lang="en-US" altLang="ja-JP" sz="2200" dirty="0"/>
              <a:t>Modest increases – still low </a:t>
            </a:r>
            <a:r>
              <a:rPr lang="en-US" altLang="ja-JP" sz="2200" dirty="0" smtClean="0"/>
              <a:t>Mb/sec.</a:t>
            </a:r>
            <a:endParaRPr lang="en-US" altLang="ja-JP" sz="2200" dirty="0"/>
          </a:p>
          <a:p>
            <a:endParaRPr lang="en-US" altLang="ja-JP" sz="2200" dirty="0"/>
          </a:p>
          <a:p>
            <a:pPr marL="0" indent="0">
              <a:buNone/>
            </a:pPr>
            <a:r>
              <a:rPr lang="en-US" altLang="ja-JP" sz="2200" dirty="0"/>
              <a:t>Adaptive RF link optimization </a:t>
            </a:r>
          </a:p>
          <a:p>
            <a:r>
              <a:rPr lang="en-US" altLang="ja-JP" sz="2200" dirty="0" smtClean="0"/>
              <a:t>Multi-rate covers 50,100,150,300,</a:t>
            </a:r>
            <a:r>
              <a:rPr lang="en-US" altLang="ja-JP" sz="2200" b="1" dirty="0" smtClean="0">
                <a:solidFill>
                  <a:schemeClr val="accent6"/>
                </a:solidFill>
              </a:rPr>
              <a:t>400,600,800</a:t>
            </a:r>
            <a:r>
              <a:rPr lang="en-US" altLang="ja-JP" sz="2200" dirty="0" smtClean="0"/>
              <a:t>kbps in simple FSK modulation.</a:t>
            </a:r>
            <a:endParaRPr lang="en-US" altLang="ja-JP" sz="2200" dirty="0"/>
          </a:p>
          <a:p>
            <a:endParaRPr lang="en-US" altLang="ja-JP" sz="2200" dirty="0"/>
          </a:p>
          <a:p>
            <a:endParaRPr kumimoji="1" lang="ja-JP" altLang="en-US" sz="2200" dirty="0"/>
          </a:p>
        </p:txBody>
      </p:sp>
      <p:sp>
        <p:nvSpPr>
          <p:cNvPr id="8" name="フッター プレースホルダー 2"/>
          <p:cNvSpPr>
            <a:spLocks noGrp="1"/>
          </p:cNvSpPr>
          <p:nvPr>
            <p:ph type="ftr" sz="quarter" idx="11"/>
          </p:nvPr>
        </p:nvSpPr>
        <p:spPr>
          <a:xfrm>
            <a:off x="3779912" y="6475413"/>
            <a:ext cx="4830688" cy="369332"/>
          </a:xfrm>
        </p:spPr>
        <p:txBody>
          <a:bodyPr/>
          <a:lstStyle/>
          <a:p>
            <a:r>
              <a:rPr lang="en-US" altLang="ja-JP" dirty="0" smtClean="0"/>
              <a:t>Harada /Kashiwagi /Ikuta /Fukui /</a:t>
            </a:r>
            <a:r>
              <a:rPr lang="en-US" altLang="ja-JP" dirty="0" err="1" smtClean="0"/>
              <a:t>Kuramochi</a:t>
            </a:r>
            <a:endParaRPr lang="en-US" altLang="ja-JP" dirty="0"/>
          </a:p>
          <a:p>
            <a:r>
              <a:rPr lang="en-US" altLang="ja-JP" dirty="0" smtClean="0"/>
              <a:t>(NICT /</a:t>
            </a:r>
            <a:r>
              <a:rPr lang="en-US" altLang="ja-JP" dirty="0" smtClean="0"/>
              <a:t>NISSIN SYSTEMS </a:t>
            </a:r>
            <a:r>
              <a:rPr lang="en-US" altLang="ja-JP" dirty="0" smtClean="0"/>
              <a:t>/ROHM /OKI /</a:t>
            </a:r>
            <a:r>
              <a:rPr lang="en-US" altLang="ja-JP" dirty="0" smtClean="0"/>
              <a:t>LAPIS SEMICONDUCTOR </a:t>
            </a:r>
            <a:r>
              <a:rPr lang="en-US" altLang="ja-JP" dirty="0" smtClean="0"/>
              <a:t>)</a:t>
            </a:r>
            <a:endParaRPr lang="en-US" altLang="ja-JP" dirty="0"/>
          </a:p>
        </p:txBody>
      </p:sp>
    </p:spTree>
    <p:extLst>
      <p:ext uri="{BB962C8B-B14F-4D97-AF65-F5344CB8AC3E}">
        <p14:creationId xmlns:p14="http://schemas.microsoft.com/office/powerpoint/2010/main" val="20010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5800" y="378281"/>
            <a:ext cx="1600200" cy="215444"/>
          </a:xfrm>
        </p:spPr>
        <p:txBody>
          <a:bodyPr/>
          <a:lstStyle/>
          <a:p>
            <a:r>
              <a:rPr lang="en-US" altLang="ja-JP" dirty="0"/>
              <a:t>January 2020</a:t>
            </a:r>
          </a:p>
        </p:txBody>
      </p:sp>
      <p:sp>
        <p:nvSpPr>
          <p:cNvPr id="6" name="スライド番号プレースホルダー 5"/>
          <p:cNvSpPr>
            <a:spLocks noGrp="1"/>
          </p:cNvSpPr>
          <p:nvPr>
            <p:ph type="sldNum" sz="quarter" idx="12"/>
          </p:nvPr>
        </p:nvSpPr>
        <p:spPr/>
        <p:txBody>
          <a:bodyPr/>
          <a:lstStyle/>
          <a:p>
            <a:r>
              <a:rPr lang="en-US" altLang="ja-JP"/>
              <a:t>Slide </a:t>
            </a:r>
            <a:fld id="{EBE60F44-5295-44A0-851E-11DE9887741C}" type="slidenum">
              <a:rPr lang="en-US" altLang="ja-JP"/>
              <a:pPr/>
              <a:t>5</a:t>
            </a:fld>
            <a:endParaRPr lang="en-US" altLang="ja-JP"/>
          </a:p>
        </p:txBody>
      </p:sp>
      <p:sp>
        <p:nvSpPr>
          <p:cNvPr id="4098" name="Rectangle 2"/>
          <p:cNvSpPr>
            <a:spLocks noGrp="1" noChangeArrowheads="1"/>
          </p:cNvSpPr>
          <p:nvPr>
            <p:ph type="title"/>
          </p:nvPr>
        </p:nvSpPr>
        <p:spPr>
          <a:ln/>
        </p:spPr>
        <p:txBody>
          <a:bodyPr/>
          <a:lstStyle/>
          <a:p>
            <a:r>
              <a:rPr lang="en-US" altLang="ja-JP" sz="3200" dirty="0"/>
              <a:t>Current </a:t>
            </a:r>
            <a:r>
              <a:rPr lang="en-US" altLang="ja-JP" sz="3200" dirty="0" smtClean="0"/>
              <a:t>FSK options in IEEE 802.15.4</a:t>
            </a:r>
            <a:endParaRPr lang="ja-JP" altLang="ja-JP" sz="3200" dirty="0"/>
          </a:p>
        </p:txBody>
      </p:sp>
      <p:graphicFrame>
        <p:nvGraphicFramePr>
          <p:cNvPr id="8" name="コンテンツ プレースホルダー 6"/>
          <p:cNvGraphicFramePr>
            <a:graphicFrameLocks noGrp="1"/>
          </p:cNvGraphicFramePr>
          <p:nvPr>
            <p:ph idx="1"/>
            <p:extLst>
              <p:ext uri="{D42A27DB-BD31-4B8C-83A1-F6EECF244321}">
                <p14:modId xmlns:p14="http://schemas.microsoft.com/office/powerpoint/2010/main" val="1251452790"/>
              </p:ext>
            </p:extLst>
          </p:nvPr>
        </p:nvGraphicFramePr>
        <p:xfrm>
          <a:off x="683568" y="1556792"/>
          <a:ext cx="7992886" cy="4090032"/>
        </p:xfrm>
        <a:graphic>
          <a:graphicData uri="http://schemas.openxmlformats.org/drawingml/2006/table">
            <a:tbl>
              <a:tblPr firstRow="1" bandRow="1">
                <a:tableStyleId>{5940675A-B579-460E-94D1-54222C63F5DA}</a:tableStyleId>
              </a:tblPr>
              <a:tblGrid>
                <a:gridCol w="838563"/>
                <a:gridCol w="838563"/>
                <a:gridCol w="789470"/>
                <a:gridCol w="789470"/>
                <a:gridCol w="789470"/>
                <a:gridCol w="789470"/>
                <a:gridCol w="789470"/>
                <a:gridCol w="789470"/>
                <a:gridCol w="789470"/>
                <a:gridCol w="789470"/>
              </a:tblGrid>
              <a:tr h="696972">
                <a:tc rowSpan="2">
                  <a:txBody>
                    <a:bodyPr/>
                    <a:lstStyle/>
                    <a:p>
                      <a:r>
                        <a:rPr kumimoji="1" lang="en-US" altLang="ja-JP" sz="1100" dirty="0" smtClean="0"/>
                        <a:t>Frequency band</a:t>
                      </a:r>
                    </a:p>
                    <a:p>
                      <a:r>
                        <a:rPr kumimoji="1" lang="en-US" altLang="ja-JP" sz="1100" dirty="0" smtClean="0"/>
                        <a:t>(MHz)</a:t>
                      </a:r>
                      <a:endParaRPr kumimoji="1" lang="ja-JP" altLang="en-US" sz="1100" dirty="0"/>
                    </a:p>
                  </a:txBody>
                  <a:tcPr/>
                </a:tc>
                <a:tc rowSpan="2">
                  <a:txBody>
                    <a:bodyPr/>
                    <a:lstStyle/>
                    <a:p>
                      <a:r>
                        <a:rPr kumimoji="1" lang="en-US" altLang="ja-JP" sz="1100" dirty="0" smtClean="0"/>
                        <a:t>Parameter</a:t>
                      </a:r>
                      <a:endParaRPr kumimoji="1" lang="ja-JP" altLang="en-US" sz="1100" dirty="0"/>
                    </a:p>
                  </a:txBody>
                  <a:tcPr/>
                </a:tc>
                <a:tc gridSpan="8">
                  <a:txBody>
                    <a:bodyPr/>
                    <a:lstStyle/>
                    <a:p>
                      <a:r>
                        <a:rPr kumimoji="1" lang="en-US" altLang="ja-JP" sz="1100" dirty="0" smtClean="0"/>
                        <a:t>Operating mode</a:t>
                      </a:r>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r>
              <a:tr h="538646">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smtClean="0"/>
                        <a:t>#1</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smtClean="0"/>
                        <a:t>#2</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smtClean="0"/>
                        <a:t>#3</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smtClean="0"/>
                        <a:t>#4</a:t>
                      </a:r>
                      <a:endParaRPr kumimoji="1" lang="ja-JP" altLang="en-US" sz="1100" dirty="0"/>
                    </a:p>
                  </a:txBody>
                  <a:tcP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endParaRPr kumimoji="1" lang="ja-JP" altLang="en-US" sz="1100" b="1" dirty="0">
                        <a:solidFill>
                          <a:schemeClr val="accent6"/>
                        </a:solidFill>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a:txBody>
                    <a:bodyPr/>
                    <a:lstStyle/>
                    <a:p>
                      <a:endParaRPr kumimoji="1" lang="ja-JP" altLang="en-US" sz="1100" b="1" dirty="0">
                        <a:solidFill>
                          <a:schemeClr val="accent6"/>
                        </a:solidFill>
                      </a:endParaRPr>
                    </a:p>
                  </a:txBody>
                  <a:tcPr>
                    <a:lnT w="3175" cap="flat" cmpd="sng" algn="ctr">
                      <a:solidFill>
                        <a:schemeClr val="tx1"/>
                      </a:solidFill>
                      <a:prstDash val="solid"/>
                      <a:round/>
                      <a:headEnd type="none" w="med" len="med"/>
                      <a:tailEnd type="none" w="med" len="med"/>
                    </a:lnT>
                  </a:tcPr>
                </a:tc>
                <a:tc>
                  <a:txBody>
                    <a:bodyPr/>
                    <a:lstStyle/>
                    <a:p>
                      <a:endParaRPr kumimoji="1" lang="ja-JP" altLang="en-US" sz="1100" b="1" dirty="0">
                        <a:solidFill>
                          <a:schemeClr val="accent6"/>
                        </a:solidFill>
                      </a:endParaRPr>
                    </a:p>
                  </a:txBody>
                  <a:tcPr>
                    <a:lnT w="3175" cap="flat" cmpd="sng" algn="ctr">
                      <a:solidFill>
                        <a:schemeClr val="tx1"/>
                      </a:solidFill>
                      <a:prstDash val="solid"/>
                      <a:round/>
                      <a:headEnd type="none" w="med" len="med"/>
                      <a:tailEnd type="none" w="med" len="med"/>
                    </a:lnT>
                  </a:tcPr>
                </a:tc>
                <a:tc>
                  <a:txBody>
                    <a:bodyPr/>
                    <a:lstStyle/>
                    <a:p>
                      <a:endParaRPr kumimoji="1" lang="ja-JP" altLang="en-US" sz="1100" b="1" dirty="0">
                        <a:solidFill>
                          <a:schemeClr val="accent6"/>
                        </a:solidFill>
                      </a:endParaRPr>
                    </a:p>
                  </a:txBody>
                  <a:tcP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r>
              <a:tr h="605012">
                <a:tc rowSpan="5">
                  <a:txBody>
                    <a:bodyPr/>
                    <a:lstStyle/>
                    <a:p>
                      <a:r>
                        <a:rPr kumimoji="1" lang="en-US" altLang="ja-JP" sz="1100" dirty="0" smtClean="0"/>
                        <a:t>920-928</a:t>
                      </a:r>
                    </a:p>
                    <a:p>
                      <a:r>
                        <a:rPr kumimoji="1" lang="en-US" altLang="ja-JP" sz="1100" dirty="0" smtClean="0"/>
                        <a:t>MHz</a:t>
                      </a:r>
                    </a:p>
                    <a:p>
                      <a:endParaRPr kumimoji="1" lang="en-US" altLang="ja-JP" sz="1100" dirty="0" smtClean="0"/>
                    </a:p>
                  </a:txBody>
                  <a:tcPr/>
                </a:tc>
                <a:tc>
                  <a:txBody>
                    <a:bodyPr/>
                    <a:lstStyle/>
                    <a:p>
                      <a:r>
                        <a:rPr kumimoji="1" lang="en-US" altLang="ja-JP" sz="1100" dirty="0" smtClean="0"/>
                        <a:t>Data rate</a:t>
                      </a:r>
                    </a:p>
                    <a:p>
                      <a:r>
                        <a:rPr kumimoji="1" lang="en-US" altLang="ja-JP" sz="1100" dirty="0" smtClean="0"/>
                        <a:t>(kb/s)</a:t>
                      </a:r>
                      <a:endParaRPr kumimoji="1" lang="ja-JP" altLang="en-US" sz="1100" dirty="0"/>
                    </a:p>
                  </a:txBody>
                  <a:tcPr/>
                </a:tc>
                <a:tc>
                  <a:txBody>
                    <a:bodyPr/>
                    <a:lstStyle/>
                    <a:p>
                      <a:r>
                        <a:rPr kumimoji="1" lang="en-US" altLang="ja-JP" sz="1100" dirty="0" smtClean="0"/>
                        <a:t>50</a:t>
                      </a:r>
                      <a:endParaRPr kumimoji="1" lang="ja-JP" altLang="en-US" sz="1100" dirty="0"/>
                    </a:p>
                  </a:txBody>
                  <a:tcPr/>
                </a:tc>
                <a:tc>
                  <a:txBody>
                    <a:bodyPr/>
                    <a:lstStyle/>
                    <a:p>
                      <a:r>
                        <a:rPr kumimoji="1" lang="en-US" altLang="ja-JP" sz="1100" dirty="0" smtClean="0"/>
                        <a:t>100</a:t>
                      </a:r>
                      <a:endParaRPr kumimoji="1" lang="ja-JP" altLang="en-US" sz="1100" dirty="0"/>
                    </a:p>
                  </a:txBody>
                  <a:tcPr/>
                </a:tc>
                <a:tc>
                  <a:txBody>
                    <a:bodyPr/>
                    <a:lstStyle/>
                    <a:p>
                      <a:r>
                        <a:rPr kumimoji="1" lang="en-US" altLang="ja-JP" sz="1100" dirty="0" smtClean="0"/>
                        <a:t>200</a:t>
                      </a:r>
                      <a:endParaRPr kumimoji="1" lang="ja-JP" altLang="en-US" sz="1100" dirty="0"/>
                    </a:p>
                  </a:txBody>
                  <a:tcPr/>
                </a:tc>
                <a:tc>
                  <a:txBody>
                    <a:bodyPr/>
                    <a:lstStyle/>
                    <a:p>
                      <a:r>
                        <a:rPr kumimoji="1" lang="en-US" altLang="ja-JP" sz="1100" dirty="0" smtClean="0"/>
                        <a:t>400</a:t>
                      </a:r>
                      <a:endParaRPr kumimoji="1" lang="ja-JP" altLang="en-US" sz="1100" dirty="0"/>
                    </a:p>
                  </a:txBody>
                  <a:tcPr>
                    <a:lnR w="3175" cap="flat" cmpd="sng" algn="ctr">
                      <a:solidFill>
                        <a:schemeClr val="tx1"/>
                      </a:solidFill>
                      <a:prstDash val="solid"/>
                      <a:round/>
                      <a:headEnd type="none" w="med" len="med"/>
                      <a:tailEnd type="none" w="med" len="med"/>
                    </a:lnR>
                  </a:tcPr>
                </a:tc>
                <a:tc>
                  <a:txBody>
                    <a:bodyPr/>
                    <a:lstStyle/>
                    <a:p>
                      <a:endParaRPr kumimoji="1" lang="ja-JP" altLang="en-US" sz="1100" b="1" dirty="0">
                        <a:solidFill>
                          <a:schemeClr val="accent6"/>
                        </a:solidFill>
                      </a:endParaRPr>
                    </a:p>
                  </a:txBody>
                  <a:tcPr>
                    <a:lnL w="3175" cap="flat" cmpd="sng" algn="ctr">
                      <a:solidFill>
                        <a:schemeClr val="tx1"/>
                      </a:solidFill>
                      <a:prstDash val="solid"/>
                      <a:round/>
                      <a:headEnd type="none" w="med" len="med"/>
                      <a:tailEnd type="none" w="med" len="med"/>
                    </a:lnL>
                  </a:tcPr>
                </a:tc>
                <a:tc>
                  <a:txBody>
                    <a:bodyPr/>
                    <a:lstStyle/>
                    <a:p>
                      <a:endParaRPr kumimoji="1" lang="ja-JP" altLang="en-US" sz="1100" b="1" dirty="0">
                        <a:solidFill>
                          <a:schemeClr val="accent6"/>
                        </a:solidFill>
                      </a:endParaRPr>
                    </a:p>
                  </a:txBody>
                  <a:tcPr/>
                </a:tc>
                <a:tc>
                  <a:txBody>
                    <a:bodyPr/>
                    <a:lstStyle/>
                    <a:p>
                      <a:endParaRPr kumimoji="1" lang="ja-JP" altLang="en-US" sz="1100" b="1" dirty="0">
                        <a:solidFill>
                          <a:schemeClr val="accent6"/>
                        </a:solidFill>
                      </a:endParaRPr>
                    </a:p>
                  </a:txBody>
                  <a:tcPr/>
                </a:tc>
                <a:tc>
                  <a:txBody>
                    <a:bodyPr/>
                    <a:lstStyle/>
                    <a:p>
                      <a:endParaRPr kumimoji="1" lang="ja-JP" altLang="en-US" sz="1100" b="1" dirty="0">
                        <a:solidFill>
                          <a:schemeClr val="accent6"/>
                        </a:solidFill>
                      </a:endParaRPr>
                    </a:p>
                  </a:txBody>
                  <a:tcPr>
                    <a:lnR w="3175" cap="flat" cmpd="sng" algn="ctr">
                      <a:solidFill>
                        <a:schemeClr val="tx1"/>
                      </a:solidFill>
                      <a:prstDash val="solid"/>
                      <a:round/>
                      <a:headEnd type="none" w="med" len="med"/>
                      <a:tailEnd type="none" w="med" len="med"/>
                    </a:lnR>
                  </a:tcPr>
                </a:tc>
              </a:tr>
              <a:tr h="434367">
                <a:tc vMerge="1">
                  <a:txBody>
                    <a:bodyPr/>
                    <a:lstStyle/>
                    <a:p>
                      <a:endParaRPr kumimoji="1" lang="ja-JP" altLang="en-US" sz="1100"/>
                    </a:p>
                  </a:txBody>
                  <a:tcPr/>
                </a:tc>
                <a:tc>
                  <a:txBody>
                    <a:bodyPr/>
                    <a:lstStyle/>
                    <a:p>
                      <a:r>
                        <a:rPr kumimoji="1" lang="en-US" altLang="ja-JP" sz="1100" dirty="0" smtClean="0"/>
                        <a:t>Modulation</a:t>
                      </a:r>
                      <a:endParaRPr kumimoji="1" lang="ja-JP" altLang="en-US" sz="1100" dirty="0"/>
                    </a:p>
                  </a:txBody>
                  <a:tcPr/>
                </a:tc>
                <a:tc>
                  <a:txBody>
                    <a:bodyPr/>
                    <a:lstStyle/>
                    <a:p>
                      <a:r>
                        <a:rPr kumimoji="1" lang="en-US" altLang="ja-JP" sz="1100" dirty="0" smtClean="0"/>
                        <a:t>2-FSK</a:t>
                      </a:r>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2-FSK</a:t>
                      </a:r>
                      <a:endParaRPr kumimoji="1" lang="ja-JP" altLang="en-US" sz="1100" dirty="0" smtClean="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2-FSK</a:t>
                      </a:r>
                      <a:endParaRPr kumimoji="1" lang="ja-JP" altLang="en-US" sz="1100" dirty="0" smtClean="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4-FSK</a:t>
                      </a:r>
                      <a:endParaRPr kumimoji="1" lang="ja-JP" altLang="en-US" sz="1100" dirty="0" smtClean="0"/>
                    </a:p>
                    <a:p>
                      <a:endParaRPr kumimoji="1" lang="ja-JP" altLang="en-US" sz="1100" dirty="0"/>
                    </a:p>
                  </a:txBody>
                  <a:tcPr>
                    <a:lnR w="3175"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solidFill>
                          <a:schemeClr val="accent6"/>
                        </a:solidFill>
                      </a:endParaRPr>
                    </a:p>
                  </a:txBody>
                  <a:tcPr>
                    <a:lnL w="3175" cap="flat" cmpd="sng" algn="ctr">
                      <a:solidFill>
                        <a:schemeClr val="tx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solidFill>
                          <a:schemeClr val="accent6"/>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solidFill>
                          <a:schemeClr val="accent6"/>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solidFill>
                          <a:schemeClr val="accent6"/>
                        </a:solidFill>
                      </a:endParaRPr>
                    </a:p>
                  </a:txBody>
                  <a:tcPr>
                    <a:lnR w="3175" cap="flat" cmpd="sng" algn="ctr">
                      <a:solidFill>
                        <a:schemeClr val="tx1"/>
                      </a:solidFill>
                      <a:prstDash val="solid"/>
                      <a:round/>
                      <a:headEnd type="none" w="med" len="med"/>
                      <a:tailEnd type="none" w="med" len="med"/>
                    </a:lnR>
                  </a:tcPr>
                </a:tc>
              </a:tr>
              <a:tr h="605012">
                <a:tc vMerge="1">
                  <a:txBody>
                    <a:bodyPr/>
                    <a:lstStyle/>
                    <a:p>
                      <a:endParaRPr kumimoji="1" lang="ja-JP" altLang="en-US" sz="1100"/>
                    </a:p>
                  </a:txBody>
                  <a:tcPr/>
                </a:tc>
                <a:tc>
                  <a:txBody>
                    <a:bodyPr/>
                    <a:lstStyle/>
                    <a:p>
                      <a:r>
                        <a:rPr kumimoji="1" lang="en-US" altLang="ja-JP" sz="1100" dirty="0" smtClean="0"/>
                        <a:t>Modulation index</a:t>
                      </a:r>
                      <a:endParaRPr kumimoji="1" lang="ja-JP" altLang="en-US" sz="1100" dirty="0"/>
                    </a:p>
                  </a:txBody>
                  <a:tcPr/>
                </a:tc>
                <a:tc>
                  <a:txBody>
                    <a:bodyPr/>
                    <a:lstStyle/>
                    <a:p>
                      <a:r>
                        <a:rPr kumimoji="1" lang="en-US" altLang="ja-JP" sz="1100" dirty="0" smtClean="0"/>
                        <a:t>1.0</a:t>
                      </a:r>
                      <a:endParaRPr kumimoji="1" lang="ja-JP" altLang="en-US" sz="1100" dirty="0"/>
                    </a:p>
                  </a:txBody>
                  <a:tcPr/>
                </a:tc>
                <a:tc>
                  <a:txBody>
                    <a:bodyPr/>
                    <a:lstStyle/>
                    <a:p>
                      <a:r>
                        <a:rPr kumimoji="1" lang="en-US" altLang="ja-JP" sz="1100" dirty="0" smtClean="0"/>
                        <a:t>1.0</a:t>
                      </a:r>
                      <a:endParaRPr kumimoji="1" lang="ja-JP" altLang="en-US" sz="1100" dirty="0"/>
                    </a:p>
                  </a:txBody>
                  <a:tcPr/>
                </a:tc>
                <a:tc>
                  <a:txBody>
                    <a:bodyPr/>
                    <a:lstStyle/>
                    <a:p>
                      <a:r>
                        <a:rPr kumimoji="1" lang="en-US" altLang="ja-JP" sz="1100" dirty="0" smtClean="0"/>
                        <a:t>1.0</a:t>
                      </a:r>
                      <a:endParaRPr kumimoji="1" lang="ja-JP" altLang="en-US" sz="1100" dirty="0"/>
                    </a:p>
                  </a:txBody>
                  <a:tcPr/>
                </a:tc>
                <a:tc>
                  <a:txBody>
                    <a:bodyPr/>
                    <a:lstStyle/>
                    <a:p>
                      <a:r>
                        <a:rPr kumimoji="1" lang="en-US" altLang="ja-JP" sz="1100" dirty="0" smtClean="0"/>
                        <a:t>0.33</a:t>
                      </a:r>
                      <a:endParaRPr kumimoji="1" lang="ja-JP" altLang="en-US" sz="1100" dirty="0"/>
                    </a:p>
                  </a:txBody>
                  <a:tcPr>
                    <a:lnR w="3175" cap="flat" cmpd="sng" algn="ctr">
                      <a:solidFill>
                        <a:schemeClr val="tx1"/>
                      </a:solidFill>
                      <a:prstDash val="solid"/>
                      <a:round/>
                      <a:headEnd type="none" w="med" len="med"/>
                      <a:tailEnd type="none" w="med" len="med"/>
                    </a:lnR>
                  </a:tcPr>
                </a:tc>
                <a:tc>
                  <a:txBody>
                    <a:bodyPr/>
                    <a:lstStyle/>
                    <a:p>
                      <a:endParaRPr kumimoji="1" lang="ja-JP" altLang="en-US" sz="1100" b="1" dirty="0">
                        <a:solidFill>
                          <a:schemeClr val="accent6"/>
                        </a:solidFill>
                      </a:endParaRPr>
                    </a:p>
                  </a:txBody>
                  <a:tcPr>
                    <a:lnL w="3175" cap="flat" cmpd="sng" algn="ctr">
                      <a:solidFill>
                        <a:schemeClr val="tx1"/>
                      </a:solidFill>
                      <a:prstDash val="solid"/>
                      <a:round/>
                      <a:headEnd type="none" w="med" len="med"/>
                      <a:tailEnd type="none" w="med" len="med"/>
                    </a:lnL>
                  </a:tcPr>
                </a:tc>
                <a:tc>
                  <a:txBody>
                    <a:bodyPr/>
                    <a:lstStyle/>
                    <a:p>
                      <a:endParaRPr kumimoji="1" lang="ja-JP" altLang="en-US" sz="1100" b="1" dirty="0">
                        <a:solidFill>
                          <a:schemeClr val="accent6"/>
                        </a:solidFill>
                      </a:endParaRPr>
                    </a:p>
                  </a:txBody>
                  <a:tcPr/>
                </a:tc>
                <a:tc>
                  <a:txBody>
                    <a:bodyPr/>
                    <a:lstStyle/>
                    <a:p>
                      <a:endParaRPr kumimoji="1" lang="ja-JP" altLang="en-US" sz="1100" b="1" dirty="0">
                        <a:solidFill>
                          <a:schemeClr val="accent6"/>
                        </a:solidFill>
                      </a:endParaRPr>
                    </a:p>
                  </a:txBody>
                  <a:tcPr/>
                </a:tc>
                <a:tc>
                  <a:txBody>
                    <a:bodyPr/>
                    <a:lstStyle/>
                    <a:p>
                      <a:endParaRPr kumimoji="1" lang="ja-JP" altLang="en-US" sz="1100" b="1" dirty="0">
                        <a:solidFill>
                          <a:schemeClr val="accent6"/>
                        </a:solidFill>
                      </a:endParaRPr>
                    </a:p>
                  </a:txBody>
                  <a:tcPr>
                    <a:lnR w="3175" cap="flat" cmpd="sng" algn="ctr">
                      <a:solidFill>
                        <a:schemeClr val="tx1"/>
                      </a:solidFill>
                      <a:prstDash val="solid"/>
                      <a:round/>
                      <a:headEnd type="none" w="med" len="med"/>
                      <a:tailEnd type="none" w="med" len="med"/>
                    </a:lnR>
                  </a:tcPr>
                </a:tc>
              </a:tr>
              <a:tr h="775656">
                <a:tc vMerge="1">
                  <a:txBody>
                    <a:bodyPr/>
                    <a:lstStyle/>
                    <a:p>
                      <a:endParaRPr kumimoji="1" lang="ja-JP" altLang="en-US" sz="1100" dirty="0"/>
                    </a:p>
                  </a:txBody>
                  <a:tcPr/>
                </a:tc>
                <a:tc>
                  <a:txBody>
                    <a:bodyPr/>
                    <a:lstStyle/>
                    <a:p>
                      <a:r>
                        <a:rPr kumimoji="1" lang="en-US" altLang="ja-JP" sz="1100" dirty="0" smtClean="0"/>
                        <a:t>Channel spacing</a:t>
                      </a:r>
                      <a:endParaRPr kumimoji="1" lang="ja-JP" altLang="en-US" sz="1100" dirty="0"/>
                    </a:p>
                  </a:txBody>
                  <a:tcPr/>
                </a:tc>
                <a:tc>
                  <a:txBody>
                    <a:bodyPr/>
                    <a:lstStyle/>
                    <a:p>
                      <a:r>
                        <a:rPr kumimoji="1" lang="en-US" altLang="ja-JP" sz="1100" dirty="0" smtClean="0"/>
                        <a:t>200</a:t>
                      </a:r>
                      <a:endParaRPr kumimoji="1" lang="ja-JP" altLang="en-US" sz="1100" dirty="0"/>
                    </a:p>
                  </a:txBody>
                  <a:tcPr/>
                </a:tc>
                <a:tc>
                  <a:txBody>
                    <a:bodyPr/>
                    <a:lstStyle/>
                    <a:p>
                      <a:r>
                        <a:rPr kumimoji="1" lang="en-US" altLang="ja-JP" sz="1100" dirty="0" smtClean="0"/>
                        <a:t>400</a:t>
                      </a:r>
                      <a:endParaRPr kumimoji="1" lang="ja-JP" altLang="en-US" sz="1100" dirty="0"/>
                    </a:p>
                  </a:txBody>
                  <a:tcPr/>
                </a:tc>
                <a:tc>
                  <a:txBody>
                    <a:bodyPr/>
                    <a:lstStyle/>
                    <a:p>
                      <a:r>
                        <a:rPr kumimoji="1" lang="en-US" altLang="ja-JP" sz="1100" dirty="0" smtClean="0"/>
                        <a:t>600</a:t>
                      </a:r>
                      <a:endParaRPr kumimoji="1" lang="ja-JP" altLang="en-US" sz="1100" dirty="0"/>
                    </a:p>
                  </a:txBody>
                  <a:tcPr/>
                </a:tc>
                <a:tc>
                  <a:txBody>
                    <a:bodyPr/>
                    <a:lstStyle/>
                    <a:p>
                      <a:r>
                        <a:rPr kumimoji="1" lang="en-US" altLang="ja-JP" sz="1100" dirty="0" smtClean="0"/>
                        <a:t>600</a:t>
                      </a:r>
                      <a:endParaRPr kumimoji="1" lang="ja-JP" altLang="en-US" sz="1100" dirty="0"/>
                    </a:p>
                  </a:txBody>
                  <a:tcPr>
                    <a:lnR w="3175" cap="flat" cmpd="sng" algn="ctr">
                      <a:solidFill>
                        <a:schemeClr val="tx1"/>
                      </a:solidFill>
                      <a:prstDash val="solid"/>
                      <a:round/>
                      <a:headEnd type="none" w="med" len="med"/>
                      <a:tailEnd type="none" w="med" len="med"/>
                    </a:lnR>
                  </a:tcPr>
                </a:tc>
                <a:tc>
                  <a:txBody>
                    <a:bodyPr/>
                    <a:lstStyle/>
                    <a:p>
                      <a:endParaRPr kumimoji="1" lang="ja-JP" altLang="en-US" sz="1100" b="1" dirty="0">
                        <a:solidFill>
                          <a:schemeClr val="accent6"/>
                        </a:solidFill>
                      </a:endParaRPr>
                    </a:p>
                  </a:txBody>
                  <a:tcPr>
                    <a:lnL w="3175" cap="flat" cmpd="sng" algn="ctr">
                      <a:solidFill>
                        <a:schemeClr val="tx1"/>
                      </a:solidFill>
                      <a:prstDash val="solid"/>
                      <a:round/>
                      <a:headEnd type="none" w="med" len="med"/>
                      <a:tailEnd type="none" w="med" len="med"/>
                    </a:lnL>
                  </a:tcPr>
                </a:tc>
                <a:tc>
                  <a:txBody>
                    <a:bodyPr/>
                    <a:lstStyle/>
                    <a:p>
                      <a:endParaRPr kumimoji="1" lang="ja-JP" altLang="en-US" sz="1100" b="1" dirty="0">
                        <a:solidFill>
                          <a:schemeClr val="accent6"/>
                        </a:solidFill>
                      </a:endParaRPr>
                    </a:p>
                  </a:txBody>
                  <a:tcPr/>
                </a:tc>
                <a:tc>
                  <a:txBody>
                    <a:bodyPr/>
                    <a:lstStyle/>
                    <a:p>
                      <a:endParaRPr kumimoji="1" lang="ja-JP" altLang="en-US" sz="1100" b="1" dirty="0">
                        <a:solidFill>
                          <a:schemeClr val="accent6"/>
                        </a:solidFill>
                      </a:endParaRPr>
                    </a:p>
                  </a:txBody>
                  <a:tcPr/>
                </a:tc>
                <a:tc>
                  <a:txBody>
                    <a:bodyPr/>
                    <a:lstStyle/>
                    <a:p>
                      <a:endParaRPr kumimoji="1" lang="ja-JP" altLang="en-US" sz="1100" b="1" dirty="0">
                        <a:solidFill>
                          <a:schemeClr val="accent6"/>
                        </a:solidFill>
                      </a:endParaRPr>
                    </a:p>
                  </a:txBody>
                  <a:tcPr>
                    <a:lnR w="3175" cap="flat" cmpd="sng" algn="ctr">
                      <a:solidFill>
                        <a:schemeClr val="tx1"/>
                      </a:solidFill>
                      <a:prstDash val="solid"/>
                      <a:round/>
                      <a:headEnd type="none" w="med" len="med"/>
                      <a:tailEnd type="none" w="med" len="med"/>
                    </a:lnR>
                  </a:tcPr>
                </a:tc>
              </a:tr>
              <a:tr h="434367">
                <a:tc vMerge="1">
                  <a:txBody>
                    <a:bodyPr/>
                    <a:lstStyle/>
                    <a:p>
                      <a:endParaRPr kumimoji="1" lang="ja-JP" altLang="en-US" sz="1100" dirty="0"/>
                    </a:p>
                  </a:txBody>
                  <a:tcPr/>
                </a:tc>
                <a:tc>
                  <a:txBody>
                    <a:bodyPr/>
                    <a:lstStyle/>
                    <a:p>
                      <a:r>
                        <a:rPr kumimoji="1" lang="en-US" altLang="ja-JP" sz="1100" dirty="0" smtClean="0"/>
                        <a:t>Standard</a:t>
                      </a:r>
                      <a:endParaRPr kumimoji="1" lang="ja-JP" altLang="en-US" sz="1100" dirty="0"/>
                    </a:p>
                  </a:txBody>
                  <a:tcPr/>
                </a:tc>
                <a:tc gridSpan="4">
                  <a:txBody>
                    <a:bodyPr/>
                    <a:lstStyle/>
                    <a:p>
                      <a:r>
                        <a:rPr kumimoji="1" lang="en-US" altLang="ja-JP" sz="1100" dirty="0" smtClean="0"/>
                        <a:t>802.15.4-2015</a:t>
                      </a:r>
                      <a:endParaRPr kumimoji="1" lang="ja-JP" altLang="en-US" sz="1100" dirty="0"/>
                    </a:p>
                  </a:txBody>
                  <a:tcPr>
                    <a:lnR w="3175" cap="flat" cmpd="sng" algn="ctr">
                      <a:solidFill>
                        <a:schemeClr val="tx1"/>
                      </a:solidFill>
                      <a:prstDash val="solid"/>
                      <a:round/>
                      <a:headEnd type="none" w="med" len="med"/>
                      <a:tailEnd type="none" w="med" len="med"/>
                    </a:lnR>
                  </a:tcPr>
                </a:tc>
                <a:tc hMerge="1">
                  <a:txBody>
                    <a:bodyPr/>
                    <a:lstStyle/>
                    <a:p>
                      <a:endParaRPr kumimoji="1" lang="ja-JP" altLang="en-US" sz="1100"/>
                    </a:p>
                  </a:txBody>
                  <a:tcPr/>
                </a:tc>
                <a:tc hMerge="1">
                  <a:txBody>
                    <a:bodyPr/>
                    <a:lstStyle/>
                    <a:p>
                      <a:endParaRPr kumimoji="1" lang="ja-JP" altLang="en-US" sz="110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lnL w="12700" cap="flat" cmpd="sng" algn="ctr">
                      <a:solidFill>
                        <a:schemeClr val="tx1"/>
                      </a:solidFill>
                      <a:prstDash val="solid"/>
                      <a:round/>
                      <a:headEnd type="none" w="med" len="med"/>
                      <a:tailEnd type="none" w="med" len="med"/>
                    </a:lnL>
                    <a:lnR w="38100" cap="flat" cmpd="sng" algn="ctr">
                      <a:solidFill>
                        <a:schemeClr val="accent6"/>
                      </a:solidFill>
                      <a:prstDash val="solid"/>
                      <a:round/>
                      <a:headEnd type="none" w="med" len="med"/>
                      <a:tailEnd type="none" w="med" len="med"/>
                    </a:lnR>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solidFill>
                          <a:schemeClr val="accent6"/>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tc>
              </a:tr>
            </a:tbl>
          </a:graphicData>
        </a:graphic>
      </p:graphicFrame>
      <p:sp>
        <p:nvSpPr>
          <p:cNvPr id="9" name="フッター プレースホルダー 2"/>
          <p:cNvSpPr>
            <a:spLocks noGrp="1"/>
          </p:cNvSpPr>
          <p:nvPr>
            <p:ph type="ftr" sz="quarter" idx="11"/>
          </p:nvPr>
        </p:nvSpPr>
        <p:spPr>
          <a:xfrm>
            <a:off x="3779912" y="6475413"/>
            <a:ext cx="4830688" cy="369332"/>
          </a:xfrm>
        </p:spPr>
        <p:txBody>
          <a:bodyPr/>
          <a:lstStyle/>
          <a:p>
            <a:r>
              <a:rPr lang="en-US" altLang="ja-JP" dirty="0" smtClean="0"/>
              <a:t>Harada /Kashiwagi /Ikuta /Fukui /</a:t>
            </a:r>
            <a:r>
              <a:rPr lang="en-US" altLang="ja-JP" dirty="0" err="1" smtClean="0"/>
              <a:t>Kuramochi</a:t>
            </a:r>
            <a:endParaRPr lang="en-US" altLang="ja-JP" dirty="0"/>
          </a:p>
          <a:p>
            <a:r>
              <a:rPr lang="en-US" altLang="ja-JP" dirty="0" smtClean="0"/>
              <a:t>(NICT /</a:t>
            </a:r>
            <a:r>
              <a:rPr lang="en-US" altLang="ja-JP" dirty="0" smtClean="0"/>
              <a:t>NISSIN SYSTEMS </a:t>
            </a:r>
            <a:r>
              <a:rPr lang="en-US" altLang="ja-JP" dirty="0" smtClean="0"/>
              <a:t>/ROHM /OKI /</a:t>
            </a:r>
            <a:r>
              <a:rPr lang="en-US" altLang="ja-JP" dirty="0" smtClean="0"/>
              <a:t>LAPIS SEMICONDUCTOR </a:t>
            </a:r>
            <a:r>
              <a:rPr lang="en-US" altLang="ja-JP" dirty="0" smtClean="0"/>
              <a:t>)</a:t>
            </a:r>
            <a:endParaRPr lang="en-US" altLang="ja-JP" dirty="0"/>
          </a:p>
        </p:txBody>
      </p:sp>
    </p:spTree>
    <p:extLst>
      <p:ext uri="{BB962C8B-B14F-4D97-AF65-F5344CB8AC3E}">
        <p14:creationId xmlns:p14="http://schemas.microsoft.com/office/powerpoint/2010/main" val="2127437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5800" y="378281"/>
            <a:ext cx="1600200" cy="215444"/>
          </a:xfrm>
        </p:spPr>
        <p:txBody>
          <a:bodyPr/>
          <a:lstStyle/>
          <a:p>
            <a:r>
              <a:rPr lang="en-US" altLang="ja-JP" dirty="0"/>
              <a:t>January 2020</a:t>
            </a:r>
          </a:p>
        </p:txBody>
      </p:sp>
      <p:sp>
        <p:nvSpPr>
          <p:cNvPr id="6" name="スライド番号プレースホルダー 5"/>
          <p:cNvSpPr>
            <a:spLocks noGrp="1"/>
          </p:cNvSpPr>
          <p:nvPr>
            <p:ph type="sldNum" sz="quarter" idx="12"/>
          </p:nvPr>
        </p:nvSpPr>
        <p:spPr/>
        <p:txBody>
          <a:bodyPr/>
          <a:lstStyle/>
          <a:p>
            <a:r>
              <a:rPr lang="en-US" altLang="ja-JP"/>
              <a:t>Slide </a:t>
            </a:r>
            <a:fld id="{EBE60F44-5295-44A0-851E-11DE9887741C}" type="slidenum">
              <a:rPr lang="en-US" altLang="ja-JP"/>
              <a:pPr/>
              <a:t>6</a:t>
            </a:fld>
            <a:endParaRPr lang="en-US" altLang="ja-JP"/>
          </a:p>
        </p:txBody>
      </p:sp>
      <p:sp>
        <p:nvSpPr>
          <p:cNvPr id="4098" name="Rectangle 2"/>
          <p:cNvSpPr>
            <a:spLocks noGrp="1" noChangeArrowheads="1"/>
          </p:cNvSpPr>
          <p:nvPr>
            <p:ph type="title"/>
          </p:nvPr>
        </p:nvSpPr>
        <p:spPr>
          <a:ln/>
        </p:spPr>
        <p:txBody>
          <a:bodyPr/>
          <a:lstStyle/>
          <a:p>
            <a:r>
              <a:rPr lang="en-US" altLang="ja-JP" sz="3200" dirty="0"/>
              <a:t>Example of </a:t>
            </a:r>
            <a:r>
              <a:rPr lang="en-US" altLang="ja-JP" sz="3200" dirty="0" smtClean="0"/>
              <a:t>obvious </a:t>
            </a:r>
            <a:r>
              <a:rPr lang="en-US" altLang="ja-JP" sz="3200" dirty="0"/>
              <a:t>extension</a:t>
            </a:r>
            <a:endParaRPr lang="ja-JP" altLang="ja-JP" sz="32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953027856"/>
              </p:ext>
            </p:extLst>
          </p:nvPr>
        </p:nvGraphicFramePr>
        <p:xfrm>
          <a:off x="683568" y="1556792"/>
          <a:ext cx="7992886" cy="4090032"/>
        </p:xfrm>
        <a:graphic>
          <a:graphicData uri="http://schemas.openxmlformats.org/drawingml/2006/table">
            <a:tbl>
              <a:tblPr firstRow="1" bandRow="1">
                <a:tableStyleId>{5940675A-B579-460E-94D1-54222C63F5DA}</a:tableStyleId>
              </a:tblPr>
              <a:tblGrid>
                <a:gridCol w="838563"/>
                <a:gridCol w="838563"/>
                <a:gridCol w="789470"/>
                <a:gridCol w="789470"/>
                <a:gridCol w="789470"/>
                <a:gridCol w="789470"/>
                <a:gridCol w="789470"/>
                <a:gridCol w="789470"/>
                <a:gridCol w="789470"/>
                <a:gridCol w="789470"/>
              </a:tblGrid>
              <a:tr h="696972">
                <a:tc rowSpan="2">
                  <a:txBody>
                    <a:bodyPr/>
                    <a:lstStyle/>
                    <a:p>
                      <a:r>
                        <a:rPr kumimoji="1" lang="en-US" altLang="ja-JP" sz="1100" dirty="0" smtClean="0"/>
                        <a:t>Frequency band</a:t>
                      </a:r>
                    </a:p>
                    <a:p>
                      <a:r>
                        <a:rPr kumimoji="1" lang="en-US" altLang="ja-JP" sz="1100" dirty="0" smtClean="0"/>
                        <a:t>(MHz)</a:t>
                      </a:r>
                      <a:endParaRPr kumimoji="1" lang="ja-JP" altLang="en-US" sz="1100" dirty="0"/>
                    </a:p>
                  </a:txBody>
                  <a:tcPr/>
                </a:tc>
                <a:tc rowSpan="2">
                  <a:txBody>
                    <a:bodyPr/>
                    <a:lstStyle/>
                    <a:p>
                      <a:r>
                        <a:rPr kumimoji="1" lang="en-US" altLang="ja-JP" sz="1100" dirty="0" smtClean="0"/>
                        <a:t>Parameter</a:t>
                      </a:r>
                      <a:endParaRPr kumimoji="1" lang="ja-JP" altLang="en-US" sz="1100" dirty="0"/>
                    </a:p>
                  </a:txBody>
                  <a:tcPr/>
                </a:tc>
                <a:tc gridSpan="8">
                  <a:txBody>
                    <a:bodyPr/>
                    <a:lstStyle/>
                    <a:p>
                      <a:r>
                        <a:rPr kumimoji="1" lang="en-US" altLang="ja-JP" sz="1100" dirty="0" smtClean="0"/>
                        <a:t>Operating mode</a:t>
                      </a:r>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r>
              <a:tr h="538646">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smtClean="0"/>
                        <a:t>#1</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smtClean="0"/>
                        <a:t>#2</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smtClean="0"/>
                        <a:t>#3</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smtClean="0"/>
                        <a:t>#4</a:t>
                      </a:r>
                      <a:endParaRPr kumimoji="1" lang="ja-JP" altLang="en-US" sz="1100" dirty="0"/>
                    </a:p>
                  </a:txBody>
                  <a:tcPr>
                    <a:lnR w="38100" cap="flat" cmpd="sng" algn="ctr">
                      <a:solidFill>
                        <a:schemeClr val="accent6"/>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kumimoji="1" lang="en-US" altLang="ja-JP" sz="1100" b="1" smtClean="0">
                          <a:solidFill>
                            <a:schemeClr val="accent6"/>
                          </a:solidFill>
                        </a:rPr>
                        <a:t>#XX</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lnT w="38100" cap="flat" cmpd="sng" algn="ctr">
                      <a:solidFill>
                        <a:schemeClr val="accent6"/>
                      </a:solidFill>
                      <a:prstDash val="solid"/>
                      <a:round/>
                      <a:headEnd type="none" w="med" len="med"/>
                      <a:tailEnd type="none" w="med" len="med"/>
                    </a:lnT>
                  </a:tcPr>
                </a:tc>
                <a:tc>
                  <a:txBody>
                    <a:bodyPr/>
                    <a:lstStyle/>
                    <a:p>
                      <a:r>
                        <a:rPr kumimoji="1" lang="en-US" altLang="ja-JP" sz="1100" b="1" smtClean="0">
                          <a:solidFill>
                            <a:schemeClr val="accent6"/>
                          </a:solidFill>
                        </a:rPr>
                        <a:t>#XX</a:t>
                      </a:r>
                      <a:endParaRPr kumimoji="1" lang="ja-JP" altLang="en-US" sz="1100" b="1" dirty="0">
                        <a:solidFill>
                          <a:schemeClr val="accent6"/>
                        </a:solidFill>
                      </a:endParaRPr>
                    </a:p>
                  </a:txBody>
                  <a:tcPr>
                    <a:lnT w="38100" cap="flat" cmpd="sng" algn="ctr">
                      <a:solidFill>
                        <a:schemeClr val="accent6"/>
                      </a:solidFill>
                      <a:prstDash val="solid"/>
                      <a:round/>
                      <a:headEnd type="none" w="med" len="med"/>
                      <a:tailEnd type="none" w="med" len="med"/>
                    </a:lnT>
                  </a:tcPr>
                </a:tc>
                <a:tc>
                  <a:txBody>
                    <a:bodyPr/>
                    <a:lstStyle/>
                    <a:p>
                      <a:r>
                        <a:rPr kumimoji="1" lang="en-US" altLang="ja-JP" sz="1100" b="1" smtClean="0">
                          <a:solidFill>
                            <a:schemeClr val="accent6"/>
                          </a:solidFill>
                        </a:rPr>
                        <a:t>#XX</a:t>
                      </a:r>
                      <a:endParaRPr kumimoji="1" lang="ja-JP" altLang="en-US" sz="1100" b="1" dirty="0">
                        <a:solidFill>
                          <a:schemeClr val="accent6"/>
                        </a:solidFill>
                      </a:endParaRPr>
                    </a:p>
                  </a:txBody>
                  <a:tcPr>
                    <a:lnT w="38100" cap="flat" cmpd="sng" algn="ctr">
                      <a:solidFill>
                        <a:schemeClr val="accent6"/>
                      </a:solidFill>
                      <a:prstDash val="solid"/>
                      <a:round/>
                      <a:headEnd type="none" w="med" len="med"/>
                      <a:tailEnd type="none" w="med" len="med"/>
                    </a:lnT>
                  </a:tcPr>
                </a:tc>
                <a:tc>
                  <a:txBody>
                    <a:bodyPr/>
                    <a:lstStyle/>
                    <a:p>
                      <a:r>
                        <a:rPr kumimoji="1" lang="en-US" altLang="ja-JP" sz="1100" b="1" smtClean="0">
                          <a:solidFill>
                            <a:schemeClr val="accent6"/>
                          </a:solidFill>
                        </a:rPr>
                        <a:t>#XX</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lnT w="38100" cap="flat" cmpd="sng" algn="ctr">
                      <a:solidFill>
                        <a:schemeClr val="accent6"/>
                      </a:solidFill>
                      <a:prstDash val="solid"/>
                      <a:round/>
                      <a:headEnd type="none" w="med" len="med"/>
                      <a:tailEnd type="none" w="med" len="med"/>
                    </a:lnT>
                  </a:tcPr>
                </a:tc>
              </a:tr>
              <a:tr h="605012">
                <a:tc rowSpan="5">
                  <a:txBody>
                    <a:bodyPr/>
                    <a:lstStyle/>
                    <a:p>
                      <a:r>
                        <a:rPr kumimoji="1" lang="en-US" altLang="ja-JP" sz="1100" dirty="0" smtClean="0"/>
                        <a:t>920-928</a:t>
                      </a:r>
                    </a:p>
                    <a:p>
                      <a:r>
                        <a:rPr kumimoji="1" lang="en-US" altLang="ja-JP" sz="1100" dirty="0" smtClean="0"/>
                        <a:t>MHz</a:t>
                      </a:r>
                    </a:p>
                    <a:p>
                      <a:endParaRPr kumimoji="1" lang="en-US" altLang="ja-JP" sz="1100" dirty="0" smtClean="0"/>
                    </a:p>
                  </a:txBody>
                  <a:tcPr/>
                </a:tc>
                <a:tc>
                  <a:txBody>
                    <a:bodyPr/>
                    <a:lstStyle/>
                    <a:p>
                      <a:r>
                        <a:rPr kumimoji="1" lang="en-US" altLang="ja-JP" sz="1100" dirty="0" smtClean="0"/>
                        <a:t>Data rate</a:t>
                      </a:r>
                    </a:p>
                    <a:p>
                      <a:r>
                        <a:rPr kumimoji="1" lang="en-US" altLang="ja-JP" sz="1100" dirty="0" smtClean="0"/>
                        <a:t>(kb/s)</a:t>
                      </a:r>
                      <a:endParaRPr kumimoji="1" lang="ja-JP" altLang="en-US" sz="1100" dirty="0"/>
                    </a:p>
                  </a:txBody>
                  <a:tcPr/>
                </a:tc>
                <a:tc>
                  <a:txBody>
                    <a:bodyPr/>
                    <a:lstStyle/>
                    <a:p>
                      <a:r>
                        <a:rPr kumimoji="1" lang="en-US" altLang="ja-JP" sz="1100" dirty="0" smtClean="0"/>
                        <a:t>50</a:t>
                      </a:r>
                      <a:endParaRPr kumimoji="1" lang="ja-JP" altLang="en-US" sz="1100" dirty="0"/>
                    </a:p>
                  </a:txBody>
                  <a:tcPr/>
                </a:tc>
                <a:tc>
                  <a:txBody>
                    <a:bodyPr/>
                    <a:lstStyle/>
                    <a:p>
                      <a:r>
                        <a:rPr kumimoji="1" lang="en-US" altLang="ja-JP" sz="1100" dirty="0" smtClean="0"/>
                        <a:t>100</a:t>
                      </a:r>
                      <a:endParaRPr kumimoji="1" lang="ja-JP" altLang="en-US" sz="1100" dirty="0"/>
                    </a:p>
                  </a:txBody>
                  <a:tcPr/>
                </a:tc>
                <a:tc>
                  <a:txBody>
                    <a:bodyPr/>
                    <a:lstStyle/>
                    <a:p>
                      <a:r>
                        <a:rPr kumimoji="1" lang="en-US" altLang="ja-JP" sz="1100" dirty="0" smtClean="0"/>
                        <a:t>200</a:t>
                      </a:r>
                      <a:endParaRPr kumimoji="1" lang="ja-JP" altLang="en-US" sz="1100" dirty="0"/>
                    </a:p>
                  </a:txBody>
                  <a:tcPr/>
                </a:tc>
                <a:tc>
                  <a:txBody>
                    <a:bodyPr/>
                    <a:lstStyle/>
                    <a:p>
                      <a:r>
                        <a:rPr kumimoji="1" lang="en-US" altLang="ja-JP" sz="1100" dirty="0" smtClean="0"/>
                        <a:t>400</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smtClean="0">
                          <a:solidFill>
                            <a:schemeClr val="accent6"/>
                          </a:solidFill>
                        </a:rPr>
                        <a:t>400</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smtClean="0">
                          <a:solidFill>
                            <a:schemeClr val="accent6"/>
                          </a:solidFill>
                        </a:rPr>
                        <a:t>600</a:t>
                      </a:r>
                      <a:endParaRPr kumimoji="1" lang="ja-JP" altLang="en-US" sz="1100" b="1" dirty="0">
                        <a:solidFill>
                          <a:schemeClr val="accent6"/>
                        </a:solidFill>
                      </a:endParaRPr>
                    </a:p>
                  </a:txBody>
                  <a:tcPr/>
                </a:tc>
                <a:tc>
                  <a:txBody>
                    <a:bodyPr/>
                    <a:lstStyle/>
                    <a:p>
                      <a:r>
                        <a:rPr kumimoji="1" lang="en-US" altLang="ja-JP" sz="1100" b="1" smtClean="0">
                          <a:solidFill>
                            <a:schemeClr val="accent6"/>
                          </a:solidFill>
                        </a:rPr>
                        <a:t>600</a:t>
                      </a:r>
                      <a:endParaRPr kumimoji="1" lang="ja-JP" altLang="en-US" sz="1100" b="1" dirty="0">
                        <a:solidFill>
                          <a:schemeClr val="accent6"/>
                        </a:solidFill>
                      </a:endParaRPr>
                    </a:p>
                  </a:txBody>
                  <a:tcPr/>
                </a:tc>
                <a:tc>
                  <a:txBody>
                    <a:bodyPr/>
                    <a:lstStyle/>
                    <a:p>
                      <a:r>
                        <a:rPr kumimoji="1" lang="en-US" altLang="ja-JP" sz="1100" b="1" smtClean="0">
                          <a:solidFill>
                            <a:schemeClr val="accent6"/>
                          </a:solidFill>
                        </a:rPr>
                        <a:t>800</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tcPr>
                </a:tc>
              </a:tr>
              <a:tr h="434367">
                <a:tc vMerge="1">
                  <a:txBody>
                    <a:bodyPr/>
                    <a:lstStyle/>
                    <a:p>
                      <a:endParaRPr kumimoji="1" lang="ja-JP" altLang="en-US" sz="1100"/>
                    </a:p>
                  </a:txBody>
                  <a:tcPr/>
                </a:tc>
                <a:tc>
                  <a:txBody>
                    <a:bodyPr/>
                    <a:lstStyle/>
                    <a:p>
                      <a:r>
                        <a:rPr kumimoji="1" lang="en-US" altLang="ja-JP" sz="1100" dirty="0" smtClean="0"/>
                        <a:t>Modulation</a:t>
                      </a:r>
                      <a:endParaRPr kumimoji="1" lang="ja-JP" altLang="en-US" sz="1100" dirty="0"/>
                    </a:p>
                  </a:txBody>
                  <a:tcPr/>
                </a:tc>
                <a:tc>
                  <a:txBody>
                    <a:bodyPr/>
                    <a:lstStyle/>
                    <a:p>
                      <a:r>
                        <a:rPr kumimoji="1" lang="en-US" altLang="ja-JP" sz="1100" dirty="0" smtClean="0"/>
                        <a:t>2-FSK</a:t>
                      </a:r>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2-FSK</a:t>
                      </a:r>
                      <a:endParaRPr kumimoji="1" lang="ja-JP" altLang="en-US" sz="1100" dirty="0" smtClean="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2-FSK</a:t>
                      </a:r>
                      <a:endParaRPr kumimoji="1" lang="ja-JP" altLang="en-US" sz="1100" dirty="0" smtClean="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4-FSK</a:t>
                      </a:r>
                      <a:endParaRPr kumimoji="1" lang="ja-JP" altLang="en-US" sz="1100" dirty="0" smtClean="0"/>
                    </a:p>
                    <a:p>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smtClean="0">
                          <a:solidFill>
                            <a:schemeClr val="accent6"/>
                          </a:solidFill>
                        </a:rPr>
                        <a:t>2-FSK</a:t>
                      </a:r>
                      <a:endParaRPr kumimoji="1" lang="ja-JP" altLang="en-US" sz="1100" b="1" dirty="0" smtClean="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smtClean="0">
                          <a:solidFill>
                            <a:schemeClr val="accent6"/>
                          </a:solidFill>
                        </a:rPr>
                        <a:t>2-FSK</a:t>
                      </a:r>
                      <a:endParaRPr kumimoji="1" lang="ja-JP" altLang="en-US" sz="1100" b="1" dirty="0" smtClean="0">
                        <a:solidFill>
                          <a:schemeClr val="accent6"/>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smtClean="0">
                          <a:solidFill>
                            <a:schemeClr val="accent6"/>
                          </a:solidFill>
                        </a:rPr>
                        <a:t>4-FSK</a:t>
                      </a:r>
                      <a:endParaRPr kumimoji="1" lang="ja-JP" altLang="en-US" sz="1100" b="1" dirty="0" smtClean="0">
                        <a:solidFill>
                          <a:schemeClr val="accent6"/>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smtClean="0">
                          <a:solidFill>
                            <a:schemeClr val="accent6"/>
                          </a:solidFill>
                        </a:rPr>
                        <a:t>4-FSK</a:t>
                      </a:r>
                      <a:endParaRPr kumimoji="1" lang="ja-JP" altLang="en-US" sz="1100" b="1" dirty="0" smtClean="0">
                        <a:solidFill>
                          <a:schemeClr val="accent6"/>
                        </a:solidFill>
                      </a:endParaRPr>
                    </a:p>
                  </a:txBody>
                  <a:tcPr>
                    <a:lnR w="38100" cap="flat" cmpd="sng" algn="ctr">
                      <a:solidFill>
                        <a:schemeClr val="accent6"/>
                      </a:solidFill>
                      <a:prstDash val="solid"/>
                      <a:round/>
                      <a:headEnd type="none" w="med" len="med"/>
                      <a:tailEnd type="none" w="med" len="med"/>
                    </a:lnR>
                  </a:tcPr>
                </a:tc>
              </a:tr>
              <a:tr h="605012">
                <a:tc vMerge="1">
                  <a:txBody>
                    <a:bodyPr/>
                    <a:lstStyle/>
                    <a:p>
                      <a:endParaRPr kumimoji="1" lang="ja-JP" altLang="en-US" sz="1100"/>
                    </a:p>
                  </a:txBody>
                  <a:tcPr/>
                </a:tc>
                <a:tc>
                  <a:txBody>
                    <a:bodyPr/>
                    <a:lstStyle/>
                    <a:p>
                      <a:r>
                        <a:rPr kumimoji="1" lang="en-US" altLang="ja-JP" sz="1100" dirty="0" smtClean="0"/>
                        <a:t>Modulation index</a:t>
                      </a:r>
                      <a:endParaRPr kumimoji="1" lang="ja-JP" altLang="en-US" sz="1100" dirty="0"/>
                    </a:p>
                  </a:txBody>
                  <a:tcPr/>
                </a:tc>
                <a:tc>
                  <a:txBody>
                    <a:bodyPr/>
                    <a:lstStyle/>
                    <a:p>
                      <a:r>
                        <a:rPr kumimoji="1" lang="en-US" altLang="ja-JP" sz="1100" dirty="0" smtClean="0"/>
                        <a:t>1.0</a:t>
                      </a:r>
                      <a:endParaRPr kumimoji="1" lang="ja-JP" altLang="en-US" sz="1100" dirty="0"/>
                    </a:p>
                  </a:txBody>
                  <a:tcPr/>
                </a:tc>
                <a:tc>
                  <a:txBody>
                    <a:bodyPr/>
                    <a:lstStyle/>
                    <a:p>
                      <a:r>
                        <a:rPr kumimoji="1" lang="en-US" altLang="ja-JP" sz="1100" dirty="0" smtClean="0"/>
                        <a:t>1.0</a:t>
                      </a:r>
                      <a:endParaRPr kumimoji="1" lang="ja-JP" altLang="en-US" sz="1100" dirty="0"/>
                    </a:p>
                  </a:txBody>
                  <a:tcPr/>
                </a:tc>
                <a:tc>
                  <a:txBody>
                    <a:bodyPr/>
                    <a:lstStyle/>
                    <a:p>
                      <a:r>
                        <a:rPr kumimoji="1" lang="en-US" altLang="ja-JP" sz="1100" dirty="0" smtClean="0"/>
                        <a:t>1.0</a:t>
                      </a:r>
                      <a:endParaRPr kumimoji="1" lang="ja-JP" altLang="en-US" sz="1100" dirty="0"/>
                    </a:p>
                  </a:txBody>
                  <a:tcPr/>
                </a:tc>
                <a:tc>
                  <a:txBody>
                    <a:bodyPr/>
                    <a:lstStyle/>
                    <a:p>
                      <a:r>
                        <a:rPr kumimoji="1" lang="en-US" altLang="ja-JP" sz="1100" dirty="0" smtClean="0"/>
                        <a:t>0.33</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smtClean="0">
                          <a:solidFill>
                            <a:schemeClr val="accent6"/>
                          </a:solidFill>
                        </a:rPr>
                        <a:t>0.5</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smtClean="0">
                          <a:solidFill>
                            <a:schemeClr val="accent6"/>
                          </a:solidFill>
                        </a:rPr>
                        <a:t>0.4</a:t>
                      </a:r>
                      <a:endParaRPr kumimoji="1" lang="ja-JP" altLang="en-US" sz="1100" b="1" dirty="0">
                        <a:solidFill>
                          <a:schemeClr val="accent6"/>
                        </a:solidFill>
                      </a:endParaRPr>
                    </a:p>
                  </a:txBody>
                  <a:tcPr/>
                </a:tc>
                <a:tc>
                  <a:txBody>
                    <a:bodyPr/>
                    <a:lstStyle/>
                    <a:p>
                      <a:r>
                        <a:rPr kumimoji="1" lang="en-US" altLang="ja-JP" sz="1100" b="1" smtClean="0">
                          <a:solidFill>
                            <a:schemeClr val="accent6"/>
                          </a:solidFill>
                        </a:rPr>
                        <a:t>0.5</a:t>
                      </a:r>
                      <a:endParaRPr kumimoji="1" lang="ja-JP" altLang="en-US" sz="1100" b="1" dirty="0">
                        <a:solidFill>
                          <a:schemeClr val="accent6"/>
                        </a:solidFill>
                      </a:endParaRPr>
                    </a:p>
                  </a:txBody>
                  <a:tcPr/>
                </a:tc>
                <a:tc>
                  <a:txBody>
                    <a:bodyPr/>
                    <a:lstStyle/>
                    <a:p>
                      <a:r>
                        <a:rPr kumimoji="1" lang="en-US" altLang="ja-JP" sz="1100" b="1" smtClean="0">
                          <a:solidFill>
                            <a:schemeClr val="accent6"/>
                          </a:solidFill>
                        </a:rPr>
                        <a:t>0.33</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tcPr>
                </a:tc>
              </a:tr>
              <a:tr h="775656">
                <a:tc vMerge="1">
                  <a:txBody>
                    <a:bodyPr/>
                    <a:lstStyle/>
                    <a:p>
                      <a:endParaRPr kumimoji="1" lang="ja-JP" altLang="en-US" sz="1100" dirty="0"/>
                    </a:p>
                  </a:txBody>
                  <a:tcPr/>
                </a:tc>
                <a:tc>
                  <a:txBody>
                    <a:bodyPr/>
                    <a:lstStyle/>
                    <a:p>
                      <a:r>
                        <a:rPr kumimoji="1" lang="en-US" altLang="ja-JP" sz="1100" dirty="0" smtClean="0"/>
                        <a:t>Channel spacing</a:t>
                      </a:r>
                      <a:endParaRPr kumimoji="1" lang="ja-JP" altLang="en-US" sz="1100" dirty="0"/>
                    </a:p>
                  </a:txBody>
                  <a:tcPr/>
                </a:tc>
                <a:tc>
                  <a:txBody>
                    <a:bodyPr/>
                    <a:lstStyle/>
                    <a:p>
                      <a:r>
                        <a:rPr kumimoji="1" lang="en-US" altLang="ja-JP" sz="1100" dirty="0" smtClean="0"/>
                        <a:t>200</a:t>
                      </a:r>
                      <a:endParaRPr kumimoji="1" lang="ja-JP" altLang="en-US" sz="1100" dirty="0"/>
                    </a:p>
                  </a:txBody>
                  <a:tcPr/>
                </a:tc>
                <a:tc>
                  <a:txBody>
                    <a:bodyPr/>
                    <a:lstStyle/>
                    <a:p>
                      <a:r>
                        <a:rPr kumimoji="1" lang="en-US" altLang="ja-JP" sz="1100" dirty="0" smtClean="0"/>
                        <a:t>400</a:t>
                      </a:r>
                      <a:endParaRPr kumimoji="1" lang="ja-JP" altLang="en-US" sz="1100" dirty="0"/>
                    </a:p>
                  </a:txBody>
                  <a:tcPr/>
                </a:tc>
                <a:tc>
                  <a:txBody>
                    <a:bodyPr/>
                    <a:lstStyle/>
                    <a:p>
                      <a:r>
                        <a:rPr kumimoji="1" lang="en-US" altLang="ja-JP" sz="1100" dirty="0" smtClean="0"/>
                        <a:t>600</a:t>
                      </a:r>
                      <a:endParaRPr kumimoji="1" lang="ja-JP" altLang="en-US" sz="1100" dirty="0"/>
                    </a:p>
                  </a:txBody>
                  <a:tcPr/>
                </a:tc>
                <a:tc>
                  <a:txBody>
                    <a:bodyPr/>
                    <a:lstStyle/>
                    <a:p>
                      <a:r>
                        <a:rPr kumimoji="1" lang="en-US" altLang="ja-JP" sz="1100" dirty="0" smtClean="0"/>
                        <a:t>600</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dirty="0" smtClean="0">
                          <a:solidFill>
                            <a:schemeClr val="accent6"/>
                          </a:solidFill>
                        </a:rPr>
                        <a:t>200 * N</a:t>
                      </a:r>
                    </a:p>
                    <a:p>
                      <a:endParaRPr kumimoji="1" lang="en-US" altLang="ja-JP" sz="1100" b="1" dirty="0" smtClean="0">
                        <a:solidFill>
                          <a:schemeClr val="accent6"/>
                        </a:solidFill>
                      </a:endParaRPr>
                    </a:p>
                    <a:p>
                      <a:r>
                        <a:rPr kumimoji="1" lang="en-US" altLang="ja-JP" sz="1100" b="1" dirty="0" smtClean="0">
                          <a:solidFill>
                            <a:schemeClr val="accent6"/>
                          </a:solidFill>
                        </a:rPr>
                        <a:t>1≦N≦5</a:t>
                      </a:r>
                    </a:p>
                    <a:p>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smtClean="0">
                          <a:solidFill>
                            <a:schemeClr val="accent6"/>
                          </a:solidFill>
                        </a:rPr>
                        <a:t>200 * N</a:t>
                      </a:r>
                    </a:p>
                    <a:p>
                      <a:endParaRPr kumimoji="1" lang="en-US" altLang="ja-JP" sz="1100" b="1" smtClean="0">
                        <a:solidFill>
                          <a:schemeClr val="accent6"/>
                        </a:solidFill>
                      </a:endParaRPr>
                    </a:p>
                    <a:p>
                      <a:r>
                        <a:rPr kumimoji="1" lang="en-US" altLang="ja-JP" sz="1100" b="1" smtClean="0">
                          <a:solidFill>
                            <a:schemeClr val="accent6"/>
                          </a:solidFill>
                        </a:rPr>
                        <a:t>1≦N≦5</a:t>
                      </a:r>
                      <a:endParaRPr kumimoji="1" lang="en-US" altLang="ja-JP" sz="1100" b="1" dirty="0" smtClean="0">
                        <a:solidFill>
                          <a:schemeClr val="accent6"/>
                        </a:solidFill>
                      </a:endParaRPr>
                    </a:p>
                  </a:txBody>
                  <a:tcPr/>
                </a:tc>
                <a:tc>
                  <a:txBody>
                    <a:bodyPr/>
                    <a:lstStyle/>
                    <a:p>
                      <a:r>
                        <a:rPr kumimoji="1" lang="en-US" altLang="ja-JP" sz="1100" b="1" smtClean="0">
                          <a:solidFill>
                            <a:schemeClr val="accent6"/>
                          </a:solidFill>
                        </a:rPr>
                        <a:t>200 * N</a:t>
                      </a:r>
                    </a:p>
                    <a:p>
                      <a:endParaRPr kumimoji="1" lang="en-US" altLang="ja-JP" sz="1100" b="1" smtClean="0">
                        <a:solidFill>
                          <a:schemeClr val="accent6"/>
                        </a:solidFill>
                      </a:endParaRPr>
                    </a:p>
                    <a:p>
                      <a:r>
                        <a:rPr kumimoji="1" lang="en-US" altLang="ja-JP" sz="1100" b="1" smtClean="0">
                          <a:solidFill>
                            <a:schemeClr val="accent6"/>
                          </a:solidFill>
                        </a:rPr>
                        <a:t>1≦N≦5</a:t>
                      </a:r>
                      <a:endParaRPr kumimoji="1" lang="en-US" altLang="ja-JP" sz="1100" b="1" dirty="0" smtClean="0">
                        <a:solidFill>
                          <a:schemeClr val="accent6"/>
                        </a:solidFill>
                      </a:endParaRPr>
                    </a:p>
                  </a:txBody>
                  <a:tcPr/>
                </a:tc>
                <a:tc>
                  <a:txBody>
                    <a:bodyPr/>
                    <a:lstStyle/>
                    <a:p>
                      <a:r>
                        <a:rPr kumimoji="1" lang="en-US" altLang="ja-JP" sz="1100" b="1" dirty="0" smtClean="0">
                          <a:solidFill>
                            <a:schemeClr val="accent6"/>
                          </a:solidFill>
                        </a:rPr>
                        <a:t>200 * N</a:t>
                      </a:r>
                    </a:p>
                    <a:p>
                      <a:endParaRPr kumimoji="1" lang="en-US" altLang="ja-JP" sz="1100" b="1" dirty="0" smtClean="0">
                        <a:solidFill>
                          <a:schemeClr val="accent6"/>
                        </a:solidFill>
                      </a:endParaRPr>
                    </a:p>
                    <a:p>
                      <a:r>
                        <a:rPr kumimoji="1" lang="en-US" altLang="ja-JP" sz="1100" b="1" dirty="0" smtClean="0">
                          <a:solidFill>
                            <a:schemeClr val="accent6"/>
                          </a:solidFill>
                        </a:rPr>
                        <a:t>1≦N≦5</a:t>
                      </a:r>
                    </a:p>
                  </a:txBody>
                  <a:tcPr>
                    <a:lnR w="38100" cap="flat" cmpd="sng" algn="ctr">
                      <a:solidFill>
                        <a:schemeClr val="accent6"/>
                      </a:solidFill>
                      <a:prstDash val="solid"/>
                      <a:round/>
                      <a:headEnd type="none" w="med" len="med"/>
                      <a:tailEnd type="none" w="med" len="med"/>
                    </a:lnR>
                  </a:tcPr>
                </a:tc>
              </a:tr>
              <a:tr h="434367">
                <a:tc vMerge="1">
                  <a:txBody>
                    <a:bodyPr/>
                    <a:lstStyle/>
                    <a:p>
                      <a:endParaRPr kumimoji="1" lang="ja-JP" altLang="en-US" sz="1100" dirty="0"/>
                    </a:p>
                  </a:txBody>
                  <a:tcPr/>
                </a:tc>
                <a:tc>
                  <a:txBody>
                    <a:bodyPr/>
                    <a:lstStyle/>
                    <a:p>
                      <a:r>
                        <a:rPr kumimoji="1" lang="en-US" altLang="ja-JP" sz="1100" dirty="0" smtClean="0"/>
                        <a:t>Standard</a:t>
                      </a:r>
                      <a:endParaRPr kumimoji="1" lang="ja-JP" altLang="en-US" sz="1100" dirty="0"/>
                    </a:p>
                  </a:txBody>
                  <a:tcPr/>
                </a:tc>
                <a:tc gridSpan="4">
                  <a:txBody>
                    <a:bodyPr/>
                    <a:lstStyle/>
                    <a:p>
                      <a:r>
                        <a:rPr kumimoji="1" lang="en-US" altLang="ja-JP" sz="1100" dirty="0" smtClean="0"/>
                        <a:t>802.15.4-2015</a:t>
                      </a:r>
                      <a:endParaRPr kumimoji="1" lang="ja-JP" altLang="en-US" sz="1100" dirty="0"/>
                    </a:p>
                  </a:txBody>
                  <a:tcPr>
                    <a:lnR w="38100" cap="flat" cmpd="sng" algn="ctr">
                      <a:solidFill>
                        <a:schemeClr val="accent6"/>
                      </a:solidFill>
                      <a:prstDash val="solid"/>
                      <a:round/>
                      <a:headEnd type="none" w="med" len="med"/>
                      <a:tailEnd type="none" w="med" len="med"/>
                    </a:lnR>
                  </a:tcPr>
                </a:tc>
                <a:tc hMerge="1">
                  <a:txBody>
                    <a:bodyPr/>
                    <a:lstStyle/>
                    <a:p>
                      <a:endParaRPr kumimoji="1" lang="ja-JP" altLang="en-US" sz="1100"/>
                    </a:p>
                  </a:txBody>
                  <a:tcPr/>
                </a:tc>
                <a:tc hMerge="1">
                  <a:txBody>
                    <a:bodyPr/>
                    <a:lstStyle/>
                    <a:p>
                      <a:endParaRPr kumimoji="1" lang="ja-JP" altLang="en-US" sz="110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lnL w="12700" cap="flat" cmpd="sng" algn="ctr">
                      <a:solidFill>
                        <a:schemeClr val="tx1"/>
                      </a:solidFill>
                      <a:prstDash val="solid"/>
                      <a:round/>
                      <a:headEnd type="none" w="med" len="med"/>
                      <a:tailEnd type="none" w="med" len="med"/>
                    </a:lnL>
                    <a:lnR w="38100" cap="flat" cmpd="sng" algn="ctr">
                      <a:solidFill>
                        <a:schemeClr val="accent6"/>
                      </a:solidFill>
                      <a:prstDash val="solid"/>
                      <a:round/>
                      <a:headEnd type="none" w="med" len="med"/>
                      <a:tailEnd type="none" w="med" len="med"/>
                    </a:lnR>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solidFill>
                            <a:schemeClr val="accent6"/>
                          </a:solidFill>
                        </a:rPr>
                        <a:t>Proposed</a:t>
                      </a:r>
                      <a:endParaRPr kumimoji="1" lang="ja-JP" altLang="en-US" sz="1100" b="1" dirty="0" smtClean="0">
                        <a:solidFill>
                          <a:schemeClr val="accent6"/>
                        </a:solidFill>
                      </a:endParaRPr>
                    </a:p>
                  </a:txBody>
                  <a:tcPr>
                    <a:lnL w="38100" cap="flat" cmpd="sng" algn="ctr">
                      <a:solidFill>
                        <a:schemeClr val="accent6"/>
                      </a:solidFill>
                      <a:prstDash val="solid"/>
                      <a:round/>
                      <a:headEnd type="none" w="med" len="med"/>
                      <a:tailEnd type="none" w="med" len="med"/>
                    </a:lnL>
                    <a:lnR w="38100" cap="flat" cmpd="sng" algn="ctr">
                      <a:solidFill>
                        <a:schemeClr val="accent6"/>
                      </a:solidFill>
                      <a:prstDash val="solid"/>
                      <a:round/>
                      <a:headEnd type="none" w="med" len="med"/>
                      <a:tailEnd type="none" w="med" len="med"/>
                    </a:ln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tc>
              </a:tr>
            </a:tbl>
          </a:graphicData>
        </a:graphic>
      </p:graphicFrame>
      <p:sp>
        <p:nvSpPr>
          <p:cNvPr id="2" name="テキスト ボックス 1"/>
          <p:cNvSpPr txBox="1"/>
          <p:nvPr/>
        </p:nvSpPr>
        <p:spPr>
          <a:xfrm>
            <a:off x="683568" y="5733256"/>
            <a:ext cx="4752528" cy="276999"/>
          </a:xfrm>
          <a:prstGeom prst="rect">
            <a:avLst/>
          </a:prstGeom>
          <a:noFill/>
        </p:spPr>
        <p:txBody>
          <a:bodyPr wrap="square" rtlCol="0">
            <a:spAutoFit/>
          </a:bodyPr>
          <a:lstStyle/>
          <a:p>
            <a:r>
              <a:rPr kumimoji="1" lang="en-US" altLang="ja-JP" dirty="0" smtClean="0"/>
              <a:t>N </a:t>
            </a:r>
            <a:r>
              <a:rPr kumimoji="1" lang="ja-JP" altLang="en-US" dirty="0" smtClean="0"/>
              <a:t>≥</a:t>
            </a:r>
            <a:r>
              <a:rPr kumimoji="1" lang="en-US" altLang="ja-JP" dirty="0" smtClean="0"/>
              <a:t> 6</a:t>
            </a:r>
            <a:endParaRPr kumimoji="1" lang="ja-JP" altLang="en-US" dirty="0"/>
          </a:p>
        </p:txBody>
      </p:sp>
      <p:sp>
        <p:nvSpPr>
          <p:cNvPr id="8" name="フッター プレースホルダー 2"/>
          <p:cNvSpPr>
            <a:spLocks noGrp="1"/>
          </p:cNvSpPr>
          <p:nvPr>
            <p:ph type="ftr" sz="quarter" idx="11"/>
          </p:nvPr>
        </p:nvSpPr>
        <p:spPr>
          <a:xfrm>
            <a:off x="3779912" y="6475413"/>
            <a:ext cx="4830688" cy="369332"/>
          </a:xfrm>
        </p:spPr>
        <p:txBody>
          <a:bodyPr/>
          <a:lstStyle/>
          <a:p>
            <a:r>
              <a:rPr lang="en-US" altLang="ja-JP" dirty="0" smtClean="0"/>
              <a:t>Harada /Kashiwagi /Ikuta /Fukui /</a:t>
            </a:r>
            <a:r>
              <a:rPr lang="en-US" altLang="ja-JP" dirty="0" err="1" smtClean="0"/>
              <a:t>Kuramochi</a:t>
            </a:r>
            <a:endParaRPr lang="en-US" altLang="ja-JP" dirty="0"/>
          </a:p>
          <a:p>
            <a:r>
              <a:rPr lang="en-US" altLang="ja-JP" dirty="0" smtClean="0"/>
              <a:t>(NICT /</a:t>
            </a:r>
            <a:r>
              <a:rPr lang="en-US" altLang="ja-JP" dirty="0" smtClean="0"/>
              <a:t>NISSIN SYSTEMS </a:t>
            </a:r>
            <a:r>
              <a:rPr lang="en-US" altLang="ja-JP" dirty="0" smtClean="0"/>
              <a:t>/ROHM /OKI /</a:t>
            </a:r>
            <a:r>
              <a:rPr lang="en-US" altLang="ja-JP" dirty="0" smtClean="0"/>
              <a:t>LAPIS SEMICONDUCTOR </a:t>
            </a:r>
            <a:r>
              <a:rPr lang="en-US" altLang="ja-JP" dirty="0" smtClean="0"/>
              <a:t>)</a:t>
            </a:r>
            <a:endParaRPr lang="en-US" altLang="ja-JP" dirty="0"/>
          </a:p>
        </p:txBody>
      </p:sp>
    </p:spTree>
    <p:extLst>
      <p:ext uri="{BB962C8B-B14F-4D97-AF65-F5344CB8AC3E}">
        <p14:creationId xmlns:p14="http://schemas.microsoft.com/office/powerpoint/2010/main" val="27678369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5800" y="378281"/>
            <a:ext cx="1600200" cy="215444"/>
          </a:xfrm>
        </p:spPr>
        <p:txBody>
          <a:bodyPr/>
          <a:lstStyle/>
          <a:p>
            <a:r>
              <a:rPr lang="en-US" altLang="ja-JP" dirty="0"/>
              <a:t>January 2020</a:t>
            </a:r>
          </a:p>
        </p:txBody>
      </p:sp>
      <p:sp>
        <p:nvSpPr>
          <p:cNvPr id="6" name="スライド番号プレースホルダー 5"/>
          <p:cNvSpPr>
            <a:spLocks noGrp="1"/>
          </p:cNvSpPr>
          <p:nvPr>
            <p:ph type="sldNum" sz="quarter" idx="12"/>
          </p:nvPr>
        </p:nvSpPr>
        <p:spPr/>
        <p:txBody>
          <a:bodyPr/>
          <a:lstStyle/>
          <a:p>
            <a:r>
              <a:rPr lang="en-US" altLang="ja-JP"/>
              <a:t>Slide </a:t>
            </a:r>
            <a:fld id="{EBE60F44-5295-44A0-851E-11DE9887741C}" type="slidenum">
              <a:rPr lang="en-US" altLang="ja-JP"/>
              <a:pPr/>
              <a:t>7</a:t>
            </a:fld>
            <a:endParaRPr lang="en-US" altLang="ja-JP"/>
          </a:p>
        </p:txBody>
      </p:sp>
      <p:sp>
        <p:nvSpPr>
          <p:cNvPr id="4098" name="Rectangle 2"/>
          <p:cNvSpPr>
            <a:spLocks noGrp="1" noChangeArrowheads="1"/>
          </p:cNvSpPr>
          <p:nvPr>
            <p:ph type="title"/>
          </p:nvPr>
        </p:nvSpPr>
        <p:spPr>
          <a:ln/>
        </p:spPr>
        <p:txBody>
          <a:bodyPr/>
          <a:lstStyle/>
          <a:p>
            <a:r>
              <a:rPr lang="en-US" altLang="ja-JP" sz="3200" dirty="0"/>
              <a:t>Example: Obvious extensions</a:t>
            </a:r>
            <a:endParaRPr lang="ja-JP" altLang="ja-JP" sz="3200" dirty="0"/>
          </a:p>
        </p:txBody>
      </p:sp>
      <p:sp>
        <p:nvSpPr>
          <p:cNvPr id="2" name="コンテンツ プレースホルダー 1"/>
          <p:cNvSpPr>
            <a:spLocks noGrp="1"/>
          </p:cNvSpPr>
          <p:nvPr>
            <p:ph idx="1"/>
          </p:nvPr>
        </p:nvSpPr>
        <p:spPr/>
        <p:txBody>
          <a:bodyPr/>
          <a:lstStyle/>
          <a:p>
            <a:r>
              <a:rPr lang="en-US" altLang="ja-JP" dirty="0"/>
              <a:t>Higher data rates of  FSK implementations commercially </a:t>
            </a:r>
            <a:r>
              <a:rPr lang="en-US" altLang="ja-JP" dirty="0" smtClean="0"/>
              <a:t>available.</a:t>
            </a:r>
            <a:endParaRPr lang="en-US" altLang="ja-JP" dirty="0"/>
          </a:p>
          <a:p>
            <a:r>
              <a:rPr lang="en-US" altLang="ja-JP" dirty="0"/>
              <a:t>One single FSK modulation covers low to high date rates.</a:t>
            </a:r>
          </a:p>
          <a:p>
            <a:endParaRPr kumimoji="1" lang="ja-JP" altLang="en-US" dirty="0"/>
          </a:p>
        </p:txBody>
      </p:sp>
      <p:sp>
        <p:nvSpPr>
          <p:cNvPr id="8" name="フッター プレースホルダー 2"/>
          <p:cNvSpPr>
            <a:spLocks noGrp="1"/>
          </p:cNvSpPr>
          <p:nvPr>
            <p:ph type="ftr" sz="quarter" idx="11"/>
          </p:nvPr>
        </p:nvSpPr>
        <p:spPr>
          <a:xfrm>
            <a:off x="3779912" y="6475413"/>
            <a:ext cx="4830688" cy="369332"/>
          </a:xfrm>
        </p:spPr>
        <p:txBody>
          <a:bodyPr/>
          <a:lstStyle/>
          <a:p>
            <a:r>
              <a:rPr lang="en-US" altLang="ja-JP" dirty="0" smtClean="0"/>
              <a:t>Harada /Kashiwagi /Ikuta /Fukui /</a:t>
            </a:r>
            <a:r>
              <a:rPr lang="en-US" altLang="ja-JP" dirty="0" err="1" smtClean="0"/>
              <a:t>Kuramochi</a:t>
            </a:r>
            <a:endParaRPr lang="en-US" altLang="ja-JP" dirty="0"/>
          </a:p>
          <a:p>
            <a:r>
              <a:rPr lang="en-US" altLang="ja-JP" dirty="0" smtClean="0"/>
              <a:t>(NICT /</a:t>
            </a:r>
            <a:r>
              <a:rPr lang="en-US" altLang="ja-JP" dirty="0" smtClean="0"/>
              <a:t>NISSIN SYSTEMS </a:t>
            </a:r>
            <a:r>
              <a:rPr lang="en-US" altLang="ja-JP" dirty="0" smtClean="0"/>
              <a:t>/ROHM /OKI /</a:t>
            </a:r>
            <a:r>
              <a:rPr lang="en-US" altLang="ja-JP" dirty="0" smtClean="0"/>
              <a:t>LAPIS SEMICONDUCTOR </a:t>
            </a:r>
            <a:r>
              <a:rPr lang="en-US" altLang="ja-JP" dirty="0" smtClean="0"/>
              <a:t>)</a:t>
            </a:r>
            <a:endParaRPr lang="en-US" altLang="ja-JP" dirty="0"/>
          </a:p>
        </p:txBody>
      </p:sp>
    </p:spTree>
    <p:extLst>
      <p:ext uri="{BB962C8B-B14F-4D97-AF65-F5344CB8AC3E}">
        <p14:creationId xmlns:p14="http://schemas.microsoft.com/office/powerpoint/2010/main" val="37954300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5800" y="378281"/>
            <a:ext cx="1600200" cy="215444"/>
          </a:xfrm>
        </p:spPr>
        <p:txBody>
          <a:bodyPr/>
          <a:lstStyle/>
          <a:p>
            <a:r>
              <a:rPr lang="en-US" altLang="ja-JP" dirty="0"/>
              <a:t>January 2020</a:t>
            </a:r>
          </a:p>
        </p:txBody>
      </p:sp>
      <p:sp>
        <p:nvSpPr>
          <p:cNvPr id="6" name="スライド番号プレースホルダー 5"/>
          <p:cNvSpPr>
            <a:spLocks noGrp="1"/>
          </p:cNvSpPr>
          <p:nvPr>
            <p:ph type="sldNum" sz="quarter" idx="12"/>
          </p:nvPr>
        </p:nvSpPr>
        <p:spPr/>
        <p:txBody>
          <a:bodyPr/>
          <a:lstStyle/>
          <a:p>
            <a:r>
              <a:rPr lang="en-US" altLang="ja-JP"/>
              <a:t>Slide </a:t>
            </a:r>
            <a:fld id="{EBE60F44-5295-44A0-851E-11DE9887741C}" type="slidenum">
              <a:rPr lang="en-US" altLang="ja-JP"/>
              <a:pPr/>
              <a:t>8</a:t>
            </a:fld>
            <a:endParaRPr lang="en-US" altLang="ja-JP"/>
          </a:p>
        </p:txBody>
      </p:sp>
      <p:sp>
        <p:nvSpPr>
          <p:cNvPr id="4098" name="Rectangle 2"/>
          <p:cNvSpPr>
            <a:spLocks noGrp="1" noChangeArrowheads="1"/>
          </p:cNvSpPr>
          <p:nvPr>
            <p:ph type="title"/>
          </p:nvPr>
        </p:nvSpPr>
        <p:spPr>
          <a:ln/>
        </p:spPr>
        <p:txBody>
          <a:bodyPr/>
          <a:lstStyle/>
          <a:p>
            <a:r>
              <a:rPr lang="en-US" altLang="ja-JP" sz="3200" dirty="0"/>
              <a:t>What next?</a:t>
            </a:r>
            <a:endParaRPr lang="ja-JP" altLang="ja-JP" sz="3200" dirty="0"/>
          </a:p>
        </p:txBody>
      </p:sp>
      <p:sp>
        <p:nvSpPr>
          <p:cNvPr id="2" name="コンテンツ プレースホルダー 1"/>
          <p:cNvSpPr>
            <a:spLocks noGrp="1"/>
          </p:cNvSpPr>
          <p:nvPr>
            <p:ph idx="1"/>
          </p:nvPr>
        </p:nvSpPr>
        <p:spPr/>
        <p:txBody>
          <a:bodyPr/>
          <a:lstStyle/>
          <a:p>
            <a:r>
              <a:rPr lang="en-US" altLang="ja-JP" dirty="0"/>
              <a:t>We ask the Working Group to consider minor extension of the FSK in IEEE802.15.4 </a:t>
            </a:r>
            <a:r>
              <a:rPr lang="en-US" altLang="ja-JP" dirty="0" smtClean="0"/>
              <a:t>PHY </a:t>
            </a:r>
            <a:r>
              <a:rPr lang="en-US" altLang="ja-JP" dirty="0"/>
              <a:t>as suggested in our examples.</a:t>
            </a:r>
          </a:p>
          <a:p>
            <a:endParaRPr kumimoji="1" lang="ja-JP" altLang="en-US" dirty="0"/>
          </a:p>
        </p:txBody>
      </p:sp>
      <p:sp>
        <p:nvSpPr>
          <p:cNvPr id="8" name="フッター プレースホルダー 2"/>
          <p:cNvSpPr>
            <a:spLocks noGrp="1"/>
          </p:cNvSpPr>
          <p:nvPr>
            <p:ph type="ftr" sz="quarter" idx="11"/>
          </p:nvPr>
        </p:nvSpPr>
        <p:spPr>
          <a:xfrm>
            <a:off x="3779912" y="6475413"/>
            <a:ext cx="4830688" cy="369332"/>
          </a:xfrm>
        </p:spPr>
        <p:txBody>
          <a:bodyPr/>
          <a:lstStyle/>
          <a:p>
            <a:r>
              <a:rPr lang="en-US" altLang="ja-JP" dirty="0" smtClean="0"/>
              <a:t>Harada /Kashiwagi /Ikuta /Fukui /</a:t>
            </a:r>
            <a:r>
              <a:rPr lang="en-US" altLang="ja-JP" dirty="0" err="1" smtClean="0"/>
              <a:t>Kuramochi</a:t>
            </a:r>
            <a:endParaRPr lang="en-US" altLang="ja-JP" dirty="0"/>
          </a:p>
          <a:p>
            <a:r>
              <a:rPr lang="en-US" altLang="ja-JP" dirty="0" smtClean="0"/>
              <a:t>(NICT /</a:t>
            </a:r>
            <a:r>
              <a:rPr lang="en-US" altLang="ja-JP" dirty="0" smtClean="0"/>
              <a:t>NISSIN SYSTEMS </a:t>
            </a:r>
            <a:r>
              <a:rPr lang="en-US" altLang="ja-JP" dirty="0" smtClean="0"/>
              <a:t>/ROHM /OKI /</a:t>
            </a:r>
            <a:r>
              <a:rPr lang="en-US" altLang="ja-JP" dirty="0" smtClean="0"/>
              <a:t>LAPIS SEMICONDUCTOR </a:t>
            </a:r>
            <a:r>
              <a:rPr lang="en-US" altLang="ja-JP" dirty="0" smtClean="0"/>
              <a:t>)</a:t>
            </a:r>
            <a:endParaRPr lang="en-US" altLang="ja-JP" dirty="0"/>
          </a:p>
        </p:txBody>
      </p:sp>
    </p:spTree>
    <p:extLst>
      <p:ext uri="{BB962C8B-B14F-4D97-AF65-F5344CB8AC3E}">
        <p14:creationId xmlns:p14="http://schemas.microsoft.com/office/powerpoint/2010/main" val="3795430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455</TotalTime>
  <Words>679</Words>
  <Application>Microsoft Office PowerPoint</Application>
  <PresentationFormat>画面に合わせる (4:3)</PresentationFormat>
  <Paragraphs>204</Paragraphs>
  <Slides>8</Slides>
  <Notes>7</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IEEE-P802_15</vt:lpstr>
      <vt:lpstr>PowerPoint プレゼンテーション</vt:lpstr>
      <vt:lpstr>Introduction</vt:lpstr>
      <vt:lpstr>Motivation</vt:lpstr>
      <vt:lpstr>Proposals</vt:lpstr>
      <vt:lpstr>Current FSK options in IEEE 802.15.4</vt:lpstr>
      <vt:lpstr>Example of obvious extension</vt:lpstr>
      <vt:lpstr>Example: Obvious extensions</vt:lpstr>
      <vt:lpstr>What next?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lapis-admin</dc:creator>
  <dc:description>&lt;doc#&gt;</dc:description>
  <cp:lastModifiedBy>lapis-admin</cp:lastModifiedBy>
  <cp:revision>27</cp:revision>
  <cp:lastPrinted>1998-02-10T13:28:06Z</cp:lastPrinted>
  <dcterms:created xsi:type="dcterms:W3CDTF">2019-12-16T08:14:10Z</dcterms:created>
  <dcterms:modified xsi:type="dcterms:W3CDTF">2019-12-24T05:08:00Z</dcterms:modified>
</cp:coreProperties>
</file>