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46"/>
  </p:notesMasterIdLst>
  <p:handoutMasterIdLst>
    <p:handoutMasterId r:id="rId47"/>
  </p:handoutMasterIdLst>
  <p:sldIdLst>
    <p:sldId id="259" r:id="rId2"/>
    <p:sldId id="519" r:id="rId3"/>
    <p:sldId id="938" r:id="rId4"/>
    <p:sldId id="947" r:id="rId5"/>
    <p:sldId id="948" r:id="rId6"/>
    <p:sldId id="288" r:id="rId7"/>
    <p:sldId id="260" r:id="rId8"/>
    <p:sldId id="261" r:id="rId9"/>
    <p:sldId id="262" r:id="rId10"/>
    <p:sldId id="263" r:id="rId11"/>
    <p:sldId id="283" r:id="rId12"/>
    <p:sldId id="284" r:id="rId13"/>
    <p:sldId id="287" r:id="rId14"/>
    <p:sldId id="944" r:id="rId15"/>
    <p:sldId id="289" r:id="rId16"/>
    <p:sldId id="945" r:id="rId17"/>
    <p:sldId id="521" r:id="rId18"/>
    <p:sldId id="522" r:id="rId19"/>
    <p:sldId id="949" r:id="rId20"/>
    <p:sldId id="302" r:id="rId21"/>
    <p:sldId id="937" r:id="rId22"/>
    <p:sldId id="953" r:id="rId23"/>
    <p:sldId id="939" r:id="rId24"/>
    <p:sldId id="422" r:id="rId25"/>
    <p:sldId id="257" r:id="rId26"/>
    <p:sldId id="940" r:id="rId27"/>
    <p:sldId id="416" r:id="rId28"/>
    <p:sldId id="417" r:id="rId29"/>
    <p:sldId id="419" r:id="rId30"/>
    <p:sldId id="431" r:id="rId31"/>
    <p:sldId id="941" r:id="rId32"/>
    <p:sldId id="523" r:id="rId33"/>
    <p:sldId id="258" r:id="rId34"/>
    <p:sldId id="946" r:id="rId35"/>
    <p:sldId id="942" r:id="rId36"/>
    <p:sldId id="943" r:id="rId37"/>
    <p:sldId id="954" r:id="rId38"/>
    <p:sldId id="955" r:id="rId39"/>
    <p:sldId id="256" r:id="rId40"/>
    <p:sldId id="950" r:id="rId41"/>
    <p:sldId id="951" r:id="rId42"/>
    <p:sldId id="956" r:id="rId43"/>
    <p:sldId id="952" r:id="rId44"/>
    <p:sldId id="314" r:id="rId45"/>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7" autoAdjust="0"/>
    <p:restoredTop sz="96869" autoAdjust="0"/>
  </p:normalViewPr>
  <p:slideViewPr>
    <p:cSldViewPr>
      <p:cViewPr varScale="1">
        <p:scale>
          <a:sx n="131" d="100"/>
          <a:sy n="131" d="100"/>
        </p:scale>
        <p:origin x="69" y="147"/>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r>
              <a:rPr lang="en-US"/>
              <a:t>Nov 2015</a:t>
            </a:r>
            <a:endParaRPr lang="en-GB"/>
          </a:p>
        </p:txBody>
      </p:sp>
      <p:sp>
        <p:nvSpPr>
          <p:cNvPr id="5" name="Footer Placeholder 4"/>
          <p:cNvSpPr>
            <a:spLocks noGrp="1"/>
          </p:cNvSpPr>
          <p:nvPr>
            <p:ph type="ftr" sz="quarter" idx="11"/>
          </p:nvPr>
        </p:nvSpPr>
        <p:spPr/>
        <p:txBody>
          <a:bodyPr/>
          <a:lstStyle/>
          <a:p>
            <a:pPr lvl="4">
              <a:defRPr/>
            </a:pPr>
            <a:r>
              <a:rPr lang="en-GB"/>
              <a:t>Tim Godfrey (EPRI)</a:t>
            </a:r>
          </a:p>
        </p:txBody>
      </p:sp>
      <p:sp>
        <p:nvSpPr>
          <p:cNvPr id="6" name="Slide Number Placeholder 5"/>
          <p:cNvSpPr>
            <a:spLocks noGrp="1"/>
          </p:cNvSpPr>
          <p:nvPr>
            <p:ph type="sldNum" sz="quarter" idx="12"/>
          </p:nvPr>
        </p:nvSpPr>
        <p:spPr/>
        <p:txBody>
          <a:bodyPr/>
          <a:lstStyle/>
          <a:p>
            <a:pPr>
              <a:defRPr/>
            </a:pPr>
            <a:r>
              <a:rPr lang="en-GB" altLang="en-US"/>
              <a:t>Page </a:t>
            </a:r>
            <a:fld id="{FBAF32D6-846E-4393-9535-71359DCE3E21}" type="slidenum">
              <a:rPr lang="en-GB" altLang="en-US" smtClean="0"/>
              <a:pPr>
                <a:defRPr/>
              </a:pPr>
              <a:t>29</a:t>
            </a:fld>
            <a:endParaRPr lang="en-GB" altLang="en-US"/>
          </a:p>
        </p:txBody>
      </p:sp>
    </p:spTree>
    <p:extLst>
      <p:ext uri="{BB962C8B-B14F-4D97-AF65-F5344CB8AC3E}">
        <p14:creationId xmlns:p14="http://schemas.microsoft.com/office/powerpoint/2010/main" val="1494957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pPr>
              <a:defRPr/>
            </a:pPr>
            <a:r>
              <a:rPr lang="en-US"/>
              <a:t>Nov 2015</a:t>
            </a:r>
            <a:endParaRPr lang="en-GB"/>
          </a:p>
        </p:txBody>
      </p:sp>
      <p:sp>
        <p:nvSpPr>
          <p:cNvPr id="5" name="Footer Placeholder 4"/>
          <p:cNvSpPr>
            <a:spLocks noGrp="1"/>
          </p:cNvSpPr>
          <p:nvPr>
            <p:ph type="ftr" sz="quarter" idx="4"/>
          </p:nvPr>
        </p:nvSpPr>
        <p:spPr/>
        <p:txBody>
          <a:bodyPr/>
          <a:lstStyle/>
          <a:p>
            <a:pPr lvl="4">
              <a:defRPr/>
            </a:pPr>
            <a:r>
              <a:rPr lang="en-GB"/>
              <a:t>Tim Godfrey (EPRI)</a:t>
            </a:r>
          </a:p>
        </p:txBody>
      </p:sp>
      <p:sp>
        <p:nvSpPr>
          <p:cNvPr id="6" name="Slide Number Placeholder 5"/>
          <p:cNvSpPr>
            <a:spLocks noGrp="1"/>
          </p:cNvSpPr>
          <p:nvPr>
            <p:ph type="sldNum" sz="quarter" idx="5"/>
          </p:nvPr>
        </p:nvSpPr>
        <p:spPr/>
        <p:txBody>
          <a:bodyPr/>
          <a:lstStyle/>
          <a:p>
            <a:pPr>
              <a:defRPr/>
            </a:pPr>
            <a:r>
              <a:rPr lang="en-GB" altLang="en-US"/>
              <a:t>Page </a:t>
            </a:r>
            <a:fld id="{FBAF32D6-846E-4393-9535-71359DCE3E21}" type="slidenum">
              <a:rPr lang="en-GB" altLang="en-US" smtClean="0"/>
              <a:pPr>
                <a:defRPr/>
              </a:pPr>
              <a:t>30</a:t>
            </a:fld>
            <a:endParaRPr lang="en-GB" altLang="en-US"/>
          </a:p>
        </p:txBody>
      </p:sp>
    </p:spTree>
    <p:extLst>
      <p:ext uri="{BB962C8B-B14F-4D97-AF65-F5344CB8AC3E}">
        <p14:creationId xmlns:p14="http://schemas.microsoft.com/office/powerpoint/2010/main" val="3473348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39</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FD40FC0-BB8D-47F7-81C9-998ABA62B4E3}"/>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p:txBody>
          <a:bodyPr/>
          <a:lstStyle/>
          <a:p>
            <a:fld id="{07EF11DD-EAC9-418C-AFCF-9D5EFABD0DDC}" type="slidenum">
              <a:rPr lang="en-US" smtClean="0"/>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977E85-B68D-4DD8-8830-221F4F4C0486}"/>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CD91A8-90F8-4773-A9B5-E3CCA95B9B86}"/>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5AE263-6C89-4205-A97D-779C2B39E565}"/>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78DA6447-DA94-425E-BDE1-D21A72CCDAE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8D5D4A3-7633-4E8D-842A-4F45BFB25D6E}"/>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A31211-A1FB-4E00-80BA-F24A0313469F}"/>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0381AB-3390-48B3-938D-5C8861315694}"/>
              </a:ext>
            </a:extLst>
          </p:cNvPr>
          <p:cNvSpPr>
            <a:spLocks noGrp="1"/>
          </p:cNvSpPr>
          <p:nvPr>
            <p:ph type="dt" sz="half" idx="10"/>
          </p:nvPr>
        </p:nvSpPr>
        <p:spPr/>
        <p:txBody>
          <a:bodyPr/>
          <a:lstStyle/>
          <a:p>
            <a:r>
              <a:rPr lang="en-US"/>
              <a:t>January 2020</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A03ED4-0F41-46B9-99AE-718842CFBB98}"/>
              </a:ext>
            </a:extLst>
          </p:cNvPr>
          <p:cNvSpPr>
            <a:spLocks noGrp="1"/>
          </p:cNvSpPr>
          <p:nvPr>
            <p:ph type="dt" sz="half" idx="10"/>
          </p:nvPr>
        </p:nvSpPr>
        <p:spPr/>
        <p:txBody>
          <a:bodyPr/>
          <a:lstStyle/>
          <a:p>
            <a:r>
              <a:rPr lang="en-US"/>
              <a:t>January 2020</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9F483AAC-4D4A-41EC-86D4-7FDD1CA77A77}"/>
              </a:ext>
            </a:extLst>
          </p:cNvPr>
          <p:cNvSpPr>
            <a:spLocks noGrp="1"/>
          </p:cNvSpPr>
          <p:nvPr>
            <p:ph type="dt" sz="half" idx="10"/>
          </p:nvPr>
        </p:nvSpPr>
        <p:spPr/>
        <p:txBody>
          <a:bodyPr/>
          <a:lstStyle/>
          <a:p>
            <a:r>
              <a:rPr lang="en-US"/>
              <a:t>January 2020</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A02BC-FC8B-4DB1-B232-2B6CE5E3B40C}"/>
              </a:ext>
            </a:extLst>
          </p:cNvPr>
          <p:cNvSpPr>
            <a:spLocks noGrp="1"/>
          </p:cNvSpPr>
          <p:nvPr>
            <p:ph type="dt" sz="half" idx="10"/>
          </p:nvPr>
        </p:nvSpPr>
        <p:spPr/>
        <p:txBody>
          <a:bodyPr/>
          <a:lstStyle/>
          <a:p>
            <a:r>
              <a:rPr lang="en-US"/>
              <a:t>January 2020</a:t>
            </a:r>
          </a:p>
        </p:txBody>
      </p:sp>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602403-EC61-4326-B507-8640F970103B}"/>
              </a:ext>
            </a:extLst>
          </p:cNvPr>
          <p:cNvSpPr>
            <a:spLocks noGrp="1"/>
          </p:cNvSpPr>
          <p:nvPr>
            <p:ph type="dt" sz="half" idx="10"/>
          </p:nvPr>
        </p:nvSpPr>
        <p:spPr/>
        <p:txBody>
          <a:bodyPr/>
          <a:lstStyle/>
          <a:p>
            <a:r>
              <a:rPr lang="en-US"/>
              <a:t>January 2020</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E5381D-4E56-47DB-B547-674A4025B89B}"/>
              </a:ext>
            </a:extLst>
          </p:cNvPr>
          <p:cNvSpPr>
            <a:spLocks noGrp="1"/>
          </p:cNvSpPr>
          <p:nvPr>
            <p:ph type="dt" sz="half" idx="10"/>
          </p:nvPr>
        </p:nvSpPr>
        <p:spPr/>
        <p:txBody>
          <a:bodyPr/>
          <a:lstStyle/>
          <a:p>
            <a:r>
              <a:rPr lang="en-US"/>
              <a:t>January 2020</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A46D66-C183-4B27-AD35-6FEBAD97DA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January 2020</a:t>
            </a:r>
            <a:endParaRPr lang="en-US" dirty="0"/>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6" name="Slide Number Placeholder 5">
            <a:extLst>
              <a:ext uri="{FF2B5EF4-FFF2-40B4-BE49-F238E27FC236}">
                <a16:creationId xmlns:a16="http://schemas.microsoft.com/office/drawing/2014/main" id="{44346B63-CD11-439F-A72D-80BE47519D7F}"/>
              </a:ext>
            </a:extLst>
          </p:cNvPr>
          <p:cNvSpPr>
            <a:spLocks noGrp="1"/>
          </p:cNvSpPr>
          <p:nvPr>
            <p:ph type="sldNum" sz="quarter" idx="4"/>
          </p:nvPr>
        </p:nvSpPr>
        <p:spPr>
          <a:xfrm>
            <a:off x="8915400" y="6356350"/>
            <a:ext cx="2971800" cy="365125"/>
          </a:xfrm>
          <a:prstGeom prst="rect">
            <a:avLst/>
          </a:prstGeom>
        </p:spPr>
        <p:txBody>
          <a:bodyPr vert="horz" lIns="91440" tIns="45720" rIns="91440" bIns="45720" rtlCol="0" anchor="ctr"/>
          <a:lstStyle>
            <a:lvl1pPr algn="r">
              <a:defRPr sz="1400" b="1">
                <a:solidFill>
                  <a:schemeClr val="tx1"/>
                </a:solidFill>
              </a:defRPr>
            </a:lvl1pPr>
          </a:lstStyle>
          <a:p>
            <a:r>
              <a:rPr lang="en-US" dirty="0"/>
              <a:t>&lt;#&gt;</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3329758"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doc.:IEEE802.15-20-0006-03-016t</a:t>
            </a:r>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ec/dcn/19/ec-19-0098-01-00EC-ieee-802-orientation-2019.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jpe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gi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ieee802.org/15"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5/dcn/19/15-19-0412-03-wng0-licensed-narrowband-amendment.ppt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mentor.ieee.org/802.24/dcn/19/24-19-0035-00-0000-licensed-narrowband-amendment-16t-par-comments.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24/dcn/19/24-19-0029-06-0000-licensed-narrowband-amendment-par.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mentor.ieee.org/802.24/dcn/19/24-19-0033-07-0000-licensed-narrowband-amendment-presentation.pptx" TargetMode="External"/><Relationship Id="rId4" Type="http://schemas.openxmlformats.org/officeDocument/2006/relationships/hyperlink" Target="https://mentor.ieee.org/802.24/dcn/19/24-19-0030-01-0000-licensed-narrowband-amendment-csd.docx" TargetMode="External"/></Relationships>
</file>

<file path=ppt/slides/_rels/slide3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ieeexplore.ieee.org/document/8303870" TargetMode="External"/><Relationship Id="rId3" Type="http://schemas.openxmlformats.org/officeDocument/2006/relationships/hyperlink" Target="http://www.ieee802.org/16/tge/index.html" TargetMode="External"/><Relationship Id="rId7" Type="http://schemas.openxmlformats.org/officeDocument/2006/relationships/hyperlink" Target="http://www.ieee802.org/16/16q/index.html" TargetMode="External"/><Relationship Id="rId2" Type="http://schemas.openxmlformats.org/officeDocument/2006/relationships/hyperlink" Target="http://www.ieee802.org/16/tgs.html" TargetMode="External"/><Relationship Id="rId1" Type="http://schemas.openxmlformats.org/officeDocument/2006/relationships/slideLayout" Target="../slideLayouts/slideLayout2.xml"/><Relationship Id="rId6" Type="http://schemas.openxmlformats.org/officeDocument/2006/relationships/hyperlink" Target="http://www.ieee802.org/16/gridman/index.html" TargetMode="External"/><Relationship Id="rId5" Type="http://schemas.openxmlformats.org/officeDocument/2006/relationships/hyperlink" Target="http://www.ieee802.org/16/m2m/index.html" TargetMode="External"/><Relationship Id="rId4" Type="http://schemas.openxmlformats.org/officeDocument/2006/relationships/hyperlink" Target="http://www.ieee802.org/16/maint/index.html"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5" TargetMode="External"/><Relationship Id="rId2" Type="http://schemas.openxmlformats.org/officeDocument/2006/relationships/hyperlink" Target="http://ieee802.org/16/aoe.html"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5DE7E795-F202-4917-99A0-673B57CFE9E3}"/>
              </a:ext>
            </a:extLst>
          </p:cNvPr>
          <p:cNvSpPr>
            <a:spLocks noGrp="1"/>
          </p:cNvSpPr>
          <p:nvPr>
            <p:ph type="dt" sz="half" idx="10"/>
          </p:nvPr>
        </p:nvSpPr>
        <p:spPr/>
        <p:txBody>
          <a:bodyPr/>
          <a:lstStyle/>
          <a:p>
            <a:r>
              <a:rPr lang="en-US" altLang="en-US"/>
              <a:t>January 2020</a:t>
            </a:r>
          </a:p>
        </p:txBody>
      </p:sp>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6" name="Slide Number Placeholder 3">
            <a:extLst>
              <a:ext uri="{FF2B5EF4-FFF2-40B4-BE49-F238E27FC236}">
                <a16:creationId xmlns:a16="http://schemas.microsoft.com/office/drawing/2014/main" id="{CB0E719E-DD36-40FA-8351-E33DEAA0C7E6}"/>
              </a:ext>
            </a:extLst>
          </p:cNvPr>
          <p:cNvSpPr>
            <a:spLocks noGrp="1"/>
          </p:cNvSpPr>
          <p:nvPr>
            <p:ph type="sldNum" sz="quarter" idx="12"/>
          </p:nvPr>
        </p:nvSpPr>
        <p:spPr/>
        <p:txBody>
          <a:bodyPr/>
          <a:lstStyle/>
          <a:p>
            <a:r>
              <a:rPr lang="en-US" altLang="en-US"/>
              <a:t>Slide </a:t>
            </a:r>
            <a:fld id="{C6213B5F-16EA-4E6C-B391-0D0EC6DE41A6}" type="slidenum">
              <a:rPr lang="en-US" altLang="en-US"/>
              <a:pPr/>
              <a:t>1</a:t>
            </a:fld>
            <a:endParaRPr lang="en-US" altLang="en-US"/>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16t Agenda and Meeting Presentation – January 2020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2020-01-06	</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2" name="Date Placeholder 1"/>
          <p:cNvSpPr>
            <a:spLocks noGrp="1"/>
          </p:cNvSpPr>
          <p:nvPr>
            <p:ph type="dt" idx="10"/>
          </p:nvPr>
        </p:nvSpPr>
        <p:spPr/>
        <p:txBody>
          <a:bodyPr/>
          <a:lstStyle/>
          <a:p>
            <a:r>
              <a:rPr lang="en-US"/>
              <a:t>January 2020</a:t>
            </a:r>
            <a:endParaRPr lang="en-US" dirty="0"/>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5" name="Date Placeholder 4"/>
          <p:cNvSpPr>
            <a:spLocks noGrp="1"/>
          </p:cNvSpPr>
          <p:nvPr>
            <p:ph type="dt"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January 2020</a:t>
            </a:r>
            <a:endParaRPr lang="en-GB" dirty="0"/>
          </a:p>
        </p:txBody>
      </p:sp>
      <p:sp>
        <p:nvSpPr>
          <p:cNvPr id="6" name="Footer Placeholder 5"/>
          <p:cNvSpPr>
            <a:spLocks noGrp="1"/>
          </p:cNvSpPr>
          <p:nvPr>
            <p:ph type="ft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12</a:t>
            </a:fld>
            <a:endParaRPr lang="en-US" altLang="en-US"/>
          </a:p>
        </p:txBody>
      </p:sp>
      <p:sp>
        <p:nvSpPr>
          <p:cNvPr id="6" name="Footer Placeholder 5"/>
          <p:cNvSpPr>
            <a:spLocks noGrp="1"/>
          </p:cNvSpPr>
          <p:nvPr>
            <p:ph type="ftr" idx="4294967295"/>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5" name="Date Placeholder 4"/>
          <p:cNvSpPr>
            <a:spLocks noGrp="1"/>
          </p:cNvSpPr>
          <p:nvPr>
            <p:ph type="dt" idx="4294967295"/>
          </p:nvPr>
        </p:nvSpPr>
        <p:spPr bwMode="auto">
          <a:xfrm>
            <a:off x="0" y="6491288"/>
            <a:ext cx="250031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a:t>January 2020</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09249-579C-4C71-AF72-D143847AF34D}"/>
              </a:ext>
            </a:extLst>
          </p:cNvPr>
          <p:cNvSpPr>
            <a:spLocks noGrp="1"/>
          </p:cNvSpPr>
          <p:nvPr>
            <p:ph type="title"/>
          </p:nvPr>
        </p:nvSpPr>
        <p:spPr/>
        <p:txBody>
          <a:bodyPr/>
          <a:lstStyle/>
          <a:p>
            <a:r>
              <a:rPr lang="en-US" dirty="0"/>
              <a:t>16t Task Group </a:t>
            </a:r>
          </a:p>
        </p:txBody>
      </p:sp>
      <p:sp>
        <p:nvSpPr>
          <p:cNvPr id="3" name="Content Placeholder 2">
            <a:extLst>
              <a:ext uri="{FF2B5EF4-FFF2-40B4-BE49-F238E27FC236}">
                <a16:creationId xmlns:a16="http://schemas.microsoft.com/office/drawing/2014/main" id="{DBB3FD02-E6EB-423F-9917-B33A73AE2FBD}"/>
              </a:ext>
            </a:extLst>
          </p:cNvPr>
          <p:cNvSpPr>
            <a:spLocks noGrp="1"/>
          </p:cNvSpPr>
          <p:nvPr>
            <p:ph idx="1"/>
          </p:nvPr>
        </p:nvSpPr>
        <p:spPr/>
        <p:txBody>
          <a:bodyPr>
            <a:normAutofit/>
          </a:bodyPr>
          <a:lstStyle/>
          <a:p>
            <a:r>
              <a:rPr lang="en-US" dirty="0"/>
              <a:t>Attendance Reminder: </a:t>
            </a:r>
            <a:r>
              <a:rPr lang="en-US" dirty="0">
                <a:hlinkClick r:id="rId2"/>
              </a:rPr>
              <a:t>https://imat.ieee.org/my-site/home</a:t>
            </a:r>
            <a:endParaRPr lang="en-US" dirty="0"/>
          </a:p>
          <a:p>
            <a:endParaRPr lang="en-US" dirty="0"/>
          </a:p>
          <a:p>
            <a:r>
              <a:rPr lang="en-US" dirty="0"/>
              <a:t>Approve Agenda</a:t>
            </a:r>
          </a:p>
          <a:p>
            <a:endParaRPr lang="en-US" dirty="0"/>
          </a:p>
          <a:p>
            <a:endParaRPr lang="en-US" dirty="0"/>
          </a:p>
          <a:p>
            <a:endParaRPr lang="en-US" dirty="0"/>
          </a:p>
          <a:p>
            <a:endParaRPr lang="en-US" dirty="0"/>
          </a:p>
          <a:p>
            <a:pPr lvl="1"/>
            <a:endParaRPr lang="en-US" dirty="0"/>
          </a:p>
        </p:txBody>
      </p:sp>
      <p:sp>
        <p:nvSpPr>
          <p:cNvPr id="10" name="Date Placeholder 9">
            <a:extLst>
              <a:ext uri="{FF2B5EF4-FFF2-40B4-BE49-F238E27FC236}">
                <a16:creationId xmlns:a16="http://schemas.microsoft.com/office/drawing/2014/main" id="{4BCC266E-6772-4C52-A4E7-5ED3B0FFD1B4}"/>
              </a:ext>
            </a:extLst>
          </p:cNvPr>
          <p:cNvSpPr>
            <a:spLocks noGrp="1"/>
          </p:cNvSpPr>
          <p:nvPr>
            <p:ph type="dt" sz="half" idx="10"/>
          </p:nvPr>
        </p:nvSpPr>
        <p:spPr/>
        <p:txBody>
          <a:bodyPr/>
          <a:lstStyle/>
          <a:p>
            <a:r>
              <a:rPr lang="en-US" altLang="en-US"/>
              <a:t>January 2020</a:t>
            </a:r>
          </a:p>
        </p:txBody>
      </p:sp>
      <p:sp>
        <p:nvSpPr>
          <p:cNvPr id="4" name="Footer Placeholder 3">
            <a:extLst>
              <a:ext uri="{FF2B5EF4-FFF2-40B4-BE49-F238E27FC236}">
                <a16:creationId xmlns:a16="http://schemas.microsoft.com/office/drawing/2014/main" id="{5D09CEF7-0494-44E4-B817-ABAAF69F624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00A2EF4-1E73-4954-B21B-36C9CB750FF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34550126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AE17B-318A-421C-BD20-1ECCE0802228}"/>
              </a:ext>
            </a:extLst>
          </p:cNvPr>
          <p:cNvSpPr>
            <a:spLocks noGrp="1"/>
          </p:cNvSpPr>
          <p:nvPr>
            <p:ph type="title"/>
          </p:nvPr>
        </p:nvSpPr>
        <p:spPr/>
        <p:txBody>
          <a:bodyPr/>
          <a:lstStyle/>
          <a:p>
            <a:r>
              <a:rPr lang="en-US" dirty="0"/>
              <a:t>IEEE 802 New Member Orientation</a:t>
            </a:r>
          </a:p>
        </p:txBody>
      </p:sp>
      <p:sp>
        <p:nvSpPr>
          <p:cNvPr id="3" name="Content Placeholder 2">
            <a:extLst>
              <a:ext uri="{FF2B5EF4-FFF2-40B4-BE49-F238E27FC236}">
                <a16:creationId xmlns:a16="http://schemas.microsoft.com/office/drawing/2014/main" id="{29BD8F45-2B7A-4769-A8C7-06395E677ED3}"/>
              </a:ext>
            </a:extLst>
          </p:cNvPr>
          <p:cNvSpPr>
            <a:spLocks noGrp="1"/>
          </p:cNvSpPr>
          <p:nvPr>
            <p:ph idx="1"/>
          </p:nvPr>
        </p:nvSpPr>
        <p:spPr/>
        <p:txBody>
          <a:bodyPr>
            <a:normAutofit fontScale="92500" lnSpcReduction="10000"/>
          </a:bodyPr>
          <a:lstStyle/>
          <a:p>
            <a:r>
              <a:rPr lang="en-US" dirty="0"/>
              <a:t>Offered at Plenary Meetings (March, July, November)</a:t>
            </a:r>
            <a:endParaRPr lang="en-US" dirty="0">
              <a:hlinkClick r:id="rId2"/>
            </a:endParaRPr>
          </a:p>
          <a:p>
            <a:endParaRPr lang="en-US" dirty="0">
              <a:hlinkClick r:id="rId2"/>
            </a:endParaRPr>
          </a:p>
          <a:p>
            <a:r>
              <a:rPr lang="en-US" dirty="0">
                <a:hlinkClick r:id="rId2"/>
              </a:rPr>
              <a:t>https://mentor.ieee.org/802-ec/dcn/19/ec-19-0098-01-00EC-ieee-802-orientation-2019.pdf</a:t>
            </a:r>
            <a:endParaRPr lang="en-US" dirty="0"/>
          </a:p>
          <a:p>
            <a:endParaRPr lang="en-US" dirty="0"/>
          </a:p>
          <a:p>
            <a:r>
              <a:rPr lang="en-US" dirty="0"/>
              <a:t>Brief review here for benefit of new participants</a:t>
            </a:r>
          </a:p>
          <a:p>
            <a:endParaRPr lang="en-US" dirty="0"/>
          </a:p>
          <a:p>
            <a:r>
              <a:rPr lang="en-US" dirty="0"/>
              <a:t>IMAT</a:t>
            </a:r>
          </a:p>
          <a:p>
            <a:endParaRPr lang="en-US" dirty="0"/>
          </a:p>
          <a:p>
            <a:r>
              <a:rPr lang="en-US" dirty="0"/>
              <a:t>Mentor</a:t>
            </a:r>
          </a:p>
          <a:p>
            <a:endParaRPr lang="en-US" dirty="0"/>
          </a:p>
        </p:txBody>
      </p:sp>
      <p:sp>
        <p:nvSpPr>
          <p:cNvPr id="4" name="Date Placeholder 3">
            <a:extLst>
              <a:ext uri="{FF2B5EF4-FFF2-40B4-BE49-F238E27FC236}">
                <a16:creationId xmlns:a16="http://schemas.microsoft.com/office/drawing/2014/main" id="{AE38DFDB-C93B-4BFB-A1F0-A5F17DF2F55C}"/>
              </a:ext>
            </a:extLst>
          </p:cNvPr>
          <p:cNvSpPr>
            <a:spLocks noGrp="1"/>
          </p:cNvSpPr>
          <p:nvPr>
            <p:ph type="dt" sz="half" idx="10"/>
          </p:nvPr>
        </p:nvSpPr>
        <p:spPr/>
        <p:txBody>
          <a:bodyPr/>
          <a:lstStyle/>
          <a:p>
            <a:r>
              <a:rPr lang="en-US" altLang="en-US"/>
              <a:t>January 2020</a:t>
            </a:r>
          </a:p>
        </p:txBody>
      </p:sp>
      <p:sp>
        <p:nvSpPr>
          <p:cNvPr id="5" name="Footer Placeholder 4">
            <a:extLst>
              <a:ext uri="{FF2B5EF4-FFF2-40B4-BE49-F238E27FC236}">
                <a16:creationId xmlns:a16="http://schemas.microsoft.com/office/drawing/2014/main" id="{32B1C861-FD66-4307-87EC-111C5AA48D53}"/>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BE0D2C7F-055F-4722-ADDA-C42B50CB8632}"/>
              </a:ext>
            </a:extLst>
          </p:cNvPr>
          <p:cNvSpPr>
            <a:spLocks noGrp="1"/>
          </p:cNvSpPr>
          <p:nvPr>
            <p:ph type="sldNum" sz="quarter" idx="12"/>
          </p:nvPr>
        </p:nvSpPr>
        <p:spPr/>
        <p:txBody>
          <a:bodyPr/>
          <a:lstStyle/>
          <a:p>
            <a:r>
              <a:rPr lang="en-US" altLang="en-US"/>
              <a:t>Slide </a:t>
            </a:r>
            <a:fld id="{F89F3480-F7E7-4081-AF28-5D0C97D11BE3}" type="slidenum">
              <a:rPr lang="en-US" altLang="en-US" smtClean="0"/>
              <a:pPr/>
              <a:t>17</a:t>
            </a:fld>
            <a:endParaRPr lang="en-US" altLang="en-US"/>
          </a:p>
        </p:txBody>
      </p:sp>
    </p:spTree>
    <p:extLst>
      <p:ext uri="{BB962C8B-B14F-4D97-AF65-F5344CB8AC3E}">
        <p14:creationId xmlns:p14="http://schemas.microsoft.com/office/powerpoint/2010/main" val="7736684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2280B15-27C9-4D18-B0C4-7941DB89235A}"/>
              </a:ext>
            </a:extLst>
          </p:cNvPr>
          <p:cNvSpPr>
            <a:spLocks noGrp="1"/>
          </p:cNvSpPr>
          <p:nvPr>
            <p:ph type="dt" sz="half" idx="10"/>
          </p:nvPr>
        </p:nvSpPr>
        <p:spPr/>
        <p:txBody>
          <a:bodyPr/>
          <a:lstStyle/>
          <a:p>
            <a:r>
              <a:rPr lang="en-US" altLang="en-US"/>
              <a:t>January 2020</a:t>
            </a:r>
          </a:p>
        </p:txBody>
      </p:sp>
      <p:sp>
        <p:nvSpPr>
          <p:cNvPr id="5" name="Footer Placeholder 4">
            <a:extLst>
              <a:ext uri="{FF2B5EF4-FFF2-40B4-BE49-F238E27FC236}">
                <a16:creationId xmlns:a16="http://schemas.microsoft.com/office/drawing/2014/main" id="{CF61F201-3F95-4DA3-9A6D-8B935E84AE7E}"/>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50E594CA-DCBE-4796-BD7C-3E85B9126174}"/>
              </a:ext>
            </a:extLst>
          </p:cNvPr>
          <p:cNvSpPr>
            <a:spLocks noGrp="1"/>
          </p:cNvSpPr>
          <p:nvPr>
            <p:ph type="sldNum" sz="quarter" idx="12"/>
          </p:nvPr>
        </p:nvSpPr>
        <p:spPr/>
        <p:txBody>
          <a:bodyPr/>
          <a:lstStyle/>
          <a:p>
            <a:r>
              <a:rPr lang="en-US" altLang="en-US"/>
              <a:t>Slide </a:t>
            </a:r>
            <a:fld id="{F89F3480-F7E7-4081-AF28-5D0C97D11BE3}" type="slidenum">
              <a:rPr lang="en-US" altLang="en-US" smtClean="0"/>
              <a:pPr/>
              <a:t>18</a:t>
            </a:fld>
            <a:endParaRPr lang="en-US" altLang="en-US"/>
          </a:p>
        </p:txBody>
      </p:sp>
      <p:cxnSp>
        <p:nvCxnSpPr>
          <p:cNvPr id="7" name="Straight Connector 6">
            <a:extLst>
              <a:ext uri="{FF2B5EF4-FFF2-40B4-BE49-F238E27FC236}">
                <a16:creationId xmlns:a16="http://schemas.microsoft.com/office/drawing/2014/main" id="{EB246E3B-14D9-4433-A160-4D71D0370094}"/>
              </a:ext>
            </a:extLst>
          </p:cNvPr>
          <p:cNvCxnSpPr>
            <a:cxnSpLocks/>
          </p:cNvCxnSpPr>
          <p:nvPr/>
        </p:nvCxnSpPr>
        <p:spPr bwMode="auto">
          <a:xfrm flipV="1">
            <a:off x="1750216" y="2548640"/>
            <a:ext cx="8851024" cy="1711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 name="Straight Arrow Connector 7">
            <a:extLst>
              <a:ext uri="{FF2B5EF4-FFF2-40B4-BE49-F238E27FC236}">
                <a16:creationId xmlns:a16="http://schemas.microsoft.com/office/drawing/2014/main" id="{74369B27-C047-4BEC-A99F-AFF03C6EB887}"/>
              </a:ext>
            </a:extLst>
          </p:cNvPr>
          <p:cNvCxnSpPr>
            <a:cxnSpLocks/>
          </p:cNvCxnSpPr>
          <p:nvPr/>
        </p:nvCxnSpPr>
        <p:spPr bwMode="auto">
          <a:xfrm>
            <a:off x="2829477" y="2573553"/>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9" name="Straight Arrow Connector 8">
            <a:extLst>
              <a:ext uri="{FF2B5EF4-FFF2-40B4-BE49-F238E27FC236}">
                <a16:creationId xmlns:a16="http://schemas.microsoft.com/office/drawing/2014/main" id="{5E9ECB2E-2AB2-45F1-8A54-24FD44EE68B4}"/>
              </a:ext>
            </a:extLst>
          </p:cNvPr>
          <p:cNvCxnSpPr>
            <a:cxnSpLocks/>
          </p:cNvCxnSpPr>
          <p:nvPr/>
        </p:nvCxnSpPr>
        <p:spPr bwMode="auto">
          <a:xfrm>
            <a:off x="5082795" y="2571912"/>
            <a:ext cx="0" cy="21267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0" name="Straight Arrow Connector 9">
            <a:extLst>
              <a:ext uri="{FF2B5EF4-FFF2-40B4-BE49-F238E27FC236}">
                <a16:creationId xmlns:a16="http://schemas.microsoft.com/office/drawing/2014/main" id="{53CC2E52-504B-4B33-A413-958C99CCB1F2}"/>
              </a:ext>
            </a:extLst>
          </p:cNvPr>
          <p:cNvCxnSpPr>
            <a:cxnSpLocks/>
          </p:cNvCxnSpPr>
          <p:nvPr/>
        </p:nvCxnSpPr>
        <p:spPr bwMode="auto">
          <a:xfrm>
            <a:off x="7287613" y="2565759"/>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1" name="Straight Arrow Connector 10">
            <a:extLst>
              <a:ext uri="{FF2B5EF4-FFF2-40B4-BE49-F238E27FC236}">
                <a16:creationId xmlns:a16="http://schemas.microsoft.com/office/drawing/2014/main" id="{4F33F26E-F8E6-4B21-971C-B1834A2C4F12}"/>
              </a:ext>
            </a:extLst>
          </p:cNvPr>
          <p:cNvCxnSpPr>
            <a:cxnSpLocks/>
          </p:cNvCxnSpPr>
          <p:nvPr/>
        </p:nvCxnSpPr>
        <p:spPr bwMode="auto">
          <a:xfrm>
            <a:off x="8401103" y="2554096"/>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2" name="Straight Arrow Connector 11">
            <a:extLst>
              <a:ext uri="{FF2B5EF4-FFF2-40B4-BE49-F238E27FC236}">
                <a16:creationId xmlns:a16="http://schemas.microsoft.com/office/drawing/2014/main" id="{0A82A21E-C1B2-488D-93EC-7374F4178327}"/>
              </a:ext>
            </a:extLst>
          </p:cNvPr>
          <p:cNvCxnSpPr>
            <a:cxnSpLocks/>
          </p:cNvCxnSpPr>
          <p:nvPr/>
        </p:nvCxnSpPr>
        <p:spPr bwMode="auto">
          <a:xfrm>
            <a:off x="10601240" y="2552641"/>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3" name="Straight Arrow Connector 12">
            <a:extLst>
              <a:ext uri="{FF2B5EF4-FFF2-40B4-BE49-F238E27FC236}">
                <a16:creationId xmlns:a16="http://schemas.microsoft.com/office/drawing/2014/main" id="{D0C5BB4D-167A-4220-BFC2-0DC1C95D17BB}"/>
              </a:ext>
            </a:extLst>
          </p:cNvPr>
          <p:cNvCxnSpPr>
            <a:cxnSpLocks/>
          </p:cNvCxnSpPr>
          <p:nvPr/>
        </p:nvCxnSpPr>
        <p:spPr bwMode="auto">
          <a:xfrm>
            <a:off x="6163815" y="2357228"/>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4" name="Rectangle 13">
            <a:extLst>
              <a:ext uri="{FF2B5EF4-FFF2-40B4-BE49-F238E27FC236}">
                <a16:creationId xmlns:a16="http://schemas.microsoft.com/office/drawing/2014/main" id="{0C46DE57-A75B-4DA4-818F-FABBC4AB9CB4}"/>
              </a:ext>
            </a:extLst>
          </p:cNvPr>
          <p:cNvSpPr/>
          <p:nvPr/>
        </p:nvSpPr>
        <p:spPr bwMode="auto">
          <a:xfrm>
            <a:off x="5594765" y="1825229"/>
            <a:ext cx="1117161" cy="524356"/>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defRPr/>
            </a:pPr>
            <a:r>
              <a:rPr lang="en-US" sz="1600" dirty="0">
                <a:solidFill>
                  <a:srgbClr val="000000"/>
                </a:solidFill>
                <a:latin typeface="Arial"/>
              </a:rPr>
              <a:t>IEEE 802</a:t>
            </a:r>
          </a:p>
        </p:txBody>
      </p:sp>
      <p:sp>
        <p:nvSpPr>
          <p:cNvPr id="15" name="Rectangle 14">
            <a:extLst>
              <a:ext uri="{FF2B5EF4-FFF2-40B4-BE49-F238E27FC236}">
                <a16:creationId xmlns:a16="http://schemas.microsoft.com/office/drawing/2014/main" id="{690E7251-7AB6-4826-846C-EA5F13D3BDE8}"/>
              </a:ext>
            </a:extLst>
          </p:cNvPr>
          <p:cNvSpPr/>
          <p:nvPr/>
        </p:nvSpPr>
        <p:spPr bwMode="auto">
          <a:xfrm>
            <a:off x="2446946" y="2771598"/>
            <a:ext cx="847289" cy="547422"/>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defRPr/>
            </a:pPr>
            <a:r>
              <a:rPr lang="en-US" sz="1600" dirty="0">
                <a:solidFill>
                  <a:srgbClr val="000000"/>
                </a:solidFill>
                <a:latin typeface="Arial"/>
              </a:rPr>
              <a:t>802.3</a:t>
            </a:r>
          </a:p>
        </p:txBody>
      </p:sp>
      <p:sp>
        <p:nvSpPr>
          <p:cNvPr id="16" name="Rectangle 15">
            <a:extLst>
              <a:ext uri="{FF2B5EF4-FFF2-40B4-BE49-F238E27FC236}">
                <a16:creationId xmlns:a16="http://schemas.microsoft.com/office/drawing/2014/main" id="{FB1F8E4D-6996-4E62-9551-537711B1C8E8}"/>
              </a:ext>
            </a:extLst>
          </p:cNvPr>
          <p:cNvSpPr/>
          <p:nvPr/>
        </p:nvSpPr>
        <p:spPr bwMode="auto">
          <a:xfrm>
            <a:off x="3553048" y="2771598"/>
            <a:ext cx="847289" cy="547422"/>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defRPr/>
            </a:pPr>
            <a:r>
              <a:rPr lang="en-US" sz="1600" dirty="0">
                <a:solidFill>
                  <a:srgbClr val="000000"/>
                </a:solidFill>
                <a:latin typeface="Arial"/>
              </a:rPr>
              <a:t>802.11</a:t>
            </a:r>
          </a:p>
        </p:txBody>
      </p:sp>
      <p:sp>
        <p:nvSpPr>
          <p:cNvPr id="17" name="Rectangle 16">
            <a:extLst>
              <a:ext uri="{FF2B5EF4-FFF2-40B4-BE49-F238E27FC236}">
                <a16:creationId xmlns:a16="http://schemas.microsoft.com/office/drawing/2014/main" id="{CECCE665-C6F6-4A76-BCE0-0E610BA15325}"/>
              </a:ext>
            </a:extLst>
          </p:cNvPr>
          <p:cNvSpPr/>
          <p:nvPr/>
        </p:nvSpPr>
        <p:spPr bwMode="auto">
          <a:xfrm>
            <a:off x="4659151" y="2771598"/>
            <a:ext cx="847289" cy="547422"/>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defRPr/>
            </a:pPr>
            <a:r>
              <a:rPr lang="en-US" sz="1600" dirty="0">
                <a:solidFill>
                  <a:srgbClr val="000000"/>
                </a:solidFill>
                <a:latin typeface="Arial"/>
              </a:rPr>
              <a:t>802.15</a:t>
            </a:r>
          </a:p>
        </p:txBody>
      </p:sp>
      <p:sp>
        <p:nvSpPr>
          <p:cNvPr id="18" name="Rectangle 17">
            <a:extLst>
              <a:ext uri="{FF2B5EF4-FFF2-40B4-BE49-F238E27FC236}">
                <a16:creationId xmlns:a16="http://schemas.microsoft.com/office/drawing/2014/main" id="{3DEAFE71-4BA6-4FFA-B23D-E0DEB322DE0C}"/>
              </a:ext>
            </a:extLst>
          </p:cNvPr>
          <p:cNvSpPr/>
          <p:nvPr/>
        </p:nvSpPr>
        <p:spPr bwMode="auto">
          <a:xfrm>
            <a:off x="5765254" y="2771598"/>
            <a:ext cx="847289" cy="547422"/>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defRPr/>
            </a:pPr>
            <a:r>
              <a:rPr lang="en-US" sz="1600" dirty="0">
                <a:solidFill>
                  <a:srgbClr val="000000"/>
                </a:solidFill>
                <a:latin typeface="Arial"/>
              </a:rPr>
              <a:t>802.16</a:t>
            </a:r>
          </a:p>
        </p:txBody>
      </p:sp>
      <p:sp>
        <p:nvSpPr>
          <p:cNvPr id="19" name="Rectangle 18">
            <a:extLst>
              <a:ext uri="{FF2B5EF4-FFF2-40B4-BE49-F238E27FC236}">
                <a16:creationId xmlns:a16="http://schemas.microsoft.com/office/drawing/2014/main" id="{515482CF-2167-4D28-A26A-6FA62C865189}"/>
              </a:ext>
            </a:extLst>
          </p:cNvPr>
          <p:cNvSpPr/>
          <p:nvPr/>
        </p:nvSpPr>
        <p:spPr bwMode="auto">
          <a:xfrm>
            <a:off x="9083562" y="2771598"/>
            <a:ext cx="847289" cy="547422"/>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defRPr/>
            </a:pPr>
            <a:r>
              <a:rPr lang="en-US" sz="1600" dirty="0">
                <a:solidFill>
                  <a:srgbClr val="000000"/>
                </a:solidFill>
                <a:latin typeface="Arial"/>
              </a:rPr>
              <a:t>802.22</a:t>
            </a:r>
          </a:p>
        </p:txBody>
      </p:sp>
      <p:sp>
        <p:nvSpPr>
          <p:cNvPr id="20" name="Rectangle 19">
            <a:extLst>
              <a:ext uri="{FF2B5EF4-FFF2-40B4-BE49-F238E27FC236}">
                <a16:creationId xmlns:a16="http://schemas.microsoft.com/office/drawing/2014/main" id="{0D70A437-3A1D-4002-B9CA-C8359499A0C2}"/>
              </a:ext>
            </a:extLst>
          </p:cNvPr>
          <p:cNvSpPr/>
          <p:nvPr/>
        </p:nvSpPr>
        <p:spPr bwMode="auto">
          <a:xfrm>
            <a:off x="7977459" y="2771598"/>
            <a:ext cx="847289" cy="547422"/>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defRPr/>
            </a:pPr>
            <a:r>
              <a:rPr lang="en-US" sz="1600" dirty="0">
                <a:solidFill>
                  <a:srgbClr val="000000"/>
                </a:solidFill>
                <a:latin typeface="Arial"/>
              </a:rPr>
              <a:t>802.21</a:t>
            </a:r>
          </a:p>
        </p:txBody>
      </p:sp>
      <p:pic>
        <p:nvPicPr>
          <p:cNvPr id="21" name="Picture 4">
            <a:extLst>
              <a:ext uri="{FF2B5EF4-FFF2-40B4-BE49-F238E27FC236}">
                <a16:creationId xmlns:a16="http://schemas.microsoft.com/office/drawing/2014/main" id="{4FEE3731-D3FD-47E3-A82A-E1CB982A4EC2}"/>
              </a:ext>
            </a:extLst>
          </p:cNvPr>
          <p:cNvPicPr>
            <a:picLocks noChangeAspect="1" noChangeArrowheads="1"/>
          </p:cNvPicPr>
          <p:nvPr/>
        </p:nvPicPr>
        <p:blipFill>
          <a:blip r:embed="rId2" cstate="print"/>
          <a:srcRect/>
          <a:stretch>
            <a:fillRect/>
          </a:stretch>
        </p:blipFill>
        <p:spPr bwMode="auto">
          <a:xfrm>
            <a:off x="3568708" y="3522011"/>
            <a:ext cx="900881" cy="603633"/>
          </a:xfrm>
          <a:prstGeom prst="rect">
            <a:avLst/>
          </a:prstGeom>
          <a:noFill/>
          <a:ln w="9525">
            <a:noFill/>
            <a:miter lim="800000"/>
            <a:headEnd/>
            <a:tailEnd/>
          </a:ln>
        </p:spPr>
      </p:pic>
      <p:pic>
        <p:nvPicPr>
          <p:cNvPr id="22" name="Picture 2" descr="https://encrypted-tbn3.gstatic.com/images?q=tbn:ANd9GcTkqbM9YQ5R-wt1yI_cKN0EXCFtXBU5UNt6hJ3CijB5WD6_AEnl026V_Q">
            <a:extLst>
              <a:ext uri="{FF2B5EF4-FFF2-40B4-BE49-F238E27FC236}">
                <a16:creationId xmlns:a16="http://schemas.microsoft.com/office/drawing/2014/main" id="{57FA63E1-03CE-4570-BDE0-3D78FB6E49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99031" y="3852221"/>
            <a:ext cx="749822" cy="754797"/>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Ethernet Alliance">
            <a:extLst>
              <a:ext uri="{FF2B5EF4-FFF2-40B4-BE49-F238E27FC236}">
                <a16:creationId xmlns:a16="http://schemas.microsoft.com/office/drawing/2014/main" id="{A058BA23-82C8-4FD9-9E87-C6156DF637F1}"/>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76151"/>
          <a:stretch/>
        </p:blipFill>
        <p:spPr bwMode="auto">
          <a:xfrm>
            <a:off x="2562405" y="4609580"/>
            <a:ext cx="623072" cy="547904"/>
          </a:xfrm>
          <a:prstGeom prst="rect">
            <a:avLst/>
          </a:prstGeom>
          <a:noFill/>
          <a:extLst>
            <a:ext uri="{909E8E84-426E-40DD-AFC4-6F175D3DCCD1}">
              <a14:hiddenFill xmlns:a14="http://schemas.microsoft.com/office/drawing/2010/main">
                <a:solidFill>
                  <a:srgbClr val="FFFFFF"/>
                </a:solidFill>
              </a14:hiddenFill>
            </a:ext>
          </a:extLst>
        </p:spPr>
      </p:pic>
      <p:sp>
        <p:nvSpPr>
          <p:cNvPr id="24" name="TextBox 23">
            <a:extLst>
              <a:ext uri="{FF2B5EF4-FFF2-40B4-BE49-F238E27FC236}">
                <a16:creationId xmlns:a16="http://schemas.microsoft.com/office/drawing/2014/main" id="{330ED499-D089-4A8C-9A3E-099600F86841}"/>
              </a:ext>
            </a:extLst>
          </p:cNvPr>
          <p:cNvSpPr txBox="1"/>
          <p:nvPr/>
        </p:nvSpPr>
        <p:spPr>
          <a:xfrm>
            <a:off x="2334719" y="3537367"/>
            <a:ext cx="1078445" cy="261610"/>
          </a:xfrm>
          <a:prstGeom prst="rect">
            <a:avLst/>
          </a:prstGeom>
          <a:noFill/>
        </p:spPr>
        <p:txBody>
          <a:bodyPr wrap="square" rtlCol="0">
            <a:spAutoFit/>
          </a:bodyPr>
          <a:lstStyle/>
          <a:p>
            <a:pPr algn="ctr" defTabSz="559824">
              <a:defRPr/>
            </a:pPr>
            <a:r>
              <a:rPr lang="en-US" sz="1100" b="1" dirty="0">
                <a:latin typeface="+mn-lt"/>
              </a:rPr>
              <a:t>Ethernet</a:t>
            </a:r>
          </a:p>
        </p:txBody>
      </p:sp>
      <p:sp>
        <p:nvSpPr>
          <p:cNvPr id="25" name="TextBox 24">
            <a:extLst>
              <a:ext uri="{FF2B5EF4-FFF2-40B4-BE49-F238E27FC236}">
                <a16:creationId xmlns:a16="http://schemas.microsoft.com/office/drawing/2014/main" id="{F8927942-DBA7-49F3-B15F-6F8B1A3512E1}"/>
              </a:ext>
            </a:extLst>
          </p:cNvPr>
          <p:cNvSpPr txBox="1"/>
          <p:nvPr/>
        </p:nvSpPr>
        <p:spPr>
          <a:xfrm>
            <a:off x="4597012" y="3455107"/>
            <a:ext cx="934461" cy="261610"/>
          </a:xfrm>
          <a:prstGeom prst="rect">
            <a:avLst/>
          </a:prstGeom>
          <a:noFill/>
        </p:spPr>
        <p:txBody>
          <a:bodyPr wrap="square" rtlCol="0">
            <a:spAutoFit/>
          </a:bodyPr>
          <a:lstStyle/>
          <a:p>
            <a:pPr algn="ctr" defTabSz="559824">
              <a:defRPr/>
            </a:pPr>
            <a:r>
              <a:rPr lang="en-US" sz="1100" b="1" dirty="0">
                <a:latin typeface="+mn-lt"/>
              </a:rPr>
              <a:t>ZigBee</a:t>
            </a:r>
          </a:p>
        </p:txBody>
      </p:sp>
      <p:pic>
        <p:nvPicPr>
          <p:cNvPr id="26" name="Picture 29" descr="https://encrypted-tbn2.gstatic.com/images?q=tbn:ANd9GcSF-DqnBWnSxugJnOz5BTCYOKJRQqaI1V0-gpE824WgHt8BLhygJw">
            <a:extLst>
              <a:ext uri="{FF2B5EF4-FFF2-40B4-BE49-F238E27FC236}">
                <a16:creationId xmlns:a16="http://schemas.microsoft.com/office/drawing/2014/main" id="{92137DDB-DB44-4ED1-B3DC-5CB4B77D8772}"/>
              </a:ext>
            </a:extLst>
          </p:cNvPr>
          <p:cNvPicPr>
            <a:picLocks noChangeAspect="1" noChangeArrowheads="1"/>
          </p:cNvPicPr>
          <p:nvPr/>
        </p:nvPicPr>
        <p:blipFill>
          <a:blip r:embed="rId5" cstate="print"/>
          <a:srcRect b="39884"/>
          <a:stretch>
            <a:fillRect/>
          </a:stretch>
        </p:blipFill>
        <p:spPr bwMode="auto">
          <a:xfrm>
            <a:off x="4676180" y="3784148"/>
            <a:ext cx="780215" cy="516544"/>
          </a:xfrm>
          <a:prstGeom prst="rect">
            <a:avLst/>
          </a:prstGeom>
          <a:noFill/>
          <a:ln w="9525">
            <a:noFill/>
            <a:miter lim="800000"/>
            <a:headEnd/>
            <a:tailEnd/>
          </a:ln>
        </p:spPr>
      </p:pic>
      <p:pic>
        <p:nvPicPr>
          <p:cNvPr id="27" name="Picture 30" descr="http://www.wi-sun.org/assets/site/wi-sun_logo_116pxhigh_srgb.png">
            <a:extLst>
              <a:ext uri="{FF2B5EF4-FFF2-40B4-BE49-F238E27FC236}">
                <a16:creationId xmlns:a16="http://schemas.microsoft.com/office/drawing/2014/main" id="{2C7AC0BC-CD53-49DC-B0B3-E3BE5B2FD51B}"/>
              </a:ext>
            </a:extLst>
          </p:cNvPr>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4541788" y="4560603"/>
            <a:ext cx="1611556" cy="507226"/>
          </a:xfrm>
          <a:prstGeom prst="rect">
            <a:avLst/>
          </a:prstGeom>
          <a:noFill/>
        </p:spPr>
      </p:pic>
      <p:pic>
        <p:nvPicPr>
          <p:cNvPr id="28" name="Picture 27">
            <a:extLst>
              <a:ext uri="{FF2B5EF4-FFF2-40B4-BE49-F238E27FC236}">
                <a16:creationId xmlns:a16="http://schemas.microsoft.com/office/drawing/2014/main" id="{29CB3F08-73CD-4A8D-A12E-7A195324E688}"/>
              </a:ext>
            </a:extLst>
          </p:cNvPr>
          <p:cNvPicPr>
            <a:picLocks noChangeAspect="1"/>
          </p:cNvPicPr>
          <p:nvPr/>
        </p:nvPicPr>
        <p:blipFill>
          <a:blip r:embed="rId7"/>
          <a:stretch>
            <a:fillRect/>
          </a:stretch>
        </p:blipFill>
        <p:spPr>
          <a:xfrm>
            <a:off x="5639110" y="3573551"/>
            <a:ext cx="1099573" cy="382270"/>
          </a:xfrm>
          <a:prstGeom prst="rect">
            <a:avLst/>
          </a:prstGeom>
        </p:spPr>
      </p:pic>
      <p:pic>
        <p:nvPicPr>
          <p:cNvPr id="29" name="Picture 28">
            <a:extLst>
              <a:ext uri="{FF2B5EF4-FFF2-40B4-BE49-F238E27FC236}">
                <a16:creationId xmlns:a16="http://schemas.microsoft.com/office/drawing/2014/main" id="{37985906-F864-4AE6-8658-D3A85579E987}"/>
              </a:ext>
            </a:extLst>
          </p:cNvPr>
          <p:cNvPicPr>
            <a:picLocks noChangeAspect="1"/>
          </p:cNvPicPr>
          <p:nvPr/>
        </p:nvPicPr>
        <p:blipFill>
          <a:blip r:embed="rId8"/>
          <a:stretch>
            <a:fillRect/>
          </a:stretch>
        </p:blipFill>
        <p:spPr>
          <a:xfrm>
            <a:off x="9031690" y="3570536"/>
            <a:ext cx="951031" cy="542822"/>
          </a:xfrm>
          <a:prstGeom prst="rect">
            <a:avLst/>
          </a:prstGeom>
        </p:spPr>
      </p:pic>
      <p:sp>
        <p:nvSpPr>
          <p:cNvPr id="30" name="TextBox 29">
            <a:extLst>
              <a:ext uri="{FF2B5EF4-FFF2-40B4-BE49-F238E27FC236}">
                <a16:creationId xmlns:a16="http://schemas.microsoft.com/office/drawing/2014/main" id="{B56DBE4C-D74A-42F5-8951-1E221E398D77}"/>
              </a:ext>
            </a:extLst>
          </p:cNvPr>
          <p:cNvSpPr txBox="1"/>
          <p:nvPr/>
        </p:nvSpPr>
        <p:spPr>
          <a:xfrm>
            <a:off x="7861201" y="3486938"/>
            <a:ext cx="951031" cy="600164"/>
          </a:xfrm>
          <a:prstGeom prst="rect">
            <a:avLst/>
          </a:prstGeom>
          <a:noFill/>
        </p:spPr>
        <p:txBody>
          <a:bodyPr wrap="square" rtlCol="0">
            <a:spAutoFit/>
          </a:bodyPr>
          <a:lstStyle/>
          <a:p>
            <a:pPr algn="ctr" defTabSz="559824">
              <a:defRPr/>
            </a:pPr>
            <a:r>
              <a:rPr lang="en-US" sz="1100" b="1" dirty="0">
                <a:latin typeface="+mn-lt"/>
              </a:rPr>
              <a:t>Media</a:t>
            </a:r>
            <a:br>
              <a:rPr lang="en-US" sz="1100" b="1" dirty="0">
                <a:latin typeface="+mn-lt"/>
              </a:rPr>
            </a:br>
            <a:r>
              <a:rPr lang="en-US" sz="1100" b="1" dirty="0">
                <a:latin typeface="+mn-lt"/>
              </a:rPr>
              <a:t>Independent</a:t>
            </a:r>
            <a:br>
              <a:rPr lang="en-US" sz="1100" b="1" dirty="0">
                <a:latin typeface="+mn-lt"/>
              </a:rPr>
            </a:br>
            <a:r>
              <a:rPr lang="en-US" sz="1100" b="1" dirty="0">
                <a:latin typeface="+mn-lt"/>
              </a:rPr>
              <a:t>Services</a:t>
            </a:r>
          </a:p>
        </p:txBody>
      </p:sp>
      <p:pic>
        <p:nvPicPr>
          <p:cNvPr id="31" name="Picture 2" descr="http://www.ieee802.org/smllieee.gif">
            <a:extLst>
              <a:ext uri="{FF2B5EF4-FFF2-40B4-BE49-F238E27FC236}">
                <a16:creationId xmlns:a16="http://schemas.microsoft.com/office/drawing/2014/main" id="{4B8803D6-B3A3-4D5D-9BE9-C195C75D0F9E}"/>
              </a:ext>
            </a:extLst>
          </p:cNvPr>
          <p:cNvPicPr>
            <a:picLocks noChangeAspect="1" noChangeArrowheads="1"/>
          </p:cNvPicPr>
          <p:nvPr/>
        </p:nvPicPr>
        <p:blipFill>
          <a:blip r:embed="rId9" cstate="print"/>
          <a:srcRect/>
          <a:stretch>
            <a:fillRect/>
          </a:stretch>
        </p:blipFill>
        <p:spPr bwMode="auto">
          <a:xfrm>
            <a:off x="5376546" y="838200"/>
            <a:ext cx="1574539" cy="511287"/>
          </a:xfrm>
          <a:prstGeom prst="rect">
            <a:avLst/>
          </a:prstGeom>
          <a:noFill/>
        </p:spPr>
      </p:pic>
      <p:sp>
        <p:nvSpPr>
          <p:cNvPr id="32" name="Rectangle 31">
            <a:extLst>
              <a:ext uri="{FF2B5EF4-FFF2-40B4-BE49-F238E27FC236}">
                <a16:creationId xmlns:a16="http://schemas.microsoft.com/office/drawing/2014/main" id="{6162ED45-E279-4648-BB6E-1F29748862B5}"/>
              </a:ext>
            </a:extLst>
          </p:cNvPr>
          <p:cNvSpPr/>
          <p:nvPr/>
        </p:nvSpPr>
        <p:spPr bwMode="auto">
          <a:xfrm>
            <a:off x="5617776" y="2592277"/>
            <a:ext cx="1137324" cy="1708415"/>
          </a:xfrm>
          <a:prstGeom prst="rect">
            <a:avLst/>
          </a:prstGeom>
          <a:solidFill>
            <a:schemeClr val="bg1">
              <a:alpha val="57000"/>
            </a:schemeClr>
          </a:solidFill>
          <a:ln w="9525" cap="flat" cmpd="sng" algn="ctr">
            <a:noFill/>
            <a:prstDash val="solid"/>
            <a:round/>
            <a:headEnd type="none" w="med" len="med"/>
            <a:tailEnd type="none" w="med" len="med"/>
          </a:ln>
          <a:effectLst/>
        </p:spPr>
        <p:txBody>
          <a:bodyPr vert="horz" wrap="square" lIns="55984" tIns="27992" rIns="55984" bIns="27992" numCol="1" rtlCol="0" anchor="ctr" anchorCtr="0" compatLnSpc="1">
            <a:prstTxWarp prst="textNoShape">
              <a:avLst/>
            </a:prstTxWarp>
          </a:bodyPr>
          <a:lstStyle/>
          <a:p>
            <a:pPr marL="134124" indent="-134124" defTabSz="559824">
              <a:defRPr/>
            </a:pPr>
            <a:endParaRPr lang="en-US" sz="1100" dirty="0"/>
          </a:p>
        </p:txBody>
      </p:sp>
      <p:cxnSp>
        <p:nvCxnSpPr>
          <p:cNvPr id="33" name="Straight Arrow Connector 32">
            <a:extLst>
              <a:ext uri="{FF2B5EF4-FFF2-40B4-BE49-F238E27FC236}">
                <a16:creationId xmlns:a16="http://schemas.microsoft.com/office/drawing/2014/main" id="{CEC4A580-3E3C-4B31-89D4-8DF7AE52E219}"/>
              </a:ext>
            </a:extLst>
          </p:cNvPr>
          <p:cNvCxnSpPr>
            <a:cxnSpLocks/>
            <a:endCxn id="14" idx="0"/>
          </p:cNvCxnSpPr>
          <p:nvPr/>
        </p:nvCxnSpPr>
        <p:spPr bwMode="auto">
          <a:xfrm flipH="1">
            <a:off x="6153345" y="1542700"/>
            <a:ext cx="8656" cy="282528"/>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34" name="Straight Arrow Connector 33">
            <a:extLst>
              <a:ext uri="{FF2B5EF4-FFF2-40B4-BE49-F238E27FC236}">
                <a16:creationId xmlns:a16="http://schemas.microsoft.com/office/drawing/2014/main" id="{94EAE8F5-A3F5-44D6-A1C9-A1AF1629FAE4}"/>
              </a:ext>
            </a:extLst>
          </p:cNvPr>
          <p:cNvCxnSpPr>
            <a:cxnSpLocks/>
          </p:cNvCxnSpPr>
          <p:nvPr/>
        </p:nvCxnSpPr>
        <p:spPr bwMode="auto">
          <a:xfrm>
            <a:off x="1750216" y="2565760"/>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5" name="Rectangle 34">
            <a:extLst>
              <a:ext uri="{FF2B5EF4-FFF2-40B4-BE49-F238E27FC236}">
                <a16:creationId xmlns:a16="http://schemas.microsoft.com/office/drawing/2014/main" id="{EAC068D1-70AB-435D-8C6E-B499DC91C820}"/>
              </a:ext>
            </a:extLst>
          </p:cNvPr>
          <p:cNvSpPr/>
          <p:nvPr/>
        </p:nvSpPr>
        <p:spPr bwMode="auto">
          <a:xfrm>
            <a:off x="1340843" y="2758610"/>
            <a:ext cx="847289" cy="547422"/>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defRPr/>
            </a:pPr>
            <a:r>
              <a:rPr lang="en-US" sz="1600" dirty="0">
                <a:solidFill>
                  <a:srgbClr val="000000"/>
                </a:solidFill>
                <a:latin typeface="Arial"/>
              </a:rPr>
              <a:t>802.1</a:t>
            </a:r>
          </a:p>
        </p:txBody>
      </p:sp>
      <p:sp>
        <p:nvSpPr>
          <p:cNvPr id="36" name="TextBox 35">
            <a:extLst>
              <a:ext uri="{FF2B5EF4-FFF2-40B4-BE49-F238E27FC236}">
                <a16:creationId xmlns:a16="http://schemas.microsoft.com/office/drawing/2014/main" id="{FD7E40C9-0890-47FD-80D0-69C9C154C5F0}"/>
              </a:ext>
            </a:extLst>
          </p:cNvPr>
          <p:cNvSpPr txBox="1"/>
          <p:nvPr/>
        </p:nvSpPr>
        <p:spPr>
          <a:xfrm>
            <a:off x="1219201" y="3484684"/>
            <a:ext cx="1078445" cy="636072"/>
          </a:xfrm>
          <a:prstGeom prst="rect">
            <a:avLst/>
          </a:prstGeom>
          <a:noFill/>
        </p:spPr>
        <p:txBody>
          <a:bodyPr wrap="square" lIns="0" tIns="0" rIns="0" bIns="0" rtlCol="0">
            <a:spAutoFit/>
          </a:bodyPr>
          <a:lstStyle/>
          <a:p>
            <a:pPr algn="ctr" defTabSz="559824">
              <a:spcBef>
                <a:spcPts val="0"/>
              </a:spcBef>
              <a:spcAft>
                <a:spcPts val="490"/>
              </a:spcAft>
              <a:defRPr/>
            </a:pPr>
            <a:r>
              <a:rPr lang="en-US" sz="1100" b="1" dirty="0">
                <a:latin typeface="+mn-lt"/>
              </a:rPr>
              <a:t>Architecture</a:t>
            </a:r>
          </a:p>
          <a:p>
            <a:pPr algn="ctr" defTabSz="559824">
              <a:spcBef>
                <a:spcPts val="0"/>
              </a:spcBef>
              <a:spcAft>
                <a:spcPts val="490"/>
              </a:spcAft>
              <a:defRPr/>
            </a:pPr>
            <a:r>
              <a:rPr lang="en-US" sz="1100" b="1" dirty="0">
                <a:latin typeface="+mn-lt"/>
              </a:rPr>
              <a:t>Interworking</a:t>
            </a:r>
          </a:p>
          <a:p>
            <a:pPr algn="ctr" defTabSz="559824">
              <a:spcBef>
                <a:spcPts val="0"/>
              </a:spcBef>
              <a:spcAft>
                <a:spcPts val="490"/>
              </a:spcAft>
              <a:defRPr/>
            </a:pPr>
            <a:r>
              <a:rPr lang="en-US" sz="1100" b="1" dirty="0">
                <a:latin typeface="+mn-lt"/>
              </a:rPr>
              <a:t>Security</a:t>
            </a:r>
          </a:p>
        </p:txBody>
      </p:sp>
      <p:pic>
        <p:nvPicPr>
          <p:cNvPr id="37" name="Picture 36">
            <a:extLst>
              <a:ext uri="{FF2B5EF4-FFF2-40B4-BE49-F238E27FC236}">
                <a16:creationId xmlns:a16="http://schemas.microsoft.com/office/drawing/2014/main" id="{F1209F27-4801-4009-95BC-1B99F4B61E61}"/>
              </a:ext>
            </a:extLst>
          </p:cNvPr>
          <p:cNvPicPr>
            <a:picLocks noChangeAspect="1"/>
          </p:cNvPicPr>
          <p:nvPr/>
        </p:nvPicPr>
        <p:blipFill>
          <a:blip r:embed="rId10"/>
          <a:stretch>
            <a:fillRect/>
          </a:stretch>
        </p:blipFill>
        <p:spPr>
          <a:xfrm>
            <a:off x="2514415" y="5297900"/>
            <a:ext cx="719052" cy="436277"/>
          </a:xfrm>
          <a:prstGeom prst="rect">
            <a:avLst/>
          </a:prstGeom>
        </p:spPr>
      </p:pic>
      <p:cxnSp>
        <p:nvCxnSpPr>
          <p:cNvPr id="38" name="Straight Arrow Connector 37">
            <a:extLst>
              <a:ext uri="{FF2B5EF4-FFF2-40B4-BE49-F238E27FC236}">
                <a16:creationId xmlns:a16="http://schemas.microsoft.com/office/drawing/2014/main" id="{CEBFAB39-4C89-44ED-B504-552B3B18E8AD}"/>
              </a:ext>
            </a:extLst>
          </p:cNvPr>
          <p:cNvCxnSpPr>
            <a:cxnSpLocks/>
          </p:cNvCxnSpPr>
          <p:nvPr/>
        </p:nvCxnSpPr>
        <p:spPr bwMode="auto">
          <a:xfrm>
            <a:off x="9507206" y="2554096"/>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9" name="Rectangle 38">
            <a:extLst>
              <a:ext uri="{FF2B5EF4-FFF2-40B4-BE49-F238E27FC236}">
                <a16:creationId xmlns:a16="http://schemas.microsoft.com/office/drawing/2014/main" id="{62B62F6A-DEDD-48B0-A777-119BD1376A3D}"/>
              </a:ext>
            </a:extLst>
          </p:cNvPr>
          <p:cNvSpPr/>
          <p:nvPr/>
        </p:nvSpPr>
        <p:spPr bwMode="auto">
          <a:xfrm>
            <a:off x="6871357" y="2771598"/>
            <a:ext cx="847289" cy="547422"/>
          </a:xfrm>
          <a:prstGeom prst="rect">
            <a:avLst/>
          </a:prstGeom>
          <a:solidFill>
            <a:schemeClr val="accent2">
              <a:lumMod val="20000"/>
              <a:lumOff val="80000"/>
            </a:schemeClr>
          </a:solidFill>
          <a:ln>
            <a:solidFill>
              <a:schemeClr val="accent2">
                <a:lumMod val="60000"/>
                <a:lumOff val="40000"/>
              </a:schemeClr>
            </a:solidFill>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r>
              <a:rPr lang="en-US" sz="1600" dirty="0">
                <a:solidFill>
                  <a:srgbClr val="000000"/>
                </a:solidFill>
                <a:latin typeface="Arial"/>
              </a:rPr>
              <a:t>802.18</a:t>
            </a:r>
          </a:p>
        </p:txBody>
      </p:sp>
      <p:sp>
        <p:nvSpPr>
          <p:cNvPr id="41" name="Rectangle 40">
            <a:extLst>
              <a:ext uri="{FF2B5EF4-FFF2-40B4-BE49-F238E27FC236}">
                <a16:creationId xmlns:a16="http://schemas.microsoft.com/office/drawing/2014/main" id="{3877A0B5-40C4-4F18-9237-437A1ED97153}"/>
              </a:ext>
            </a:extLst>
          </p:cNvPr>
          <p:cNvSpPr/>
          <p:nvPr/>
        </p:nvSpPr>
        <p:spPr bwMode="auto">
          <a:xfrm>
            <a:off x="7854715" y="2668015"/>
            <a:ext cx="2218301" cy="1898290"/>
          </a:xfrm>
          <a:prstGeom prst="rect">
            <a:avLst/>
          </a:prstGeom>
          <a:solidFill>
            <a:schemeClr val="bg1">
              <a:alpha val="57000"/>
            </a:schemeClr>
          </a:solidFill>
          <a:ln w="9525" cap="flat" cmpd="sng" algn="ctr">
            <a:noFill/>
            <a:prstDash val="solid"/>
            <a:round/>
            <a:headEnd type="none" w="med" len="med"/>
            <a:tailEnd type="none" w="med" len="med"/>
          </a:ln>
          <a:effectLst/>
        </p:spPr>
        <p:txBody>
          <a:bodyPr vert="horz" wrap="square" lIns="55984" tIns="27992" rIns="55984" bIns="27992" numCol="1" rtlCol="0" anchor="ctr" anchorCtr="0" compatLnSpc="1">
            <a:prstTxWarp prst="textNoShape">
              <a:avLst/>
            </a:prstTxWarp>
          </a:bodyPr>
          <a:lstStyle/>
          <a:p>
            <a:pPr marL="134124" indent="-134124" defTabSz="559824">
              <a:defRPr/>
            </a:pPr>
            <a:endParaRPr lang="en-US" sz="1100" dirty="0"/>
          </a:p>
        </p:txBody>
      </p:sp>
      <p:sp>
        <p:nvSpPr>
          <p:cNvPr id="42" name="Rectangle 41">
            <a:extLst>
              <a:ext uri="{FF2B5EF4-FFF2-40B4-BE49-F238E27FC236}">
                <a16:creationId xmlns:a16="http://schemas.microsoft.com/office/drawing/2014/main" id="{87D85DEB-65CD-4963-A74B-61EEC6A5FF7C}"/>
              </a:ext>
            </a:extLst>
          </p:cNvPr>
          <p:cNvSpPr/>
          <p:nvPr/>
        </p:nvSpPr>
        <p:spPr bwMode="auto">
          <a:xfrm>
            <a:off x="10189666" y="2758610"/>
            <a:ext cx="847289" cy="547422"/>
          </a:xfrm>
          <a:prstGeom prst="rect">
            <a:avLst/>
          </a:prstGeom>
          <a:solidFill>
            <a:schemeClr val="accent2">
              <a:lumMod val="20000"/>
              <a:lumOff val="80000"/>
            </a:schemeClr>
          </a:solidFill>
          <a:ln>
            <a:solidFill>
              <a:schemeClr val="accent2">
                <a:lumMod val="60000"/>
                <a:lumOff val="40000"/>
              </a:schemeClr>
            </a:solidFill>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r>
              <a:rPr lang="en-US" sz="1600" dirty="0">
                <a:solidFill>
                  <a:srgbClr val="000000"/>
                </a:solidFill>
                <a:latin typeface="Arial"/>
              </a:rPr>
              <a:t>802.24</a:t>
            </a:r>
          </a:p>
        </p:txBody>
      </p:sp>
      <p:sp>
        <p:nvSpPr>
          <p:cNvPr id="43" name="TextBox 42">
            <a:extLst>
              <a:ext uri="{FF2B5EF4-FFF2-40B4-BE49-F238E27FC236}">
                <a16:creationId xmlns:a16="http://schemas.microsoft.com/office/drawing/2014/main" id="{8BBEB3F5-8C8B-4C04-B654-50842C8A0D4A}"/>
              </a:ext>
            </a:extLst>
          </p:cNvPr>
          <p:cNvSpPr txBox="1"/>
          <p:nvPr/>
        </p:nvSpPr>
        <p:spPr>
          <a:xfrm>
            <a:off x="10028161" y="3458114"/>
            <a:ext cx="1173240" cy="600164"/>
          </a:xfrm>
          <a:prstGeom prst="rect">
            <a:avLst/>
          </a:prstGeom>
          <a:noFill/>
        </p:spPr>
        <p:txBody>
          <a:bodyPr wrap="square" rtlCol="0">
            <a:spAutoFit/>
          </a:bodyPr>
          <a:lstStyle/>
          <a:p>
            <a:pPr algn="ctr" defTabSz="559824">
              <a:defRPr/>
            </a:pPr>
            <a:r>
              <a:rPr lang="en-US" sz="1100" b="1" dirty="0">
                <a:latin typeface="+mn-lt"/>
              </a:rPr>
              <a:t>TAG:</a:t>
            </a:r>
            <a:br>
              <a:rPr lang="en-US" sz="1100" b="1" dirty="0">
                <a:latin typeface="+mn-lt"/>
              </a:rPr>
            </a:br>
            <a:r>
              <a:rPr lang="en-US" sz="1100" b="1" dirty="0">
                <a:latin typeface="+mn-lt"/>
              </a:rPr>
              <a:t>Smart Grid</a:t>
            </a:r>
            <a:br>
              <a:rPr lang="en-US" sz="1100" b="1" dirty="0">
                <a:latin typeface="+mn-lt"/>
              </a:rPr>
            </a:br>
            <a:r>
              <a:rPr lang="en-US" sz="1100" b="1" dirty="0">
                <a:latin typeface="+mn-lt"/>
              </a:rPr>
              <a:t>IoT</a:t>
            </a:r>
          </a:p>
        </p:txBody>
      </p:sp>
      <p:sp>
        <p:nvSpPr>
          <p:cNvPr id="44" name="TextBox 43">
            <a:extLst>
              <a:ext uri="{FF2B5EF4-FFF2-40B4-BE49-F238E27FC236}">
                <a16:creationId xmlns:a16="http://schemas.microsoft.com/office/drawing/2014/main" id="{80238BAA-3D71-42B6-995D-74389D4BED72}"/>
              </a:ext>
            </a:extLst>
          </p:cNvPr>
          <p:cNvSpPr txBox="1"/>
          <p:nvPr/>
        </p:nvSpPr>
        <p:spPr>
          <a:xfrm>
            <a:off x="6700994" y="3458112"/>
            <a:ext cx="1173240" cy="600164"/>
          </a:xfrm>
          <a:prstGeom prst="rect">
            <a:avLst/>
          </a:prstGeom>
          <a:noFill/>
        </p:spPr>
        <p:txBody>
          <a:bodyPr wrap="square" rtlCol="0">
            <a:spAutoFit/>
          </a:bodyPr>
          <a:lstStyle/>
          <a:p>
            <a:pPr algn="ctr" defTabSz="559824">
              <a:defRPr/>
            </a:pPr>
            <a:r>
              <a:rPr lang="en-US" sz="1100" b="1" dirty="0">
                <a:latin typeface="+mn-lt"/>
              </a:rPr>
              <a:t>TAG:</a:t>
            </a:r>
            <a:br>
              <a:rPr lang="en-US" sz="1100" b="1" dirty="0">
                <a:latin typeface="+mn-lt"/>
              </a:rPr>
            </a:br>
            <a:r>
              <a:rPr lang="en-US" sz="1100" b="1" dirty="0">
                <a:latin typeface="+mn-lt"/>
              </a:rPr>
              <a:t>Radio</a:t>
            </a:r>
            <a:br>
              <a:rPr lang="en-US" sz="1100" b="1" dirty="0">
                <a:latin typeface="+mn-lt"/>
              </a:rPr>
            </a:br>
            <a:r>
              <a:rPr lang="en-US" sz="1100" b="1" dirty="0">
                <a:latin typeface="+mn-lt"/>
              </a:rPr>
              <a:t>Regulatory</a:t>
            </a:r>
          </a:p>
        </p:txBody>
      </p:sp>
      <p:cxnSp>
        <p:nvCxnSpPr>
          <p:cNvPr id="45" name="Straight Arrow Connector 44">
            <a:extLst>
              <a:ext uri="{FF2B5EF4-FFF2-40B4-BE49-F238E27FC236}">
                <a16:creationId xmlns:a16="http://schemas.microsoft.com/office/drawing/2014/main" id="{038D2684-D32E-4A24-B87A-B68B679B31E1}"/>
              </a:ext>
            </a:extLst>
          </p:cNvPr>
          <p:cNvCxnSpPr>
            <a:cxnSpLocks/>
          </p:cNvCxnSpPr>
          <p:nvPr/>
        </p:nvCxnSpPr>
        <p:spPr bwMode="auto">
          <a:xfrm>
            <a:off x="4019149" y="2570496"/>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6" name="Straight Arrow Connector 45">
            <a:extLst>
              <a:ext uri="{FF2B5EF4-FFF2-40B4-BE49-F238E27FC236}">
                <a16:creationId xmlns:a16="http://schemas.microsoft.com/office/drawing/2014/main" id="{1BD3D61F-3C64-4E6D-8B40-3348CF31A62D}"/>
              </a:ext>
            </a:extLst>
          </p:cNvPr>
          <p:cNvCxnSpPr>
            <a:cxnSpLocks/>
          </p:cNvCxnSpPr>
          <p:nvPr/>
        </p:nvCxnSpPr>
        <p:spPr bwMode="auto">
          <a:xfrm>
            <a:off x="6163815" y="2567986"/>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7" name="Straight Arrow Connector 46">
            <a:extLst>
              <a:ext uri="{FF2B5EF4-FFF2-40B4-BE49-F238E27FC236}">
                <a16:creationId xmlns:a16="http://schemas.microsoft.com/office/drawing/2014/main" id="{3BDCA961-46F9-4947-8262-C35DF225E456}"/>
              </a:ext>
            </a:extLst>
          </p:cNvPr>
          <p:cNvCxnSpPr>
            <a:cxnSpLocks/>
          </p:cNvCxnSpPr>
          <p:nvPr/>
        </p:nvCxnSpPr>
        <p:spPr bwMode="auto">
          <a:xfrm flipV="1">
            <a:off x="8401103" y="4300693"/>
            <a:ext cx="946794" cy="896974"/>
          </a:xfrm>
          <a:prstGeom prst="straightConnector1">
            <a:avLst/>
          </a:prstGeom>
          <a:solidFill>
            <a:schemeClr val="accent1"/>
          </a:solidFill>
          <a:ln w="9525" cap="flat" cmpd="sng" algn="ctr">
            <a:solidFill>
              <a:schemeClr val="tx1"/>
            </a:solidFill>
            <a:prstDash val="lgDash"/>
            <a:round/>
            <a:headEnd type="none" w="med" len="med"/>
            <a:tailEnd type="triangle"/>
          </a:ln>
          <a:effectLst/>
        </p:spPr>
      </p:cxnSp>
      <p:cxnSp>
        <p:nvCxnSpPr>
          <p:cNvPr id="48" name="Straight Arrow Connector 47">
            <a:extLst>
              <a:ext uri="{FF2B5EF4-FFF2-40B4-BE49-F238E27FC236}">
                <a16:creationId xmlns:a16="http://schemas.microsoft.com/office/drawing/2014/main" id="{506D618E-9DE5-40E0-B31B-3409440E49E8}"/>
              </a:ext>
            </a:extLst>
          </p:cNvPr>
          <p:cNvCxnSpPr>
            <a:cxnSpLocks/>
          </p:cNvCxnSpPr>
          <p:nvPr/>
        </p:nvCxnSpPr>
        <p:spPr bwMode="auto">
          <a:xfrm flipV="1">
            <a:off x="8200993" y="4300692"/>
            <a:ext cx="200110" cy="814067"/>
          </a:xfrm>
          <a:prstGeom prst="straightConnector1">
            <a:avLst/>
          </a:prstGeom>
          <a:solidFill>
            <a:schemeClr val="accent1"/>
          </a:solidFill>
          <a:ln w="9525" cap="flat" cmpd="sng" algn="ctr">
            <a:solidFill>
              <a:schemeClr val="tx1"/>
            </a:solidFill>
            <a:prstDash val="lgDash"/>
            <a:round/>
            <a:headEnd type="none" w="med" len="med"/>
            <a:tailEnd type="triangle"/>
          </a:ln>
          <a:effectLst/>
        </p:spPr>
      </p:cxnSp>
      <p:cxnSp>
        <p:nvCxnSpPr>
          <p:cNvPr id="49" name="Straight Arrow Connector 48">
            <a:extLst>
              <a:ext uri="{FF2B5EF4-FFF2-40B4-BE49-F238E27FC236}">
                <a16:creationId xmlns:a16="http://schemas.microsoft.com/office/drawing/2014/main" id="{ED296598-124F-4F25-9942-DC9543065198}"/>
              </a:ext>
            </a:extLst>
          </p:cNvPr>
          <p:cNvCxnSpPr>
            <a:cxnSpLocks/>
          </p:cNvCxnSpPr>
          <p:nvPr/>
        </p:nvCxnSpPr>
        <p:spPr bwMode="auto">
          <a:xfrm flipH="1" flipV="1">
            <a:off x="6286662" y="4086066"/>
            <a:ext cx="670042" cy="1069405"/>
          </a:xfrm>
          <a:prstGeom prst="straightConnector1">
            <a:avLst/>
          </a:prstGeom>
          <a:solidFill>
            <a:schemeClr val="accent1"/>
          </a:solidFill>
          <a:ln w="9525" cap="flat" cmpd="sng" algn="ctr">
            <a:solidFill>
              <a:schemeClr val="tx1"/>
            </a:solidFill>
            <a:prstDash val="lgDash"/>
            <a:round/>
            <a:headEnd type="none" w="med" len="med"/>
            <a:tailEnd type="triangle"/>
          </a:ln>
          <a:effectLst/>
        </p:spPr>
      </p:cxnSp>
      <p:sp>
        <p:nvSpPr>
          <p:cNvPr id="56" name="TextBox 55">
            <a:extLst>
              <a:ext uri="{FF2B5EF4-FFF2-40B4-BE49-F238E27FC236}">
                <a16:creationId xmlns:a16="http://schemas.microsoft.com/office/drawing/2014/main" id="{21B6717C-C2CB-4B3C-878D-041EC8F7CF4E}"/>
              </a:ext>
            </a:extLst>
          </p:cNvPr>
          <p:cNvSpPr txBox="1"/>
          <p:nvPr/>
        </p:nvSpPr>
        <p:spPr>
          <a:xfrm>
            <a:off x="6981517" y="4953397"/>
            <a:ext cx="1699376" cy="646331"/>
          </a:xfrm>
          <a:prstGeom prst="rect">
            <a:avLst/>
          </a:prstGeom>
          <a:noFill/>
        </p:spPr>
        <p:txBody>
          <a:bodyPr wrap="none" rtlCol="0">
            <a:spAutoFit/>
          </a:bodyPr>
          <a:lstStyle/>
          <a:p>
            <a:r>
              <a:rPr lang="en-US" dirty="0">
                <a:solidFill>
                  <a:schemeClr val="tx1">
                    <a:lumMod val="75000"/>
                    <a:lumOff val="25000"/>
                  </a:schemeClr>
                </a:solidFill>
              </a:rPr>
              <a:t>Hibernating</a:t>
            </a:r>
            <a:br>
              <a:rPr lang="en-US" dirty="0">
                <a:solidFill>
                  <a:schemeClr val="tx1">
                    <a:lumMod val="75000"/>
                    <a:lumOff val="25000"/>
                  </a:schemeClr>
                </a:solidFill>
              </a:rPr>
            </a:br>
            <a:r>
              <a:rPr lang="en-US" dirty="0">
                <a:solidFill>
                  <a:schemeClr val="tx1">
                    <a:lumMod val="75000"/>
                    <a:lumOff val="25000"/>
                  </a:schemeClr>
                </a:solidFill>
              </a:rPr>
              <a:t>Working Groups</a:t>
            </a:r>
          </a:p>
        </p:txBody>
      </p:sp>
      <p:pic>
        <p:nvPicPr>
          <p:cNvPr id="60" name="Content Placeholder 54">
            <a:extLst>
              <a:ext uri="{FF2B5EF4-FFF2-40B4-BE49-F238E27FC236}">
                <a16:creationId xmlns:a16="http://schemas.microsoft.com/office/drawing/2014/main" id="{678F3BC2-702D-4BFE-AF20-F8D1353D1B3E}"/>
              </a:ext>
            </a:extLst>
          </p:cNvPr>
          <p:cNvPicPr>
            <a:picLocks noChangeAspect="1"/>
          </p:cNvPicPr>
          <p:nvPr/>
        </p:nvPicPr>
        <p:blipFill>
          <a:blip r:embed="rId11"/>
          <a:stretch>
            <a:fillRect/>
          </a:stretch>
        </p:blipFill>
        <p:spPr>
          <a:xfrm>
            <a:off x="4541788" y="5248046"/>
            <a:ext cx="836466" cy="436277"/>
          </a:xfrm>
          <a:prstGeom prst="rect">
            <a:avLst/>
          </a:prstGeom>
        </p:spPr>
      </p:pic>
    </p:spTree>
    <p:extLst>
      <p:ext uri="{BB962C8B-B14F-4D97-AF65-F5344CB8AC3E}">
        <p14:creationId xmlns:p14="http://schemas.microsoft.com/office/powerpoint/2010/main" val="41163870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B7EA8ED-D407-4ADC-90D4-3FD058BB1055}"/>
              </a:ext>
            </a:extLst>
          </p:cNvPr>
          <p:cNvSpPr>
            <a:spLocks noGrp="1"/>
          </p:cNvSpPr>
          <p:nvPr>
            <p:ph type="title"/>
          </p:nvPr>
        </p:nvSpPr>
        <p:spPr/>
        <p:txBody>
          <a:bodyPr/>
          <a:lstStyle/>
          <a:p>
            <a:r>
              <a:rPr lang="en-US" dirty="0"/>
              <a:t>802.15 Working Group: Names</a:t>
            </a:r>
          </a:p>
        </p:txBody>
      </p:sp>
      <p:sp>
        <p:nvSpPr>
          <p:cNvPr id="6" name="Content Placeholder 5">
            <a:extLst>
              <a:ext uri="{FF2B5EF4-FFF2-40B4-BE49-F238E27FC236}">
                <a16:creationId xmlns:a16="http://schemas.microsoft.com/office/drawing/2014/main" id="{D77097B6-9B23-43BE-86DB-382DBBB812AC}"/>
              </a:ext>
            </a:extLst>
          </p:cNvPr>
          <p:cNvSpPr>
            <a:spLocks noGrp="1"/>
          </p:cNvSpPr>
          <p:nvPr>
            <p:ph idx="1"/>
          </p:nvPr>
        </p:nvSpPr>
        <p:spPr/>
        <p:txBody>
          <a:bodyPr/>
          <a:lstStyle/>
          <a:p>
            <a:r>
              <a:rPr lang="en-US" dirty="0"/>
              <a:t>Original Name: Wireless Personal Area Networks (WPAN)</a:t>
            </a:r>
          </a:p>
          <a:p>
            <a:pPr lvl="1"/>
            <a:r>
              <a:rPr lang="en-US" dirty="0"/>
              <a:t>Still used in many places within IEEE 802</a:t>
            </a:r>
          </a:p>
          <a:p>
            <a:pPr lvl="1"/>
            <a:r>
              <a:rPr lang="en-US" dirty="0"/>
              <a:t>Name assigned with first project 802.15.1 – AKA Bluetooth 1.0</a:t>
            </a:r>
          </a:p>
          <a:p>
            <a:pPr lvl="1"/>
            <a:endParaRPr lang="en-US" dirty="0"/>
          </a:p>
          <a:p>
            <a:r>
              <a:rPr lang="en-US" dirty="0"/>
              <a:t>Preferred Name: Wireless Specialty Networks (WSN)</a:t>
            </a:r>
          </a:p>
          <a:p>
            <a:pPr lvl="1"/>
            <a:r>
              <a:rPr lang="en-US" dirty="0"/>
              <a:t>More aligned with current scope and activities of WG</a:t>
            </a:r>
          </a:p>
          <a:p>
            <a:pPr lvl="1"/>
            <a:r>
              <a:rPr lang="en-US" dirty="0"/>
              <a:t>WPAN is still included, but many other types as well</a:t>
            </a:r>
          </a:p>
        </p:txBody>
      </p:sp>
      <p:sp>
        <p:nvSpPr>
          <p:cNvPr id="2" name="Date Placeholder 1">
            <a:extLst>
              <a:ext uri="{FF2B5EF4-FFF2-40B4-BE49-F238E27FC236}">
                <a16:creationId xmlns:a16="http://schemas.microsoft.com/office/drawing/2014/main" id="{C6EA97B7-9D12-4BC6-93FB-113F59A4034C}"/>
              </a:ext>
            </a:extLst>
          </p:cNvPr>
          <p:cNvSpPr>
            <a:spLocks noGrp="1"/>
          </p:cNvSpPr>
          <p:nvPr>
            <p:ph type="dt" sz="half" idx="10"/>
          </p:nvPr>
        </p:nvSpPr>
        <p:spPr/>
        <p:txBody>
          <a:bodyPr/>
          <a:lstStyle/>
          <a:p>
            <a:r>
              <a:rPr lang="en-US"/>
              <a:t>January 2020</a:t>
            </a:r>
          </a:p>
        </p:txBody>
      </p:sp>
      <p:sp>
        <p:nvSpPr>
          <p:cNvPr id="3" name="Footer Placeholder 2">
            <a:extLst>
              <a:ext uri="{FF2B5EF4-FFF2-40B4-BE49-F238E27FC236}">
                <a16:creationId xmlns:a16="http://schemas.microsoft.com/office/drawing/2014/main" id="{067C9D0B-093B-4D40-83F1-AD0FA67BF348}"/>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C99E36E-7D93-466B-8426-F07BA535CF9A}"/>
              </a:ext>
            </a:extLst>
          </p:cNvPr>
          <p:cNvSpPr>
            <a:spLocks noGrp="1"/>
          </p:cNvSpPr>
          <p:nvPr>
            <p:ph type="sldNum" sz="quarter" idx="12"/>
          </p:nvPr>
        </p:nvSpPr>
        <p:spPr/>
        <p:txBody>
          <a:bodyPr/>
          <a:lstStyle/>
          <a:p>
            <a:fld id="{07EF11DD-EAC9-418C-AFCF-9D5EFABD0DDC}" type="slidenum">
              <a:rPr lang="en-US" smtClean="0"/>
              <a:t>19</a:t>
            </a:fld>
            <a:endParaRPr lang="en-US"/>
          </a:p>
        </p:txBody>
      </p:sp>
    </p:spTree>
    <p:extLst>
      <p:ext uri="{BB962C8B-B14F-4D97-AF65-F5344CB8AC3E}">
        <p14:creationId xmlns:p14="http://schemas.microsoft.com/office/powerpoint/2010/main" val="1708268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09249-579C-4C71-AF72-D143847AF34D}"/>
              </a:ext>
            </a:extLst>
          </p:cNvPr>
          <p:cNvSpPr>
            <a:spLocks noGrp="1"/>
          </p:cNvSpPr>
          <p:nvPr>
            <p:ph type="title"/>
          </p:nvPr>
        </p:nvSpPr>
        <p:spPr/>
        <p:txBody>
          <a:bodyPr/>
          <a:lstStyle/>
          <a:p>
            <a:r>
              <a:rPr lang="en-US" dirty="0"/>
              <a:t>16t Task Group </a:t>
            </a:r>
          </a:p>
        </p:txBody>
      </p:sp>
      <p:sp>
        <p:nvSpPr>
          <p:cNvPr id="3" name="Content Placeholder 2">
            <a:extLst>
              <a:ext uri="{FF2B5EF4-FFF2-40B4-BE49-F238E27FC236}">
                <a16:creationId xmlns:a16="http://schemas.microsoft.com/office/drawing/2014/main" id="{DBB3FD02-E6EB-423F-9917-B33A73AE2FBD}"/>
              </a:ext>
            </a:extLst>
          </p:cNvPr>
          <p:cNvSpPr>
            <a:spLocks noGrp="1"/>
          </p:cNvSpPr>
          <p:nvPr>
            <p:ph idx="1"/>
          </p:nvPr>
        </p:nvSpPr>
        <p:spPr/>
        <p:txBody>
          <a:bodyPr/>
          <a:lstStyle/>
          <a:p>
            <a:r>
              <a:rPr lang="en-US" dirty="0"/>
              <a:t>Welcome, Introductions</a:t>
            </a:r>
          </a:p>
          <a:p>
            <a:endParaRPr lang="en-US" dirty="0"/>
          </a:p>
          <a:p>
            <a:endParaRPr lang="en-US" dirty="0"/>
          </a:p>
          <a:p>
            <a:endParaRPr lang="en-US" dirty="0"/>
          </a:p>
          <a:p>
            <a:endParaRPr lang="en-US" dirty="0"/>
          </a:p>
          <a:p>
            <a:pPr lvl="1"/>
            <a:endParaRPr lang="en-US" dirty="0"/>
          </a:p>
        </p:txBody>
      </p:sp>
      <p:sp>
        <p:nvSpPr>
          <p:cNvPr id="10" name="Date Placeholder 9">
            <a:extLst>
              <a:ext uri="{FF2B5EF4-FFF2-40B4-BE49-F238E27FC236}">
                <a16:creationId xmlns:a16="http://schemas.microsoft.com/office/drawing/2014/main" id="{4BCC266E-6772-4C52-A4E7-5ED3B0FFD1B4}"/>
              </a:ext>
            </a:extLst>
          </p:cNvPr>
          <p:cNvSpPr>
            <a:spLocks noGrp="1"/>
          </p:cNvSpPr>
          <p:nvPr>
            <p:ph type="dt" sz="half" idx="10"/>
          </p:nvPr>
        </p:nvSpPr>
        <p:spPr/>
        <p:txBody>
          <a:bodyPr/>
          <a:lstStyle/>
          <a:p>
            <a:r>
              <a:rPr lang="en-US" altLang="en-US"/>
              <a:t>January 2020</a:t>
            </a:r>
          </a:p>
        </p:txBody>
      </p:sp>
      <p:sp>
        <p:nvSpPr>
          <p:cNvPr id="4" name="Footer Placeholder 3">
            <a:extLst>
              <a:ext uri="{FF2B5EF4-FFF2-40B4-BE49-F238E27FC236}">
                <a16:creationId xmlns:a16="http://schemas.microsoft.com/office/drawing/2014/main" id="{5D09CEF7-0494-44E4-B817-ABAAF69F624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00A2EF4-1E73-4954-B21B-36C9CB750FF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a:t>
            </a:fld>
            <a:endParaRPr lang="en-US" altLang="en-US"/>
          </a:p>
        </p:txBody>
      </p:sp>
    </p:spTree>
    <p:extLst>
      <p:ext uri="{BB962C8B-B14F-4D97-AF65-F5344CB8AC3E}">
        <p14:creationId xmlns:p14="http://schemas.microsoft.com/office/powerpoint/2010/main" val="36456372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January 2020</a:t>
            </a:r>
          </a:p>
        </p:txBody>
      </p:sp>
      <p:sp>
        <p:nvSpPr>
          <p:cNvPr id="3075"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3076"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ABF3F59C-4E11-4FD6-8A47-A2608A57B359}" type="slidenum">
              <a:rPr lang="en-US" sz="1200"/>
              <a:pPr>
                <a:defRPr/>
              </a:pPr>
              <a:t>20</a:t>
            </a:fld>
            <a:endParaRPr lang="en-US" sz="1200"/>
          </a:p>
        </p:txBody>
      </p:sp>
      <p:sp>
        <p:nvSpPr>
          <p:cNvPr id="3077" name="Rectangle 1026"/>
          <p:cNvSpPr>
            <a:spLocks noChangeArrowheads="1"/>
          </p:cNvSpPr>
          <p:nvPr/>
        </p:nvSpPr>
        <p:spPr bwMode="auto">
          <a:xfrm>
            <a:off x="1742831" y="117476"/>
            <a:ext cx="4572000" cy="1162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nchor="ctr"/>
          <a:lstStyle/>
          <a:p>
            <a:pPr algn="ctr">
              <a:defRPr/>
            </a:pPr>
            <a:r>
              <a:rPr lang="en-US" sz="2800" dirty="0">
                <a:solidFill>
                  <a:schemeClr val="tx2"/>
                </a:solidFill>
                <a:latin typeface="Times New Roman" charset="0"/>
                <a:ea typeface="ＭＳ Ｐゴシック" charset="0"/>
              </a:rPr>
              <a:t>802.15 Organization Chart</a:t>
            </a:r>
          </a:p>
          <a:p>
            <a:pPr algn="ctr">
              <a:defRPr/>
            </a:pPr>
            <a:endParaRPr lang="en-US" sz="2800" dirty="0">
              <a:solidFill>
                <a:schemeClr val="tx2"/>
              </a:solidFill>
              <a:latin typeface="Times New Roman" charset="0"/>
              <a:ea typeface="ＭＳ Ｐゴシック" charset="0"/>
            </a:endParaRPr>
          </a:p>
        </p:txBody>
      </p:sp>
      <p:cxnSp>
        <p:nvCxnSpPr>
          <p:cNvPr id="3078" name="_s1028"/>
          <p:cNvCxnSpPr>
            <a:cxnSpLocks noChangeShapeType="1"/>
            <a:stCxn id="3105" idx="0"/>
          </p:cNvCxnSpPr>
          <p:nvPr/>
        </p:nvCxnSpPr>
        <p:spPr bwMode="auto">
          <a:xfrm>
            <a:off x="9147176" y="1701800"/>
            <a:ext cx="30163" cy="0"/>
          </a:xfrm>
          <a:prstGeom prst="straightConnector1">
            <a:avLst/>
          </a:prstGeom>
          <a:noFill/>
          <a:ln w="28575">
            <a:solidFill>
              <a:schemeClr val="tx1"/>
            </a:solidFill>
            <a:round/>
            <a:headEnd/>
            <a:tailEnd/>
          </a:ln>
          <a:extLst>
            <a:ext uri="{909E8E84-426E-40DD-AFC4-6F175D3DCCD1}">
              <a14:hiddenFill xmlns:a14="http://schemas.microsoft.com/office/drawing/2010/main">
                <a:noFill/>
              </a14:hiddenFill>
            </a:ext>
          </a:extLst>
        </p:spPr>
      </p:cxnSp>
      <p:cxnSp>
        <p:nvCxnSpPr>
          <p:cNvPr id="3079" name="_s1029"/>
          <p:cNvCxnSpPr>
            <a:cxnSpLocks noChangeShapeType="1"/>
            <a:stCxn id="3104" idx="3"/>
            <a:endCxn id="3091" idx="2"/>
          </p:cNvCxnSpPr>
          <p:nvPr/>
        </p:nvCxnSpPr>
        <p:spPr bwMode="auto">
          <a:xfrm flipV="1">
            <a:off x="4083051" y="3297239"/>
            <a:ext cx="358775" cy="284638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0" name="_s1030"/>
          <p:cNvCxnSpPr>
            <a:cxnSpLocks noChangeShapeType="1"/>
            <a:stCxn id="3103" idx="1"/>
            <a:endCxn id="3091" idx="2"/>
          </p:cNvCxnSpPr>
          <p:nvPr/>
        </p:nvCxnSpPr>
        <p:spPr bwMode="auto">
          <a:xfrm rot="10800000">
            <a:off x="4441825" y="3297238"/>
            <a:ext cx="368300" cy="412750"/>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1" name="_s1032"/>
          <p:cNvCxnSpPr>
            <a:cxnSpLocks noChangeShapeType="1"/>
          </p:cNvCxnSpPr>
          <p:nvPr/>
        </p:nvCxnSpPr>
        <p:spPr bwMode="auto">
          <a:xfrm rot="10800000">
            <a:off x="4440238" y="3276601"/>
            <a:ext cx="379412" cy="17621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2" name="_s1034"/>
          <p:cNvCxnSpPr>
            <a:cxnSpLocks noChangeShapeType="1"/>
          </p:cNvCxnSpPr>
          <p:nvPr/>
        </p:nvCxnSpPr>
        <p:spPr bwMode="auto">
          <a:xfrm rot="10800000">
            <a:off x="7585075" y="1550988"/>
            <a:ext cx="368300" cy="887412"/>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3" name="_s1035"/>
          <p:cNvCxnSpPr>
            <a:cxnSpLocks noChangeShapeType="1"/>
          </p:cNvCxnSpPr>
          <p:nvPr/>
        </p:nvCxnSpPr>
        <p:spPr bwMode="auto">
          <a:xfrm rot="10800000">
            <a:off x="4440238" y="4506914"/>
            <a:ext cx="355600" cy="117157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4" name="_s1036"/>
          <p:cNvCxnSpPr>
            <a:cxnSpLocks noChangeShapeType="1"/>
            <a:endCxn id="3091" idx="2"/>
          </p:cNvCxnSpPr>
          <p:nvPr/>
        </p:nvCxnSpPr>
        <p:spPr bwMode="auto">
          <a:xfrm flipV="1">
            <a:off x="4081463" y="3297239"/>
            <a:ext cx="360362" cy="414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5" name="_s1037"/>
          <p:cNvCxnSpPr>
            <a:cxnSpLocks noChangeShapeType="1"/>
          </p:cNvCxnSpPr>
          <p:nvPr/>
        </p:nvCxnSpPr>
        <p:spPr bwMode="auto">
          <a:xfrm rot="10800000">
            <a:off x="4440238" y="3886201"/>
            <a:ext cx="360362" cy="5429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6" name="_s1038"/>
          <p:cNvCxnSpPr>
            <a:cxnSpLocks noChangeShapeType="1"/>
          </p:cNvCxnSpPr>
          <p:nvPr/>
        </p:nvCxnSpPr>
        <p:spPr bwMode="auto">
          <a:xfrm flipV="1">
            <a:off x="4083051" y="3378201"/>
            <a:ext cx="358775" cy="277177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7" name="_s1039"/>
          <p:cNvCxnSpPr>
            <a:cxnSpLocks noChangeShapeType="1"/>
            <a:stCxn id="3097" idx="3"/>
            <a:endCxn id="3090" idx="2"/>
          </p:cNvCxnSpPr>
          <p:nvPr/>
        </p:nvCxnSpPr>
        <p:spPr bwMode="auto">
          <a:xfrm flipV="1">
            <a:off x="7227889" y="1560514"/>
            <a:ext cx="357187" cy="108108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8" name="_s1041"/>
          <p:cNvCxnSpPr>
            <a:cxnSpLocks noChangeShapeType="1"/>
            <a:stCxn id="3092" idx="3"/>
            <a:endCxn id="3090" idx="2"/>
          </p:cNvCxnSpPr>
          <p:nvPr/>
        </p:nvCxnSpPr>
        <p:spPr bwMode="auto">
          <a:xfrm flipV="1">
            <a:off x="7229475" y="1560514"/>
            <a:ext cx="355600" cy="3762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9" name="_s1042"/>
          <p:cNvCxnSpPr>
            <a:cxnSpLocks noChangeShapeType="1"/>
          </p:cNvCxnSpPr>
          <p:nvPr/>
        </p:nvCxnSpPr>
        <p:spPr bwMode="auto">
          <a:xfrm flipV="1">
            <a:off x="5624513" y="1820864"/>
            <a:ext cx="1960562" cy="1303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090" name="_s1043"/>
          <p:cNvSpPr>
            <a:spLocks noChangeArrowheads="1"/>
          </p:cNvSpPr>
          <p:nvPr/>
        </p:nvSpPr>
        <p:spPr bwMode="auto">
          <a:xfrm>
            <a:off x="6419851" y="762000"/>
            <a:ext cx="2328863" cy="782638"/>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900" b="1" dirty="0"/>
              <a:t>802.15WG Chair</a:t>
            </a:r>
          </a:p>
          <a:p>
            <a:pPr algn="ctr"/>
            <a:r>
              <a:rPr lang="en-US" sz="900" b="1" dirty="0"/>
              <a:t>Bob </a:t>
            </a:r>
            <a:r>
              <a:rPr lang="en-US" sz="900" b="1" dirty="0" err="1"/>
              <a:t>Heile</a:t>
            </a:r>
            <a:r>
              <a:rPr lang="en-US" sz="900" b="1" dirty="0"/>
              <a:t>, </a:t>
            </a:r>
            <a:r>
              <a:rPr lang="en-US" sz="900" b="1" dirty="0" err="1"/>
              <a:t>Decawave</a:t>
            </a:r>
            <a:endParaRPr lang="en-US" sz="900" b="1" dirty="0"/>
          </a:p>
          <a:p>
            <a:pPr algn="ctr"/>
            <a:r>
              <a:rPr lang="en-US" sz="900" b="1" dirty="0"/>
              <a:t>802.15 Vice Chairs</a:t>
            </a:r>
          </a:p>
          <a:p>
            <a:pPr algn="ctr"/>
            <a:r>
              <a:rPr lang="en-US" sz="900" b="1" dirty="0"/>
              <a:t>Rick Alfvin, </a:t>
            </a:r>
            <a:r>
              <a:rPr lang="en-US" sz="900" b="1" dirty="0" err="1"/>
              <a:t>Linespeed</a:t>
            </a:r>
            <a:endParaRPr lang="en-US" sz="900" b="1" dirty="0"/>
          </a:p>
          <a:p>
            <a:pPr algn="ctr"/>
            <a:r>
              <a:rPr lang="en-US" sz="900" b="1" dirty="0"/>
              <a:t>Pat Kinney, Kinney Consulting</a:t>
            </a:r>
          </a:p>
        </p:txBody>
      </p:sp>
      <p:sp>
        <p:nvSpPr>
          <p:cNvPr id="3091" name="_s1044"/>
          <p:cNvSpPr>
            <a:spLocks noChangeArrowheads="1"/>
          </p:cNvSpPr>
          <p:nvPr/>
        </p:nvSpPr>
        <p:spPr bwMode="auto">
          <a:xfrm>
            <a:off x="3276601" y="2971800"/>
            <a:ext cx="2328863" cy="32543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400" b="1"/>
              <a:t>Task Groups</a:t>
            </a:r>
          </a:p>
        </p:txBody>
      </p:sp>
      <p:sp>
        <p:nvSpPr>
          <p:cNvPr id="3092" name="_s1045"/>
          <p:cNvSpPr>
            <a:spLocks noChangeArrowheads="1"/>
          </p:cNvSpPr>
          <p:nvPr/>
        </p:nvSpPr>
        <p:spPr bwMode="auto">
          <a:xfrm>
            <a:off x="4875213" y="1624014"/>
            <a:ext cx="2335212" cy="625475"/>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900" b="1"/>
              <a:t>Secretary</a:t>
            </a:r>
          </a:p>
          <a:p>
            <a:pPr algn="ctr"/>
            <a:r>
              <a:rPr lang="en-US" sz="900" b="1"/>
              <a:t>Pat Kinney, Kinney Consulting</a:t>
            </a:r>
          </a:p>
          <a:p>
            <a:pPr algn="ctr"/>
            <a:r>
              <a:rPr lang="en-US" sz="900" b="1"/>
              <a:t>Assistant Secretary</a:t>
            </a:r>
          </a:p>
          <a:p>
            <a:pPr algn="ctr"/>
            <a:r>
              <a:rPr lang="en-US" sz="900" b="1"/>
              <a:t>Mike McInnis, Boeing</a:t>
            </a:r>
          </a:p>
        </p:txBody>
      </p:sp>
      <p:sp>
        <p:nvSpPr>
          <p:cNvPr id="3097" name="_s1047"/>
          <p:cNvSpPr>
            <a:spLocks noChangeArrowheads="1"/>
          </p:cNvSpPr>
          <p:nvPr/>
        </p:nvSpPr>
        <p:spPr bwMode="auto">
          <a:xfrm>
            <a:off x="4875214" y="2406650"/>
            <a:ext cx="2333625" cy="4699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defRPr/>
            </a:pPr>
            <a:r>
              <a:rPr lang="en-US" sz="1050" b="1" dirty="0"/>
              <a:t>Working Group Technical Editor</a:t>
            </a:r>
          </a:p>
          <a:p>
            <a:pPr algn="ctr">
              <a:defRPr/>
            </a:pPr>
            <a:r>
              <a:rPr lang="en-US" sz="1050" b="1" dirty="0"/>
              <a:t>James </a:t>
            </a:r>
            <a:r>
              <a:rPr lang="en-US" sz="1050" b="1" dirty="0" err="1"/>
              <a:t>Gilb</a:t>
            </a:r>
            <a:endParaRPr lang="en-US" sz="1050" b="1" dirty="0"/>
          </a:p>
        </p:txBody>
      </p:sp>
      <p:sp>
        <p:nvSpPr>
          <p:cNvPr id="3094" name="_s1049"/>
          <p:cNvSpPr>
            <a:spLocks noChangeArrowheads="1"/>
          </p:cNvSpPr>
          <p:nvPr/>
        </p:nvSpPr>
        <p:spPr bwMode="auto">
          <a:xfrm>
            <a:off x="4800601" y="4149725"/>
            <a:ext cx="2435225"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dirty="0"/>
              <a:t>TG12 Consolidated  15.4 ULI</a:t>
            </a:r>
          </a:p>
          <a:p>
            <a:pPr algn="ctr"/>
            <a:r>
              <a:rPr lang="en-US" sz="1000" dirty="0"/>
              <a:t>Chair: Pat Kinney, Kinney Consulting</a:t>
            </a:r>
            <a:r>
              <a:rPr lang="en-US" sz="1000" b="1" dirty="0"/>
              <a:t>  </a:t>
            </a:r>
          </a:p>
        </p:txBody>
      </p:sp>
      <p:sp>
        <p:nvSpPr>
          <p:cNvPr id="3095" name="_s1051"/>
          <p:cNvSpPr>
            <a:spLocks noChangeArrowheads="1"/>
          </p:cNvSpPr>
          <p:nvPr/>
        </p:nvSpPr>
        <p:spPr bwMode="auto">
          <a:xfrm>
            <a:off x="4795839" y="5421313"/>
            <a:ext cx="2447925"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1000" b="1"/>
          </a:p>
        </p:txBody>
      </p:sp>
      <p:sp>
        <p:nvSpPr>
          <p:cNvPr id="3096" name="_s1054"/>
          <p:cNvSpPr>
            <a:spLocks noChangeArrowheads="1"/>
          </p:cNvSpPr>
          <p:nvPr/>
        </p:nvSpPr>
        <p:spPr bwMode="auto">
          <a:xfrm>
            <a:off x="4800600" y="4794250"/>
            <a:ext cx="2413000" cy="50323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600"/>
          </a:p>
        </p:txBody>
      </p:sp>
      <p:sp>
        <p:nvSpPr>
          <p:cNvPr id="3103" name="_s1056"/>
          <p:cNvSpPr>
            <a:spLocks noChangeArrowheads="1"/>
          </p:cNvSpPr>
          <p:nvPr/>
        </p:nvSpPr>
        <p:spPr bwMode="auto">
          <a:xfrm>
            <a:off x="4810126" y="3451226"/>
            <a:ext cx="2424113" cy="517525"/>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nchor="ctr"/>
          <a:lstStyle/>
          <a:p>
            <a:pPr algn="ctr">
              <a:defRPr/>
            </a:pPr>
            <a:endParaRPr lang="en-US" sz="1000" b="1">
              <a:latin typeface="Times New Roman" charset="0"/>
              <a:ea typeface="ＭＳ Ｐゴシック" charset="0"/>
            </a:endParaRPr>
          </a:p>
        </p:txBody>
      </p:sp>
      <p:sp>
        <p:nvSpPr>
          <p:cNvPr id="3104" name="_s1057"/>
          <p:cNvSpPr>
            <a:spLocks noChangeArrowheads="1"/>
          </p:cNvSpPr>
          <p:nvPr/>
        </p:nvSpPr>
        <p:spPr bwMode="auto">
          <a:xfrm>
            <a:off x="1754188" y="5881689"/>
            <a:ext cx="2328862" cy="523875"/>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nchor="ctr"/>
          <a:lstStyle/>
          <a:p>
            <a:pPr>
              <a:defRPr/>
            </a:pPr>
            <a:endParaRPr lang="en-US" sz="1000" dirty="0"/>
          </a:p>
          <a:p>
            <a:pPr algn="ctr">
              <a:defRPr/>
            </a:pPr>
            <a:r>
              <a:rPr lang="en-US" sz="1000" b="1" dirty="0"/>
              <a:t>xxx</a:t>
            </a:r>
            <a:endParaRPr lang="de-DE" sz="1000" dirty="0"/>
          </a:p>
          <a:p>
            <a:pPr>
              <a:tabLst>
                <a:tab pos="0" algn="l"/>
              </a:tabLst>
              <a:defRPr/>
            </a:pPr>
            <a:endParaRPr lang="en-US" sz="1000" b="1" dirty="0">
              <a:solidFill>
                <a:srgbClr val="000000"/>
              </a:solidFill>
              <a:latin typeface="Times New Roman" charset="0"/>
              <a:ea typeface="ＭＳ Ｐゴシック" charset="0"/>
            </a:endParaRPr>
          </a:p>
        </p:txBody>
      </p:sp>
      <p:sp>
        <p:nvSpPr>
          <p:cNvPr id="3105" name="_s1058"/>
          <p:cNvSpPr>
            <a:spLocks noChangeArrowheads="1"/>
          </p:cNvSpPr>
          <p:nvPr/>
        </p:nvSpPr>
        <p:spPr bwMode="auto">
          <a:xfrm>
            <a:off x="7953375" y="1701800"/>
            <a:ext cx="2387600" cy="4630738"/>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tIns="0" rIns="0" bIns="0"/>
          <a:lstStyle/>
          <a:p>
            <a:pPr>
              <a:defRPr/>
            </a:pPr>
            <a:endParaRPr lang="en-US" sz="1000" b="1" u="sng" dirty="0"/>
          </a:p>
          <a:p>
            <a:pPr>
              <a:spcAft>
                <a:spcPts val="300"/>
              </a:spcAft>
              <a:defRPr/>
            </a:pPr>
            <a:r>
              <a:rPr lang="en-US" sz="1000" b="1" u="sng" dirty="0"/>
              <a:t>STUDY GROUPS</a:t>
            </a:r>
            <a:r>
              <a:rPr lang="en-US" sz="1000" dirty="0"/>
              <a:t>:</a:t>
            </a:r>
          </a:p>
          <a:p>
            <a:pPr>
              <a:spcAft>
                <a:spcPts val="300"/>
              </a:spcAft>
              <a:defRPr/>
            </a:pPr>
            <a:endParaRPr lang="en-US" sz="1000" b="1" u="sng" dirty="0">
              <a:solidFill>
                <a:srgbClr val="000000"/>
              </a:solidFill>
            </a:endParaRPr>
          </a:p>
          <a:p>
            <a:pPr>
              <a:spcAft>
                <a:spcPts val="300"/>
              </a:spcAft>
              <a:defRPr/>
            </a:pPr>
            <a:r>
              <a:rPr lang="en-US" sz="1000" b="1" u="sng" dirty="0">
                <a:solidFill>
                  <a:srgbClr val="000000"/>
                </a:solidFill>
              </a:rPr>
              <a:t>INTEREST GROUPS</a:t>
            </a:r>
          </a:p>
          <a:p>
            <a:pPr>
              <a:defRPr/>
            </a:pPr>
            <a:r>
              <a:rPr lang="en-US" sz="1000" b="1" dirty="0"/>
              <a:t>IG Dependability (of Radio Links)</a:t>
            </a:r>
          </a:p>
          <a:p>
            <a:pPr marL="228600">
              <a:defRPr/>
            </a:pPr>
            <a:r>
              <a:rPr lang="en-US" sz="1000" dirty="0"/>
              <a:t>Chair: Ryuji Kohno,</a:t>
            </a:r>
          </a:p>
          <a:p>
            <a:pPr>
              <a:defRPr/>
            </a:pPr>
            <a:r>
              <a:rPr lang="en-US" sz="1000" b="1" dirty="0"/>
              <a:t>IG Profiles</a:t>
            </a:r>
          </a:p>
          <a:p>
            <a:pPr marL="228600">
              <a:defRPr/>
            </a:pPr>
            <a:r>
              <a:rPr lang="en-US" sz="1000" dirty="0">
                <a:latin typeface="Arial" charset="0"/>
                <a:cs typeface="Arial" charset="0"/>
              </a:rPr>
              <a:t>Chair: Don </a:t>
            </a:r>
            <a:r>
              <a:rPr lang="en-US" sz="1000" dirty="0" err="1">
                <a:latin typeface="Arial" charset="0"/>
                <a:cs typeface="Arial" charset="0"/>
              </a:rPr>
              <a:t>Sturek</a:t>
            </a:r>
            <a:r>
              <a:rPr lang="en-US" sz="1000" dirty="0">
                <a:latin typeface="Arial" charset="0"/>
                <a:cs typeface="Arial" charset="0"/>
              </a:rPr>
              <a:t>, </a:t>
            </a:r>
            <a:r>
              <a:rPr lang="en-US" sz="1000" dirty="0" err="1">
                <a:latin typeface="Arial" charset="0"/>
                <a:cs typeface="Arial" charset="0"/>
              </a:rPr>
              <a:t>Itron</a:t>
            </a:r>
            <a:endParaRPr lang="en-US" sz="1000" dirty="0">
              <a:latin typeface="Arial" charset="0"/>
              <a:cs typeface="Arial" charset="0"/>
            </a:endParaRPr>
          </a:p>
          <a:p>
            <a:pPr>
              <a:defRPr/>
            </a:pPr>
            <a:r>
              <a:rPr lang="en-US" sz="1000" b="1" dirty="0">
                <a:latin typeface="Arial" charset="0"/>
                <a:cs typeface="Arial" charset="0"/>
              </a:rPr>
              <a:t>IG Vehicular Assistive Technology</a:t>
            </a:r>
          </a:p>
          <a:p>
            <a:pPr marL="228600" lvl="1">
              <a:defRPr/>
            </a:pPr>
            <a:r>
              <a:rPr lang="en-US" sz="1000" dirty="0" err="1"/>
              <a:t>ChairYeong</a:t>
            </a:r>
            <a:r>
              <a:rPr lang="en-US" sz="1000" dirty="0"/>
              <a:t> Min Jang, </a:t>
            </a:r>
            <a:r>
              <a:rPr lang="en-US" sz="1000" dirty="0" err="1"/>
              <a:t>Kookmin</a:t>
            </a:r>
            <a:r>
              <a:rPr lang="en-US" sz="1000" dirty="0"/>
              <a:t> </a:t>
            </a:r>
            <a:r>
              <a:rPr lang="en-US" sz="1000" dirty="0" err="1"/>
              <a:t>Uni</a:t>
            </a:r>
            <a:endParaRPr lang="en-US" sz="1000" dirty="0"/>
          </a:p>
          <a:p>
            <a:pPr>
              <a:defRPr/>
            </a:pPr>
            <a:r>
              <a:rPr lang="en-US" sz="1000" b="1" dirty="0"/>
              <a:t>IG 15.4 Guide</a:t>
            </a:r>
          </a:p>
          <a:p>
            <a:pPr marL="228600">
              <a:defRPr/>
            </a:pPr>
            <a:r>
              <a:rPr lang="en-US" sz="1000" dirty="0"/>
              <a:t>Chair: TBD</a:t>
            </a:r>
          </a:p>
          <a:p>
            <a:pPr>
              <a:spcAft>
                <a:spcPts val="300"/>
              </a:spcAft>
              <a:defRPr/>
            </a:pPr>
            <a:endParaRPr lang="en-US" sz="1000" b="1" u="sng" dirty="0"/>
          </a:p>
          <a:p>
            <a:pPr>
              <a:spcAft>
                <a:spcPts val="300"/>
              </a:spcAft>
              <a:defRPr/>
            </a:pPr>
            <a:r>
              <a:rPr lang="en-US" sz="1000" b="1" u="sng" dirty="0"/>
              <a:t>STANDING COMMITTEES</a:t>
            </a:r>
          </a:p>
          <a:p>
            <a:pPr>
              <a:defRPr/>
            </a:pPr>
            <a:r>
              <a:rPr lang="en-US" sz="1000" b="1" dirty="0"/>
              <a:t>SC IETF</a:t>
            </a:r>
          </a:p>
          <a:p>
            <a:pPr marL="228600">
              <a:defRPr/>
            </a:pPr>
            <a:r>
              <a:rPr lang="en-US" sz="1000" dirty="0"/>
              <a:t>Chair: Pat Kinney, Kinney Consulting</a:t>
            </a:r>
          </a:p>
          <a:p>
            <a:pPr>
              <a:defRPr/>
            </a:pPr>
            <a:r>
              <a:rPr lang="en-US" sz="1000" b="1" dirty="0"/>
              <a:t>SC WNG</a:t>
            </a:r>
          </a:p>
          <a:p>
            <a:pPr marL="228600">
              <a:defRPr/>
            </a:pPr>
            <a:r>
              <a:rPr lang="en-US" sz="1000" dirty="0"/>
              <a:t>Chair:: Pat Kinney, Kinney Consulting</a:t>
            </a:r>
          </a:p>
          <a:p>
            <a:pPr>
              <a:defRPr/>
            </a:pPr>
            <a:r>
              <a:rPr lang="en-US" sz="1000" b="1" dirty="0"/>
              <a:t>SC Maintenance / Rules</a:t>
            </a:r>
          </a:p>
          <a:p>
            <a:pPr marL="228600">
              <a:defRPr/>
            </a:pPr>
            <a:r>
              <a:rPr lang="en-US" sz="1000" dirty="0"/>
              <a:t>Chair:: Pat Kinney, Kinney Consulting</a:t>
            </a:r>
          </a:p>
          <a:p>
            <a:pPr>
              <a:defRPr/>
            </a:pPr>
            <a:endParaRPr lang="en-US" sz="1000" dirty="0"/>
          </a:p>
          <a:p>
            <a:pPr>
              <a:defRPr/>
            </a:pPr>
            <a:r>
              <a:rPr lang="en-US" sz="1000" u="sng" dirty="0"/>
              <a:t>TAGs</a:t>
            </a:r>
          </a:p>
          <a:p>
            <a:pPr>
              <a:defRPr/>
            </a:pPr>
            <a:r>
              <a:rPr lang="en-US" sz="1000" b="1" dirty="0" err="1"/>
              <a:t>TeraHertz</a:t>
            </a:r>
            <a:r>
              <a:rPr lang="en-US" sz="1000" b="1" dirty="0"/>
              <a:t> (THZ) </a:t>
            </a:r>
          </a:p>
          <a:p>
            <a:pPr marL="174625" lvl="1">
              <a:defRPr/>
            </a:pPr>
            <a:r>
              <a:rPr lang="en-US" sz="1000" dirty="0"/>
              <a:t>Chair: </a:t>
            </a:r>
            <a:r>
              <a:rPr lang="de-DE" sz="1000" dirty="0"/>
              <a:t>Thomas Kürner, </a:t>
            </a:r>
          </a:p>
          <a:p>
            <a:pPr marL="174625" lvl="1">
              <a:defRPr/>
            </a:pPr>
            <a:r>
              <a:rPr lang="de-DE" sz="1000" dirty="0"/>
              <a:t>Technische Universität Braunschweig</a:t>
            </a:r>
          </a:p>
          <a:p>
            <a:pPr>
              <a:defRPr/>
            </a:pPr>
            <a:endParaRPr lang="en-US" sz="1000" u="sng" dirty="0"/>
          </a:p>
        </p:txBody>
      </p:sp>
      <p:sp>
        <p:nvSpPr>
          <p:cNvPr id="2" name="Rectangle 1029"/>
          <p:cNvSpPr>
            <a:spLocks noChangeArrowheads="1"/>
          </p:cNvSpPr>
          <p:nvPr/>
        </p:nvSpPr>
        <p:spPr bwMode="auto">
          <a:xfrm>
            <a:off x="1752600" y="1701801"/>
            <a:ext cx="2971800" cy="1096963"/>
          </a:xfrm>
          <a:prstGeom prst="rect">
            <a:avLst/>
          </a:prstGeom>
          <a:solidFill>
            <a:srgbClr val="99CCFF"/>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nchor="ctr"/>
          <a:lstStyle/>
          <a:p>
            <a:pPr algn="ctr" eaLnBrk="1" hangingPunct="1">
              <a:defRPr/>
            </a:pPr>
            <a:endParaRPr lang="en-US" sz="1400" dirty="0">
              <a:latin typeface="Arial" charset="0"/>
              <a:ea typeface="ＭＳ Ｐゴシック" charset="0"/>
            </a:endParaRPr>
          </a:p>
          <a:p>
            <a:pPr algn="ctr" eaLnBrk="1" hangingPunct="1">
              <a:defRPr/>
            </a:pPr>
            <a:r>
              <a:rPr lang="en-US" sz="1400" dirty="0">
                <a:latin typeface="Arial" charset="0"/>
                <a:ea typeface="ＭＳ Ｐゴシック" charset="0"/>
              </a:rPr>
              <a:t>To add your name </a:t>
            </a:r>
          </a:p>
          <a:p>
            <a:pPr algn="ctr" eaLnBrk="1" hangingPunct="1">
              <a:defRPr/>
            </a:pPr>
            <a:r>
              <a:rPr lang="en-US" sz="1400" dirty="0">
                <a:latin typeface="Arial" charset="0"/>
                <a:ea typeface="ＭＳ Ｐゴシック" charset="0"/>
              </a:rPr>
              <a:t>to the WG/TG/SG/IG reflectors </a:t>
            </a:r>
          </a:p>
          <a:p>
            <a:pPr algn="ctr" eaLnBrk="1" hangingPunct="1">
              <a:defRPr/>
            </a:pPr>
            <a:r>
              <a:rPr lang="en-US" sz="1400" dirty="0">
                <a:latin typeface="Arial" charset="0"/>
                <a:ea typeface="ＭＳ Ｐゴシック" charset="0"/>
              </a:rPr>
              <a:t>please go to </a:t>
            </a:r>
            <a:r>
              <a:rPr lang="en-US" sz="1400" dirty="0">
                <a:latin typeface="Arial" charset="0"/>
                <a:ea typeface="ＭＳ Ｐゴシック" charset="0"/>
                <a:hlinkClick r:id="rId2"/>
              </a:rPr>
              <a:t>www.ieee802.org/15</a:t>
            </a:r>
            <a:endParaRPr lang="en-US" sz="1400" dirty="0">
              <a:latin typeface="Arial" charset="0"/>
              <a:ea typeface="ＭＳ Ｐゴシック" charset="0"/>
            </a:endParaRPr>
          </a:p>
          <a:p>
            <a:pPr algn="ctr" eaLnBrk="1" hangingPunct="1">
              <a:defRPr/>
            </a:pPr>
            <a:endParaRPr lang="en-US" sz="1400" dirty="0">
              <a:latin typeface="Arial" charset="0"/>
              <a:ea typeface="ＭＳ Ｐゴシック" charset="0"/>
            </a:endParaRPr>
          </a:p>
        </p:txBody>
      </p:sp>
      <p:sp>
        <p:nvSpPr>
          <p:cNvPr id="3101" name="_s1051"/>
          <p:cNvSpPr>
            <a:spLocks noChangeArrowheads="1"/>
          </p:cNvSpPr>
          <p:nvPr/>
        </p:nvSpPr>
        <p:spPr bwMode="auto">
          <a:xfrm>
            <a:off x="4816476" y="4735513"/>
            <a:ext cx="2422525" cy="635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0" tIns="0" rIns="0" bIns="0" anchor="ctr"/>
          <a:lstStyle/>
          <a:p>
            <a:pPr algn="ctr"/>
            <a:r>
              <a:rPr lang="en-US" sz="1000" b="1" dirty="0"/>
              <a:t>TG13 </a:t>
            </a:r>
            <a:r>
              <a:rPr lang="en-US" sz="1000" b="1" dirty="0" err="1"/>
              <a:t>Gigbit</a:t>
            </a:r>
            <a:r>
              <a:rPr lang="en-US" sz="1000" b="1" dirty="0"/>
              <a:t> OWC</a:t>
            </a:r>
          </a:p>
          <a:p>
            <a:pPr algn="ctr"/>
            <a:r>
              <a:rPr lang="en-US" sz="1000" b="1" dirty="0"/>
              <a:t>Chair: Volker </a:t>
            </a:r>
            <a:r>
              <a:rPr lang="en-US" sz="1000" b="1" dirty="0" err="1"/>
              <a:t>Jungnickel</a:t>
            </a:r>
            <a:endParaRPr lang="en-US" sz="1000" b="1" dirty="0"/>
          </a:p>
          <a:p>
            <a:pPr algn="ctr"/>
            <a:r>
              <a:rPr lang="en-US" sz="1000" dirty="0" err="1"/>
              <a:t>Fraunhofer</a:t>
            </a:r>
            <a:r>
              <a:rPr lang="en-US" sz="1000" dirty="0"/>
              <a:t> Heinrich Hertz Institute</a:t>
            </a:r>
            <a:endParaRPr lang="en-US" sz="1000" b="1" dirty="0"/>
          </a:p>
        </p:txBody>
      </p:sp>
      <p:sp>
        <p:nvSpPr>
          <p:cNvPr id="3102" name="_s1051"/>
          <p:cNvSpPr>
            <a:spLocks noChangeArrowheads="1"/>
          </p:cNvSpPr>
          <p:nvPr/>
        </p:nvSpPr>
        <p:spPr bwMode="auto">
          <a:xfrm>
            <a:off x="4821239" y="5457826"/>
            <a:ext cx="2351087" cy="4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0" tIns="0" rIns="0" bIns="0" anchor="ctr"/>
          <a:lstStyle/>
          <a:p>
            <a:pPr algn="ctr"/>
            <a:r>
              <a:rPr lang="en-US" sz="1000" b="1" dirty="0"/>
              <a:t>TG22 Spectrum Characterization </a:t>
            </a:r>
          </a:p>
          <a:p>
            <a:pPr algn="ctr"/>
            <a:r>
              <a:rPr lang="en-US" sz="1000" b="1" dirty="0"/>
              <a:t>and Occupancy Sensing</a:t>
            </a:r>
          </a:p>
          <a:p>
            <a:pPr algn="ctr"/>
            <a:r>
              <a:rPr lang="en-US" sz="1000" b="1" dirty="0"/>
              <a:t>Chair: </a:t>
            </a:r>
            <a:r>
              <a:rPr lang="en-US" sz="1000" b="1" dirty="0" err="1"/>
              <a:t>Apurva</a:t>
            </a:r>
            <a:r>
              <a:rPr lang="en-US" sz="1000" b="1" dirty="0"/>
              <a:t> </a:t>
            </a:r>
            <a:r>
              <a:rPr lang="en-US" sz="1000" b="1" dirty="0" err="1"/>
              <a:t>Mody</a:t>
            </a:r>
            <a:r>
              <a:rPr lang="en-US" sz="1000" b="1" dirty="0"/>
              <a:t>, BAE</a:t>
            </a:r>
          </a:p>
        </p:txBody>
      </p:sp>
      <p:sp>
        <p:nvSpPr>
          <p:cNvPr id="3" name="_s1053"/>
          <p:cNvSpPr>
            <a:spLocks noChangeArrowheads="1"/>
          </p:cNvSpPr>
          <p:nvPr/>
        </p:nvSpPr>
        <p:spPr bwMode="auto">
          <a:xfrm>
            <a:off x="1752601" y="3429001"/>
            <a:ext cx="2328863" cy="538163"/>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a:t>TG4md 15.4 Revision</a:t>
            </a:r>
          </a:p>
          <a:p>
            <a:pPr algn="ctr"/>
            <a:r>
              <a:rPr lang="en-US" sz="1000" b="1"/>
              <a:t>Chair: Gary Stuebing, </a:t>
            </a:r>
            <a:r>
              <a:rPr lang="de-DE" sz="1000" b="1"/>
              <a:t>Cisco</a:t>
            </a:r>
            <a:endParaRPr lang="en-US" sz="1000" b="1"/>
          </a:p>
        </p:txBody>
      </p:sp>
      <p:sp>
        <p:nvSpPr>
          <p:cNvPr id="4" name="Rectangle 2"/>
          <p:cNvSpPr>
            <a:spLocks noChangeArrowheads="1"/>
          </p:cNvSpPr>
          <p:nvPr/>
        </p:nvSpPr>
        <p:spPr bwMode="auto">
          <a:xfrm>
            <a:off x="4800600" y="3489325"/>
            <a:ext cx="24003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1000" b="1" dirty="0"/>
              <a:t>TG9ma 802.15.9 Revision 1</a:t>
            </a:r>
          </a:p>
          <a:p>
            <a:pPr algn="ctr"/>
            <a:r>
              <a:rPr lang="en-US" sz="1000" b="1" dirty="0"/>
              <a:t>Chair: </a:t>
            </a:r>
            <a:r>
              <a:rPr lang="en-US" sz="1000" b="1" dirty="0" err="1"/>
              <a:t>Tero</a:t>
            </a:r>
            <a:r>
              <a:rPr lang="en-US" sz="1000" b="1" dirty="0"/>
              <a:t> </a:t>
            </a:r>
            <a:r>
              <a:rPr lang="en-US" sz="1000" b="1" dirty="0" err="1"/>
              <a:t>Kivinen</a:t>
            </a:r>
            <a:r>
              <a:rPr lang="en-US" sz="1000" b="1" dirty="0"/>
              <a:t>, Self</a:t>
            </a:r>
          </a:p>
        </p:txBody>
      </p:sp>
      <p:cxnSp>
        <p:nvCxnSpPr>
          <p:cNvPr id="5" name="_s1030"/>
          <p:cNvCxnSpPr>
            <a:cxnSpLocks noChangeShapeType="1"/>
          </p:cNvCxnSpPr>
          <p:nvPr/>
        </p:nvCxnSpPr>
        <p:spPr bwMode="auto">
          <a:xfrm rot="10800000">
            <a:off x="4441826" y="3363914"/>
            <a:ext cx="358775" cy="3524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106" name="_s1053"/>
          <p:cNvSpPr>
            <a:spLocks noChangeArrowheads="1"/>
          </p:cNvSpPr>
          <p:nvPr/>
        </p:nvSpPr>
        <p:spPr bwMode="auto">
          <a:xfrm>
            <a:off x="1752601" y="4662489"/>
            <a:ext cx="2328863" cy="503237"/>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dirty="0"/>
              <a:t>TG4y Security Next Gen (SECN)</a:t>
            </a:r>
          </a:p>
          <a:p>
            <a:pPr algn="ctr"/>
            <a:r>
              <a:rPr lang="en-US" sz="1000" b="1" dirty="0"/>
              <a:t>Chair: Don </a:t>
            </a:r>
            <a:r>
              <a:rPr lang="en-US" sz="1000" b="1" dirty="0" err="1"/>
              <a:t>Sturek</a:t>
            </a:r>
            <a:r>
              <a:rPr lang="en-US" sz="1000" b="1" dirty="0"/>
              <a:t>, </a:t>
            </a:r>
            <a:r>
              <a:rPr lang="en-US" sz="1000" b="1" dirty="0" err="1"/>
              <a:t>Itron</a:t>
            </a:r>
            <a:endParaRPr lang="de-DE" sz="1000" dirty="0"/>
          </a:p>
        </p:txBody>
      </p:sp>
      <p:cxnSp>
        <p:nvCxnSpPr>
          <p:cNvPr id="3107" name="_s1031"/>
          <p:cNvCxnSpPr>
            <a:cxnSpLocks noChangeShapeType="1"/>
          </p:cNvCxnSpPr>
          <p:nvPr/>
        </p:nvCxnSpPr>
        <p:spPr bwMode="auto">
          <a:xfrm flipV="1">
            <a:off x="4081464" y="3533776"/>
            <a:ext cx="358775" cy="14192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108" name="_s1036"/>
          <p:cNvCxnSpPr>
            <a:cxnSpLocks noChangeShapeType="1"/>
          </p:cNvCxnSpPr>
          <p:nvPr/>
        </p:nvCxnSpPr>
        <p:spPr bwMode="auto">
          <a:xfrm flipV="1">
            <a:off x="4081463" y="3956050"/>
            <a:ext cx="360362" cy="414338"/>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109" name="_s1053"/>
          <p:cNvSpPr>
            <a:spLocks noChangeArrowheads="1"/>
          </p:cNvSpPr>
          <p:nvPr/>
        </p:nvSpPr>
        <p:spPr bwMode="auto">
          <a:xfrm>
            <a:off x="1752601" y="4033838"/>
            <a:ext cx="2328863" cy="53816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a:t>TG4w 15.4 Low Power Wide Area (LPWA)</a:t>
            </a:r>
          </a:p>
          <a:p>
            <a:pPr lvl="1" indent="-282575" algn="ctr"/>
            <a:r>
              <a:rPr lang="de-DE" sz="1000"/>
              <a:t>Chari: </a:t>
            </a:r>
            <a:r>
              <a:rPr lang="en-GB" sz="1000"/>
              <a:t>Robert, Jörg</a:t>
            </a:r>
          </a:p>
          <a:p>
            <a:pPr lvl="1" indent="-282575" algn="ctr"/>
            <a:r>
              <a:rPr lang="de-DE" sz="1000"/>
              <a:t>Friedrich-Alexander-Universität</a:t>
            </a:r>
          </a:p>
        </p:txBody>
      </p:sp>
      <p:cxnSp>
        <p:nvCxnSpPr>
          <p:cNvPr id="3110" name="_s1036"/>
          <p:cNvCxnSpPr>
            <a:cxnSpLocks noChangeShapeType="1"/>
          </p:cNvCxnSpPr>
          <p:nvPr/>
        </p:nvCxnSpPr>
        <p:spPr bwMode="auto">
          <a:xfrm flipV="1">
            <a:off x="4081463" y="5164139"/>
            <a:ext cx="360362" cy="414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111" name="_s1053"/>
          <p:cNvSpPr>
            <a:spLocks noChangeArrowheads="1"/>
          </p:cNvSpPr>
          <p:nvPr/>
        </p:nvSpPr>
        <p:spPr bwMode="auto">
          <a:xfrm>
            <a:off x="1752601" y="5262563"/>
            <a:ext cx="2328863" cy="53816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defRPr/>
            </a:pPr>
            <a:r>
              <a:rPr lang="en-US" sz="1000" b="1" dirty="0"/>
              <a:t>TG4z 15.4 Enhanced Impulse Radio (EIR)</a:t>
            </a:r>
          </a:p>
          <a:p>
            <a:pPr algn="ctr">
              <a:defRPr/>
            </a:pPr>
            <a:r>
              <a:rPr lang="en-US" sz="1000" b="1" dirty="0"/>
              <a:t>Chair: Tim Harrington, Pro-ID</a:t>
            </a:r>
            <a:endParaRPr lang="de-DE" sz="1000" dirty="0"/>
          </a:p>
        </p:txBody>
      </p:sp>
      <p:sp>
        <p:nvSpPr>
          <p:cNvPr id="6" name="TextBox 5">
            <a:extLst>
              <a:ext uri="{FF2B5EF4-FFF2-40B4-BE49-F238E27FC236}">
                <a16:creationId xmlns:a16="http://schemas.microsoft.com/office/drawing/2014/main" id="{276899A4-7533-4D90-ABFB-B0EFE9E29D75}"/>
              </a:ext>
            </a:extLst>
          </p:cNvPr>
          <p:cNvSpPr txBox="1"/>
          <p:nvPr/>
        </p:nvSpPr>
        <p:spPr>
          <a:xfrm>
            <a:off x="76200" y="0"/>
            <a:ext cx="4326441" cy="276999"/>
          </a:xfrm>
          <a:prstGeom prst="rect">
            <a:avLst/>
          </a:prstGeom>
          <a:noFill/>
        </p:spPr>
        <p:txBody>
          <a:bodyPr wrap="none" rtlCol="0">
            <a:spAutoFit/>
          </a:bodyPr>
          <a:lstStyle/>
          <a:p>
            <a:r>
              <a:rPr lang="en-US" sz="1200" dirty="0"/>
              <a:t>15-19-0492-01-0000-nov-2019-plenary-opening-report-for-802-15</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CF0C7-CF54-431F-B3B7-4D6C34BD1F60}"/>
              </a:ext>
            </a:extLst>
          </p:cNvPr>
          <p:cNvSpPr>
            <a:spLocks noGrp="1"/>
          </p:cNvSpPr>
          <p:nvPr>
            <p:ph type="title"/>
          </p:nvPr>
        </p:nvSpPr>
        <p:spPr>
          <a:xfrm>
            <a:off x="838200" y="365125"/>
            <a:ext cx="10515600" cy="625475"/>
          </a:xfrm>
        </p:spPr>
        <p:txBody>
          <a:bodyPr>
            <a:normAutofit fontScale="90000"/>
          </a:bodyPr>
          <a:lstStyle/>
          <a:p>
            <a:r>
              <a:rPr lang="en-US" dirty="0"/>
              <a:t>802.15 Working Group Projects</a:t>
            </a:r>
          </a:p>
        </p:txBody>
      </p:sp>
      <p:graphicFrame>
        <p:nvGraphicFramePr>
          <p:cNvPr id="4" name="Table 3">
            <a:extLst>
              <a:ext uri="{FF2B5EF4-FFF2-40B4-BE49-F238E27FC236}">
                <a16:creationId xmlns:a16="http://schemas.microsoft.com/office/drawing/2014/main" id="{1F2EE85A-7210-4F5E-9E20-30DB991AFC0C}"/>
              </a:ext>
            </a:extLst>
          </p:cNvPr>
          <p:cNvGraphicFramePr>
            <a:graphicFrameLocks noGrp="1"/>
          </p:cNvGraphicFramePr>
          <p:nvPr>
            <p:extLst>
              <p:ext uri="{D42A27DB-BD31-4B8C-83A1-F6EECF244321}">
                <p14:modId xmlns:p14="http://schemas.microsoft.com/office/powerpoint/2010/main" val="1444509532"/>
              </p:ext>
            </p:extLst>
          </p:nvPr>
        </p:nvGraphicFramePr>
        <p:xfrm>
          <a:off x="738777" y="990600"/>
          <a:ext cx="11056982" cy="5486400"/>
        </p:xfrm>
        <a:graphic>
          <a:graphicData uri="http://schemas.openxmlformats.org/drawingml/2006/table">
            <a:tbl>
              <a:tblPr firstRow="1" bandRow="1">
                <a:tableStyleId>{5C22544A-7EE6-4342-B048-85BDC9FD1C3A}</a:tableStyleId>
              </a:tblPr>
              <a:tblGrid>
                <a:gridCol w="1542467">
                  <a:extLst>
                    <a:ext uri="{9D8B030D-6E8A-4147-A177-3AD203B41FA5}">
                      <a16:colId xmlns:a16="http://schemas.microsoft.com/office/drawing/2014/main" val="4098754171"/>
                    </a:ext>
                  </a:extLst>
                </a:gridCol>
                <a:gridCol w="5620696">
                  <a:extLst>
                    <a:ext uri="{9D8B030D-6E8A-4147-A177-3AD203B41FA5}">
                      <a16:colId xmlns:a16="http://schemas.microsoft.com/office/drawing/2014/main" val="2051041160"/>
                    </a:ext>
                  </a:extLst>
                </a:gridCol>
                <a:gridCol w="3893819">
                  <a:extLst>
                    <a:ext uri="{9D8B030D-6E8A-4147-A177-3AD203B41FA5}">
                      <a16:colId xmlns:a16="http://schemas.microsoft.com/office/drawing/2014/main" val="3431349382"/>
                    </a:ext>
                  </a:extLst>
                </a:gridCol>
              </a:tblGrid>
              <a:tr h="0">
                <a:tc>
                  <a:txBody>
                    <a:bodyPr/>
                    <a:lstStyle/>
                    <a:p>
                      <a:r>
                        <a:rPr lang="en-US" dirty="0"/>
                        <a:t>Standard</a:t>
                      </a:r>
                    </a:p>
                  </a:txBody>
                  <a:tcPr/>
                </a:tc>
                <a:tc>
                  <a:txBody>
                    <a:bodyPr/>
                    <a:lstStyle/>
                    <a:p>
                      <a:r>
                        <a:rPr lang="en-US" dirty="0"/>
                        <a:t>Description</a:t>
                      </a:r>
                    </a:p>
                  </a:txBody>
                  <a:tcPr/>
                </a:tc>
                <a:tc>
                  <a:txBody>
                    <a:bodyPr/>
                    <a:lstStyle/>
                    <a:p>
                      <a:r>
                        <a:rPr lang="en-US" dirty="0"/>
                        <a:t>Status</a:t>
                      </a:r>
                    </a:p>
                  </a:txBody>
                  <a:tcPr/>
                </a:tc>
                <a:extLst>
                  <a:ext uri="{0D108BD9-81ED-4DB2-BD59-A6C34878D82A}">
                    <a16:rowId xmlns:a16="http://schemas.microsoft.com/office/drawing/2014/main" val="1466465669"/>
                  </a:ext>
                </a:extLst>
              </a:tr>
              <a:tr h="0">
                <a:tc>
                  <a:txBody>
                    <a:bodyPr/>
                    <a:lstStyle/>
                    <a:p>
                      <a:r>
                        <a:rPr lang="en-US" dirty="0"/>
                        <a:t>802.15.1</a:t>
                      </a:r>
                    </a:p>
                  </a:txBody>
                  <a:tcPr/>
                </a:tc>
                <a:tc>
                  <a:txBody>
                    <a:bodyPr/>
                    <a:lstStyle/>
                    <a:p>
                      <a:r>
                        <a:rPr lang="en-US" dirty="0"/>
                        <a:t>Bluetooth 1.0</a:t>
                      </a:r>
                    </a:p>
                  </a:txBody>
                  <a:tcPr/>
                </a:tc>
                <a:tc>
                  <a:txBody>
                    <a:bodyPr/>
                    <a:lstStyle/>
                    <a:p>
                      <a:r>
                        <a:rPr lang="en-US" sz="1200" dirty="0"/>
                        <a:t>Completed, Withdrawn, widely adopted in evolved form</a:t>
                      </a:r>
                    </a:p>
                  </a:txBody>
                  <a:tcPr/>
                </a:tc>
                <a:extLst>
                  <a:ext uri="{0D108BD9-81ED-4DB2-BD59-A6C34878D82A}">
                    <a16:rowId xmlns:a16="http://schemas.microsoft.com/office/drawing/2014/main" val="456952612"/>
                  </a:ext>
                </a:extLst>
              </a:tr>
              <a:tr h="0">
                <a:tc>
                  <a:txBody>
                    <a:bodyPr/>
                    <a:lstStyle/>
                    <a:p>
                      <a:r>
                        <a:rPr lang="en-US" dirty="0"/>
                        <a:t>802.15.2</a:t>
                      </a:r>
                    </a:p>
                  </a:txBody>
                  <a:tcPr/>
                </a:tc>
                <a:tc>
                  <a:txBody>
                    <a:bodyPr/>
                    <a:lstStyle/>
                    <a:p>
                      <a:r>
                        <a:rPr lang="en-US" dirty="0"/>
                        <a:t>Bluetooth / 802.11 coexistence</a:t>
                      </a:r>
                    </a:p>
                  </a:txBody>
                  <a:tcPr/>
                </a:tc>
                <a:tc>
                  <a:txBody>
                    <a:bodyPr/>
                    <a:lstStyle/>
                    <a:p>
                      <a:pPr marL="0" marR="0" lvl="0" indent="0" algn="l" defTabSz="914409" rtl="0" eaLnBrk="1" fontAlgn="auto" latinLnBrk="0" hangingPunct="1">
                        <a:lnSpc>
                          <a:spcPct val="100000"/>
                        </a:lnSpc>
                        <a:spcBef>
                          <a:spcPts val="0"/>
                        </a:spcBef>
                        <a:spcAft>
                          <a:spcPts val="0"/>
                        </a:spcAft>
                        <a:buClrTx/>
                        <a:buSzTx/>
                        <a:buFontTx/>
                        <a:buNone/>
                        <a:tabLst/>
                        <a:defRPr/>
                      </a:pPr>
                      <a:r>
                        <a:rPr lang="en-US" sz="1200" dirty="0"/>
                        <a:t>Withdrawn 2018</a:t>
                      </a:r>
                    </a:p>
                  </a:txBody>
                  <a:tcPr/>
                </a:tc>
                <a:extLst>
                  <a:ext uri="{0D108BD9-81ED-4DB2-BD59-A6C34878D82A}">
                    <a16:rowId xmlns:a16="http://schemas.microsoft.com/office/drawing/2014/main" val="1987384802"/>
                  </a:ext>
                </a:extLst>
              </a:tr>
              <a:tr h="0">
                <a:tc>
                  <a:txBody>
                    <a:bodyPr/>
                    <a:lstStyle/>
                    <a:p>
                      <a:r>
                        <a:rPr lang="en-US" dirty="0"/>
                        <a:t>802.15.3</a:t>
                      </a:r>
                    </a:p>
                  </a:txBody>
                  <a:tcPr/>
                </a:tc>
                <a:tc>
                  <a:txBody>
                    <a:bodyPr/>
                    <a:lstStyle/>
                    <a:p>
                      <a:r>
                        <a:rPr lang="en-US" dirty="0"/>
                        <a:t>High Rate Wireless Personal Area Network</a:t>
                      </a:r>
                    </a:p>
                  </a:txBody>
                  <a:tcPr/>
                </a:tc>
                <a:tc>
                  <a:txBody>
                    <a:bodyPr/>
                    <a:lstStyle/>
                    <a:p>
                      <a:r>
                        <a:rPr lang="en-US" sz="1200" dirty="0"/>
                        <a:t>Niche Markets</a:t>
                      </a:r>
                    </a:p>
                  </a:txBody>
                  <a:tcPr/>
                </a:tc>
                <a:extLst>
                  <a:ext uri="{0D108BD9-81ED-4DB2-BD59-A6C34878D82A}">
                    <a16:rowId xmlns:a16="http://schemas.microsoft.com/office/drawing/2014/main" val="1202491886"/>
                  </a:ext>
                </a:extLst>
              </a:tr>
              <a:tr h="0">
                <a:tc>
                  <a:txBody>
                    <a:bodyPr/>
                    <a:lstStyle/>
                    <a:p>
                      <a:r>
                        <a:rPr lang="en-US" dirty="0"/>
                        <a:t>802.15.4</a:t>
                      </a:r>
                    </a:p>
                  </a:txBody>
                  <a:tcPr/>
                </a:tc>
                <a:tc>
                  <a:txBody>
                    <a:bodyPr/>
                    <a:lstStyle/>
                    <a:p>
                      <a:r>
                        <a:rPr lang="en-US" dirty="0"/>
                        <a:t>Low Rate  Wireless Personal Area Network</a:t>
                      </a:r>
                    </a:p>
                  </a:txBody>
                  <a:tcPr/>
                </a:tc>
                <a:tc>
                  <a:txBody>
                    <a:bodyPr/>
                    <a:lstStyle/>
                    <a:p>
                      <a:r>
                        <a:rPr lang="en-US" sz="1200" dirty="0"/>
                        <a:t>Widely Used (ZigBee, Wi-SUN), active development</a:t>
                      </a:r>
                    </a:p>
                  </a:txBody>
                  <a:tcPr/>
                </a:tc>
                <a:extLst>
                  <a:ext uri="{0D108BD9-81ED-4DB2-BD59-A6C34878D82A}">
                    <a16:rowId xmlns:a16="http://schemas.microsoft.com/office/drawing/2014/main" val="2906265320"/>
                  </a:ext>
                </a:extLst>
              </a:tr>
              <a:tr h="0">
                <a:tc>
                  <a:txBody>
                    <a:bodyPr/>
                    <a:lstStyle/>
                    <a:p>
                      <a:r>
                        <a:rPr lang="en-US" dirty="0"/>
                        <a:t>802.15.5</a:t>
                      </a:r>
                    </a:p>
                  </a:txBody>
                  <a:tcPr/>
                </a:tc>
                <a:tc>
                  <a:txBody>
                    <a:bodyPr/>
                    <a:lstStyle/>
                    <a:p>
                      <a:r>
                        <a:rPr lang="en-US" dirty="0"/>
                        <a:t>Mesh Networking</a:t>
                      </a:r>
                    </a:p>
                  </a:txBody>
                  <a:tcPr/>
                </a:tc>
                <a:tc>
                  <a:txBody>
                    <a:bodyPr/>
                    <a:lstStyle/>
                    <a:p>
                      <a:r>
                        <a:rPr lang="en-US" sz="1200" dirty="0"/>
                        <a:t>Very Limited adoption</a:t>
                      </a:r>
                    </a:p>
                  </a:txBody>
                  <a:tcPr/>
                </a:tc>
                <a:extLst>
                  <a:ext uri="{0D108BD9-81ED-4DB2-BD59-A6C34878D82A}">
                    <a16:rowId xmlns:a16="http://schemas.microsoft.com/office/drawing/2014/main" val="2578341875"/>
                  </a:ext>
                </a:extLst>
              </a:tr>
              <a:tr h="0">
                <a:tc>
                  <a:txBody>
                    <a:bodyPr/>
                    <a:lstStyle/>
                    <a:p>
                      <a:r>
                        <a:rPr lang="en-US" dirty="0"/>
                        <a:t>802.15.6</a:t>
                      </a:r>
                    </a:p>
                  </a:txBody>
                  <a:tcPr/>
                </a:tc>
                <a:tc>
                  <a:txBody>
                    <a:bodyPr/>
                    <a:lstStyle/>
                    <a:p>
                      <a:r>
                        <a:rPr lang="en-US" dirty="0"/>
                        <a:t>Body Area Networks</a:t>
                      </a:r>
                    </a:p>
                  </a:txBody>
                  <a:tcPr/>
                </a:tc>
                <a:tc>
                  <a:txBody>
                    <a:bodyPr/>
                    <a:lstStyle/>
                    <a:p>
                      <a:r>
                        <a:rPr lang="en-US" sz="1200" dirty="0"/>
                        <a:t>Very limited adoption</a:t>
                      </a:r>
                    </a:p>
                  </a:txBody>
                  <a:tcPr/>
                </a:tc>
                <a:extLst>
                  <a:ext uri="{0D108BD9-81ED-4DB2-BD59-A6C34878D82A}">
                    <a16:rowId xmlns:a16="http://schemas.microsoft.com/office/drawing/2014/main" val="3741038060"/>
                  </a:ext>
                </a:extLst>
              </a:tr>
              <a:tr h="0">
                <a:tc>
                  <a:txBody>
                    <a:bodyPr/>
                    <a:lstStyle/>
                    <a:p>
                      <a:r>
                        <a:rPr lang="en-US" dirty="0"/>
                        <a:t>802.15.7</a:t>
                      </a:r>
                    </a:p>
                  </a:txBody>
                  <a:tcPr/>
                </a:tc>
                <a:tc>
                  <a:txBody>
                    <a:bodyPr/>
                    <a:lstStyle/>
                    <a:p>
                      <a:r>
                        <a:rPr lang="en-US" dirty="0"/>
                        <a:t>Visible Light Communication</a:t>
                      </a:r>
                    </a:p>
                  </a:txBody>
                  <a:tcPr/>
                </a:tc>
                <a:tc>
                  <a:txBody>
                    <a:bodyPr/>
                    <a:lstStyle/>
                    <a:p>
                      <a:r>
                        <a:rPr lang="en-US" sz="1200" dirty="0"/>
                        <a:t>Limited adoption</a:t>
                      </a:r>
                    </a:p>
                  </a:txBody>
                  <a:tcPr/>
                </a:tc>
                <a:extLst>
                  <a:ext uri="{0D108BD9-81ED-4DB2-BD59-A6C34878D82A}">
                    <a16:rowId xmlns:a16="http://schemas.microsoft.com/office/drawing/2014/main" val="448076301"/>
                  </a:ext>
                </a:extLst>
              </a:tr>
              <a:tr h="0">
                <a:tc>
                  <a:txBody>
                    <a:bodyPr/>
                    <a:lstStyle/>
                    <a:p>
                      <a:r>
                        <a:rPr lang="en-US" dirty="0"/>
                        <a:t>802.15.8</a:t>
                      </a:r>
                    </a:p>
                  </a:txBody>
                  <a:tcPr/>
                </a:tc>
                <a:tc>
                  <a:txBody>
                    <a:bodyPr/>
                    <a:lstStyle/>
                    <a:p>
                      <a:r>
                        <a:rPr lang="en-US" dirty="0"/>
                        <a:t>Peer Aware Communications</a:t>
                      </a:r>
                    </a:p>
                  </a:txBody>
                  <a:tcPr/>
                </a:tc>
                <a:tc>
                  <a:txBody>
                    <a:bodyPr/>
                    <a:lstStyle/>
                    <a:p>
                      <a:r>
                        <a:rPr lang="en-US" sz="1200" dirty="0"/>
                        <a:t>Very limited adoption</a:t>
                      </a:r>
                    </a:p>
                  </a:txBody>
                  <a:tcPr/>
                </a:tc>
                <a:extLst>
                  <a:ext uri="{0D108BD9-81ED-4DB2-BD59-A6C34878D82A}">
                    <a16:rowId xmlns:a16="http://schemas.microsoft.com/office/drawing/2014/main" val="2596392993"/>
                  </a:ext>
                </a:extLst>
              </a:tr>
              <a:tr h="0">
                <a:tc>
                  <a:txBody>
                    <a:bodyPr/>
                    <a:lstStyle/>
                    <a:p>
                      <a:r>
                        <a:rPr lang="en-US" dirty="0"/>
                        <a:t>802.15.9</a:t>
                      </a:r>
                    </a:p>
                  </a:txBody>
                  <a:tcPr/>
                </a:tc>
                <a:tc>
                  <a:txBody>
                    <a:bodyPr/>
                    <a:lstStyle/>
                    <a:p>
                      <a:r>
                        <a:rPr lang="en-US" dirty="0"/>
                        <a:t>Key Management Protocol</a:t>
                      </a:r>
                    </a:p>
                  </a:txBody>
                  <a:tcPr/>
                </a:tc>
                <a:tc>
                  <a:txBody>
                    <a:bodyPr/>
                    <a:lstStyle/>
                    <a:p>
                      <a:r>
                        <a:rPr lang="en-US" sz="1200" dirty="0"/>
                        <a:t>Widely used (part of Wi-SUN)</a:t>
                      </a:r>
                    </a:p>
                  </a:txBody>
                  <a:tcPr/>
                </a:tc>
                <a:extLst>
                  <a:ext uri="{0D108BD9-81ED-4DB2-BD59-A6C34878D82A}">
                    <a16:rowId xmlns:a16="http://schemas.microsoft.com/office/drawing/2014/main" val="2293851964"/>
                  </a:ext>
                </a:extLst>
              </a:tr>
              <a:tr h="0">
                <a:tc>
                  <a:txBody>
                    <a:bodyPr/>
                    <a:lstStyle/>
                    <a:p>
                      <a:r>
                        <a:rPr lang="en-US" dirty="0"/>
                        <a:t>802.15.10</a:t>
                      </a:r>
                    </a:p>
                  </a:txBody>
                  <a:tcPr/>
                </a:tc>
                <a:tc>
                  <a:txBody>
                    <a:bodyPr/>
                    <a:lstStyle/>
                    <a:p>
                      <a:r>
                        <a:rPr lang="en-US" dirty="0"/>
                        <a:t>Layer 2 Routing</a:t>
                      </a:r>
                    </a:p>
                  </a:txBody>
                  <a:tcPr/>
                </a:tc>
                <a:tc>
                  <a:txBody>
                    <a:bodyPr/>
                    <a:lstStyle/>
                    <a:p>
                      <a:r>
                        <a:rPr lang="en-US" sz="1200" dirty="0"/>
                        <a:t>Some adoption</a:t>
                      </a:r>
                    </a:p>
                  </a:txBody>
                  <a:tcPr/>
                </a:tc>
                <a:extLst>
                  <a:ext uri="{0D108BD9-81ED-4DB2-BD59-A6C34878D82A}">
                    <a16:rowId xmlns:a16="http://schemas.microsoft.com/office/drawing/2014/main" val="820834726"/>
                  </a:ext>
                </a:extLst>
              </a:tr>
              <a:tr h="0">
                <a:tc>
                  <a:txBody>
                    <a:bodyPr/>
                    <a:lstStyle/>
                    <a:p>
                      <a:r>
                        <a:rPr lang="en-US" dirty="0"/>
                        <a:t>802.15.12</a:t>
                      </a:r>
                    </a:p>
                  </a:txBody>
                  <a:tcPr/>
                </a:tc>
                <a:tc>
                  <a:txBody>
                    <a:bodyPr/>
                    <a:lstStyle/>
                    <a:p>
                      <a:r>
                        <a:rPr lang="en-US" dirty="0"/>
                        <a:t>Upper Layer Interface (ULI) for IEEE 802.15.4 Networks</a:t>
                      </a:r>
                    </a:p>
                  </a:txBody>
                  <a:tcPr/>
                </a:tc>
                <a:tc>
                  <a:txBody>
                    <a:bodyPr/>
                    <a:lstStyle/>
                    <a:p>
                      <a:r>
                        <a:rPr lang="en-US" sz="1200" dirty="0"/>
                        <a:t>Now in development</a:t>
                      </a:r>
                    </a:p>
                  </a:txBody>
                  <a:tcPr/>
                </a:tc>
                <a:extLst>
                  <a:ext uri="{0D108BD9-81ED-4DB2-BD59-A6C34878D82A}">
                    <a16:rowId xmlns:a16="http://schemas.microsoft.com/office/drawing/2014/main" val="2479968064"/>
                  </a:ext>
                </a:extLst>
              </a:tr>
              <a:tr h="0">
                <a:tc>
                  <a:txBody>
                    <a:bodyPr/>
                    <a:lstStyle/>
                    <a:p>
                      <a:r>
                        <a:rPr lang="en-US" dirty="0"/>
                        <a:t>802.15.13</a:t>
                      </a:r>
                    </a:p>
                  </a:txBody>
                  <a:tcPr/>
                </a:tc>
                <a:tc>
                  <a:txBody>
                    <a:bodyPr/>
                    <a:lstStyle/>
                    <a:p>
                      <a:r>
                        <a:rPr lang="en-US" dirty="0"/>
                        <a:t>Multi-Gigabit/s Optical Wireless Communications</a:t>
                      </a:r>
                    </a:p>
                  </a:txBody>
                  <a:tcPr/>
                </a:tc>
                <a:tc>
                  <a:txBody>
                    <a:bodyPr/>
                    <a:lstStyle/>
                    <a:p>
                      <a:r>
                        <a:rPr lang="en-US" sz="1200" dirty="0"/>
                        <a:t>Now in development</a:t>
                      </a:r>
                    </a:p>
                  </a:txBody>
                  <a:tcPr/>
                </a:tc>
                <a:extLst>
                  <a:ext uri="{0D108BD9-81ED-4DB2-BD59-A6C34878D82A}">
                    <a16:rowId xmlns:a16="http://schemas.microsoft.com/office/drawing/2014/main" val="724503635"/>
                  </a:ext>
                </a:extLst>
              </a:tr>
              <a:tr h="0">
                <a:tc>
                  <a:txBody>
                    <a:bodyPr/>
                    <a:lstStyle/>
                    <a:p>
                      <a:r>
                        <a:rPr lang="en-US" dirty="0"/>
                        <a:t>802.15.16</a:t>
                      </a:r>
                    </a:p>
                  </a:txBody>
                  <a:tcPr>
                    <a:solidFill>
                      <a:srgbClr val="92D050"/>
                    </a:solidFill>
                  </a:tcPr>
                </a:tc>
                <a:tc>
                  <a:txBody>
                    <a:bodyPr/>
                    <a:lstStyle/>
                    <a:p>
                      <a:r>
                        <a:rPr lang="en-US" dirty="0"/>
                        <a:t>Licensed Narrowband Amendment</a:t>
                      </a:r>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Now in development</a:t>
                      </a:r>
                    </a:p>
                  </a:txBody>
                  <a:tcPr>
                    <a:solidFill>
                      <a:srgbClr val="92D050"/>
                    </a:solidFill>
                  </a:tcPr>
                </a:tc>
                <a:extLst>
                  <a:ext uri="{0D108BD9-81ED-4DB2-BD59-A6C34878D82A}">
                    <a16:rowId xmlns:a16="http://schemas.microsoft.com/office/drawing/2014/main" val="2248732535"/>
                  </a:ext>
                </a:extLst>
              </a:tr>
              <a:tr h="0">
                <a:tc>
                  <a:txBody>
                    <a:bodyPr/>
                    <a:lstStyle/>
                    <a:p>
                      <a:r>
                        <a:rPr lang="en-US" dirty="0"/>
                        <a:t>802.15.22</a:t>
                      </a:r>
                    </a:p>
                  </a:txBody>
                  <a:tcPr/>
                </a:tc>
                <a:tc>
                  <a:txBody>
                    <a:bodyPr/>
                    <a:lstStyle/>
                    <a:p>
                      <a:r>
                        <a:rPr lang="en-US" dirty="0"/>
                        <a:t>Spectrum Characterization and Occupancy Sensing</a:t>
                      </a:r>
                    </a:p>
                  </a:txBody>
                  <a:tcPr/>
                </a:tc>
                <a:tc>
                  <a:txBody>
                    <a:bodyPr/>
                    <a:lstStyle/>
                    <a:p>
                      <a:r>
                        <a:rPr lang="en-US" sz="1200" dirty="0"/>
                        <a:t>Now in development</a:t>
                      </a:r>
                    </a:p>
                  </a:txBody>
                  <a:tcPr/>
                </a:tc>
                <a:extLst>
                  <a:ext uri="{0D108BD9-81ED-4DB2-BD59-A6C34878D82A}">
                    <a16:rowId xmlns:a16="http://schemas.microsoft.com/office/drawing/2014/main" val="697461961"/>
                  </a:ext>
                </a:extLst>
              </a:tr>
            </a:tbl>
          </a:graphicData>
        </a:graphic>
      </p:graphicFrame>
      <p:sp>
        <p:nvSpPr>
          <p:cNvPr id="3" name="Date Placeholder 2">
            <a:extLst>
              <a:ext uri="{FF2B5EF4-FFF2-40B4-BE49-F238E27FC236}">
                <a16:creationId xmlns:a16="http://schemas.microsoft.com/office/drawing/2014/main" id="{EB0CC9C1-D738-421B-927D-9932E629696F}"/>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76EDA362-3F56-484E-927A-BC8B2B79CC9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F42A3A3-6D4E-4144-BF3D-927BA19C227A}"/>
              </a:ext>
            </a:extLst>
          </p:cNvPr>
          <p:cNvSpPr>
            <a:spLocks noGrp="1"/>
          </p:cNvSpPr>
          <p:nvPr>
            <p:ph type="sldNum" sz="quarter" idx="12"/>
          </p:nvPr>
        </p:nvSpPr>
        <p:spPr/>
        <p:txBody>
          <a:bodyPr/>
          <a:lstStyle/>
          <a:p>
            <a:fld id="{07EF11DD-EAC9-418C-AFCF-9D5EFABD0DDC}" type="slidenum">
              <a:rPr lang="en-US" smtClean="0"/>
              <a:t>21</a:t>
            </a:fld>
            <a:endParaRPr lang="en-US"/>
          </a:p>
        </p:txBody>
      </p:sp>
    </p:spTree>
    <p:extLst>
      <p:ext uri="{BB962C8B-B14F-4D97-AF65-F5344CB8AC3E}">
        <p14:creationId xmlns:p14="http://schemas.microsoft.com/office/powerpoint/2010/main" val="24104563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C9B70-1BD0-40A0-9564-1B50ED800BB4}"/>
              </a:ext>
            </a:extLst>
          </p:cNvPr>
          <p:cNvSpPr>
            <a:spLocks noGrp="1"/>
          </p:cNvSpPr>
          <p:nvPr>
            <p:ph type="title"/>
          </p:nvPr>
        </p:nvSpPr>
        <p:spPr/>
        <p:txBody>
          <a:bodyPr/>
          <a:lstStyle/>
          <a:p>
            <a:r>
              <a:rPr lang="en-US" dirty="0"/>
              <a:t>802.15 Membership</a:t>
            </a:r>
          </a:p>
        </p:txBody>
      </p:sp>
      <p:sp>
        <p:nvSpPr>
          <p:cNvPr id="3" name="Content Placeholder 2">
            <a:extLst>
              <a:ext uri="{FF2B5EF4-FFF2-40B4-BE49-F238E27FC236}">
                <a16:creationId xmlns:a16="http://schemas.microsoft.com/office/drawing/2014/main" id="{337EAF9D-B4F9-4B08-B049-EEA692DBE7EE}"/>
              </a:ext>
            </a:extLst>
          </p:cNvPr>
          <p:cNvSpPr>
            <a:spLocks noGrp="1"/>
          </p:cNvSpPr>
          <p:nvPr>
            <p:ph idx="1"/>
          </p:nvPr>
        </p:nvSpPr>
        <p:spPr/>
        <p:txBody>
          <a:bodyPr>
            <a:normAutofit lnSpcReduction="10000"/>
          </a:bodyPr>
          <a:lstStyle/>
          <a:p>
            <a:r>
              <a:rPr lang="en-US" dirty="0"/>
              <a:t>Voting membership in 802.15 is granted based on meeting attendance and letter ballot response</a:t>
            </a:r>
          </a:p>
          <a:p>
            <a:endParaRPr lang="en-US" dirty="0"/>
          </a:p>
          <a:p>
            <a:r>
              <a:rPr lang="en-US" dirty="0"/>
              <a:t>Attendance: 2 out of 4 plenary meetings with 75% attendance of meeting slots. One interim can be substituted for a plenary</a:t>
            </a:r>
          </a:p>
          <a:p>
            <a:endParaRPr lang="en-US" dirty="0"/>
          </a:p>
          <a:p>
            <a:r>
              <a:rPr lang="en-US" dirty="0"/>
              <a:t>Letter Ballot Response: Members must vote on working group letter ballots. </a:t>
            </a:r>
          </a:p>
          <a:p>
            <a:pPr lvl="1"/>
            <a:r>
              <a:rPr lang="en-US" dirty="0"/>
              <a:t>If you fail to vote on 2 out of 3 letter ballots you will lose your voting rights.</a:t>
            </a:r>
          </a:p>
          <a:p>
            <a:pPr lvl="1"/>
            <a:r>
              <a:rPr lang="en-US" dirty="0"/>
              <a:t>This rule includes letter ballots for all 802.15 projects</a:t>
            </a:r>
          </a:p>
        </p:txBody>
      </p:sp>
      <p:sp>
        <p:nvSpPr>
          <p:cNvPr id="4" name="Date Placeholder 3">
            <a:extLst>
              <a:ext uri="{FF2B5EF4-FFF2-40B4-BE49-F238E27FC236}">
                <a16:creationId xmlns:a16="http://schemas.microsoft.com/office/drawing/2014/main" id="{18C5BADE-0FB9-4989-BD76-1861C4A91E71}"/>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0D120BD5-2788-47CA-8BEB-9AB784B6B48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83DAF950-444A-42A0-9FC3-D91790558BEF}"/>
              </a:ext>
            </a:extLst>
          </p:cNvPr>
          <p:cNvSpPr>
            <a:spLocks noGrp="1"/>
          </p:cNvSpPr>
          <p:nvPr>
            <p:ph type="sldNum" sz="quarter" idx="12"/>
          </p:nvPr>
        </p:nvSpPr>
        <p:spPr/>
        <p:txBody>
          <a:bodyPr/>
          <a:lstStyle/>
          <a:p>
            <a:fld id="{07EF11DD-EAC9-418C-AFCF-9D5EFABD0DDC}" type="slidenum">
              <a:rPr lang="en-US" smtClean="0"/>
              <a:t>22</a:t>
            </a:fld>
            <a:endParaRPr lang="en-US"/>
          </a:p>
        </p:txBody>
      </p:sp>
    </p:spTree>
    <p:extLst>
      <p:ext uri="{BB962C8B-B14F-4D97-AF65-F5344CB8AC3E}">
        <p14:creationId xmlns:p14="http://schemas.microsoft.com/office/powerpoint/2010/main" val="2025455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EF17A1-08F1-4A09-B77B-E90424F23B67}"/>
              </a:ext>
            </a:extLst>
          </p:cNvPr>
          <p:cNvSpPr>
            <a:spLocks noGrp="1"/>
          </p:cNvSpPr>
          <p:nvPr>
            <p:ph type="title"/>
          </p:nvPr>
        </p:nvSpPr>
        <p:spPr/>
        <p:txBody>
          <a:bodyPr/>
          <a:lstStyle/>
          <a:p>
            <a:r>
              <a:rPr lang="en-US" dirty="0"/>
              <a:t>PAR Background</a:t>
            </a:r>
          </a:p>
        </p:txBody>
      </p:sp>
      <p:sp>
        <p:nvSpPr>
          <p:cNvPr id="8" name="Text Placeholder 7">
            <a:extLst>
              <a:ext uri="{FF2B5EF4-FFF2-40B4-BE49-F238E27FC236}">
                <a16:creationId xmlns:a16="http://schemas.microsoft.com/office/drawing/2014/main" id="{276AB71F-7D4F-4416-88E6-B10BBE82C062}"/>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CFBEB0E2-F73A-495C-A359-8784D52D98FC}"/>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F65A9402-C4B6-43A1-9E2E-976A5E7F87E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B29FA824-79CB-4EBB-BD95-279EF72556B0}"/>
              </a:ext>
            </a:extLst>
          </p:cNvPr>
          <p:cNvSpPr>
            <a:spLocks noGrp="1"/>
          </p:cNvSpPr>
          <p:nvPr>
            <p:ph type="sldNum" sz="quarter" idx="12"/>
          </p:nvPr>
        </p:nvSpPr>
        <p:spPr/>
        <p:txBody>
          <a:bodyPr/>
          <a:lstStyle/>
          <a:p>
            <a:fld id="{07EF11DD-EAC9-418C-AFCF-9D5EFABD0DDC}" type="slidenum">
              <a:rPr lang="en-US" smtClean="0"/>
              <a:t>23</a:t>
            </a:fld>
            <a:endParaRPr lang="en-US"/>
          </a:p>
        </p:txBody>
      </p:sp>
    </p:spTree>
    <p:extLst>
      <p:ext uri="{BB962C8B-B14F-4D97-AF65-F5344CB8AC3E}">
        <p14:creationId xmlns:p14="http://schemas.microsoft.com/office/powerpoint/2010/main" val="8023983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100DD3-AFD4-4F87-875C-03CC634273CB}"/>
              </a:ext>
            </a:extLst>
          </p:cNvPr>
          <p:cNvSpPr>
            <a:spLocks noGrp="1"/>
          </p:cNvSpPr>
          <p:nvPr>
            <p:ph type="title"/>
          </p:nvPr>
        </p:nvSpPr>
        <p:spPr>
          <a:xfrm>
            <a:off x="838199" y="365125"/>
            <a:ext cx="11162591" cy="1325563"/>
          </a:xfrm>
        </p:spPr>
        <p:txBody>
          <a:bodyPr/>
          <a:lstStyle/>
          <a:p>
            <a:r>
              <a:rPr lang="en-US" dirty="0"/>
              <a:t>Identified Task Group Participants</a:t>
            </a:r>
          </a:p>
        </p:txBody>
      </p:sp>
      <p:sp>
        <p:nvSpPr>
          <p:cNvPr id="5" name="Content Placeholder 4">
            <a:extLst>
              <a:ext uri="{FF2B5EF4-FFF2-40B4-BE49-F238E27FC236}">
                <a16:creationId xmlns:a16="http://schemas.microsoft.com/office/drawing/2014/main" id="{2D1E2530-0818-4581-B261-0FFBEBA60317}"/>
              </a:ext>
            </a:extLst>
          </p:cNvPr>
          <p:cNvSpPr>
            <a:spLocks noGrp="1"/>
          </p:cNvSpPr>
          <p:nvPr>
            <p:ph sz="half" idx="1"/>
          </p:nvPr>
        </p:nvSpPr>
        <p:spPr>
          <a:xfrm>
            <a:off x="838200" y="1825625"/>
            <a:ext cx="5181600" cy="4768278"/>
          </a:xfrm>
        </p:spPr>
        <p:txBody>
          <a:bodyPr>
            <a:normAutofit fontScale="85000" lnSpcReduction="20000"/>
          </a:bodyPr>
          <a:lstStyle/>
          <a:p>
            <a:pPr marL="457200" indent="-457200">
              <a:buFont typeface="+mj-lt"/>
              <a:buAutoNum type="arabicPeriod"/>
            </a:pPr>
            <a:r>
              <a:rPr lang="en-US" dirty="0"/>
              <a:t>Tim Godfrey (EPRI)</a:t>
            </a:r>
          </a:p>
          <a:p>
            <a:pPr marL="457200" indent="-457200">
              <a:buFont typeface="+mj-lt"/>
              <a:buAutoNum type="arabicPeriod"/>
            </a:pPr>
            <a:r>
              <a:rPr lang="en-US" dirty="0"/>
              <a:t>Doug Gray (TCS)</a:t>
            </a:r>
          </a:p>
          <a:p>
            <a:pPr marL="457200" indent="-457200">
              <a:buFont typeface="+mj-lt"/>
              <a:buAutoNum type="arabicPeriod"/>
            </a:pPr>
            <a:r>
              <a:rPr lang="en-US" dirty="0"/>
              <a:t>Craig Tedrow (GE MDS)</a:t>
            </a:r>
          </a:p>
          <a:p>
            <a:pPr marL="457200" indent="-457200">
              <a:buFont typeface="+mj-lt"/>
              <a:buAutoNum type="arabicPeriod"/>
            </a:pPr>
            <a:r>
              <a:rPr lang="en-US" dirty="0"/>
              <a:t>Kathy Nelson (</a:t>
            </a:r>
            <a:r>
              <a:rPr lang="en-US" dirty="0" err="1"/>
              <a:t>Ondas</a:t>
            </a:r>
            <a:r>
              <a:rPr lang="en-US" dirty="0"/>
              <a:t>)</a:t>
            </a:r>
          </a:p>
          <a:p>
            <a:pPr marL="457200" indent="-457200">
              <a:buFont typeface="+mj-lt"/>
              <a:buAutoNum type="arabicPeriod"/>
            </a:pPr>
            <a:r>
              <a:rPr lang="en-US" dirty="0"/>
              <a:t>Menashe Shahar (</a:t>
            </a:r>
            <a:r>
              <a:rPr lang="en-US" dirty="0" err="1"/>
              <a:t>Ondas</a:t>
            </a:r>
            <a:r>
              <a:rPr lang="en-US" dirty="0"/>
              <a:t>)</a:t>
            </a:r>
          </a:p>
          <a:p>
            <a:pPr marL="457200" indent="-457200">
              <a:buFont typeface="+mj-lt"/>
              <a:buAutoNum type="arabicPeriod"/>
            </a:pPr>
            <a:r>
              <a:rPr lang="en-US" dirty="0"/>
              <a:t>Guy Simpson (</a:t>
            </a:r>
            <a:r>
              <a:rPr lang="en-US" dirty="0" err="1"/>
              <a:t>Ondas</a:t>
            </a:r>
            <a:r>
              <a:rPr lang="en-US" dirty="0"/>
              <a:t>)</a:t>
            </a:r>
          </a:p>
          <a:p>
            <a:pPr marL="457200" indent="-457200">
              <a:buFont typeface="+mj-lt"/>
              <a:buAutoNum type="arabicPeriod"/>
            </a:pPr>
            <a:r>
              <a:rPr lang="en-US" dirty="0"/>
              <a:t>Scott </a:t>
            </a:r>
            <a:r>
              <a:rPr lang="en-US" dirty="0" err="1"/>
              <a:t>Schoepel</a:t>
            </a:r>
            <a:r>
              <a:rPr lang="en-US" dirty="0"/>
              <a:t> (Motorola)</a:t>
            </a:r>
          </a:p>
          <a:p>
            <a:pPr marL="457200" indent="-457200">
              <a:buFont typeface="+mj-lt"/>
              <a:buAutoNum type="arabicPeriod"/>
            </a:pPr>
            <a:r>
              <a:rPr lang="en-US" dirty="0"/>
              <a:t>Anders </a:t>
            </a:r>
            <a:r>
              <a:rPr lang="en-US" dirty="0" err="1"/>
              <a:t>Rendahl</a:t>
            </a:r>
            <a:r>
              <a:rPr lang="en-US" dirty="0"/>
              <a:t>  (Siemens)</a:t>
            </a:r>
          </a:p>
          <a:p>
            <a:pPr marL="457200" indent="-457200">
              <a:buFont typeface="+mj-lt"/>
              <a:buAutoNum type="arabicPeriod"/>
            </a:pPr>
            <a:r>
              <a:rPr lang="en-US" dirty="0"/>
              <a:t>Bob Saffari (</a:t>
            </a:r>
            <a:r>
              <a:rPr lang="en-US" dirty="0" err="1"/>
              <a:t>Telewave</a:t>
            </a:r>
            <a:r>
              <a:rPr lang="en-US" dirty="0"/>
              <a:t>)</a:t>
            </a:r>
          </a:p>
          <a:p>
            <a:pPr marL="457200" indent="-457200">
              <a:buFont typeface="+mj-lt"/>
              <a:buAutoNum type="arabicPeriod"/>
            </a:pPr>
            <a:r>
              <a:rPr lang="en-US" dirty="0"/>
              <a:t>Leonhard Korowajczuk (</a:t>
            </a:r>
            <a:r>
              <a:rPr lang="en-US" dirty="0" err="1"/>
              <a:t>CelPlan</a:t>
            </a:r>
            <a:r>
              <a:rPr lang="en-US" dirty="0"/>
              <a:t>)</a:t>
            </a:r>
          </a:p>
          <a:p>
            <a:pPr marL="457200" indent="-457200">
              <a:buFont typeface="+mj-lt"/>
              <a:buAutoNum type="arabicPeriod"/>
            </a:pPr>
            <a:r>
              <a:rPr lang="en-US" dirty="0"/>
              <a:t>Eugene Crozier (</a:t>
            </a:r>
            <a:r>
              <a:rPr lang="en-US" dirty="0" err="1"/>
              <a:t>PowerTech</a:t>
            </a:r>
            <a:r>
              <a:rPr lang="en-US" dirty="0"/>
              <a:t> Labs)</a:t>
            </a:r>
          </a:p>
          <a:p>
            <a:pPr marL="457200" indent="-457200">
              <a:buFont typeface="+mj-lt"/>
              <a:buAutoNum type="arabicPeriod"/>
            </a:pPr>
            <a:r>
              <a:rPr lang="en-US" dirty="0"/>
              <a:t>Bob Finch (Select Spectrum)</a:t>
            </a:r>
          </a:p>
        </p:txBody>
      </p:sp>
      <p:sp>
        <p:nvSpPr>
          <p:cNvPr id="6" name="Content Placeholder 5">
            <a:extLst>
              <a:ext uri="{FF2B5EF4-FFF2-40B4-BE49-F238E27FC236}">
                <a16:creationId xmlns:a16="http://schemas.microsoft.com/office/drawing/2014/main" id="{F6E2099F-3AD8-4EA5-A7B5-B255164EF6C6}"/>
              </a:ext>
            </a:extLst>
          </p:cNvPr>
          <p:cNvSpPr>
            <a:spLocks noGrp="1"/>
          </p:cNvSpPr>
          <p:nvPr>
            <p:ph sz="half" idx="2"/>
          </p:nvPr>
        </p:nvSpPr>
        <p:spPr>
          <a:xfrm>
            <a:off x="6172200" y="1825624"/>
            <a:ext cx="5252392" cy="4483695"/>
          </a:xfrm>
        </p:spPr>
        <p:txBody>
          <a:bodyPr>
            <a:normAutofit fontScale="85000" lnSpcReduction="20000"/>
          </a:bodyPr>
          <a:lstStyle/>
          <a:p>
            <a:pPr marL="457200" indent="-457200">
              <a:buFont typeface="+mj-lt"/>
              <a:buAutoNum type="arabicPeriod" startAt="13"/>
            </a:pPr>
            <a:r>
              <a:rPr lang="en-US" dirty="0"/>
              <a:t>Klaus Bender (UTC)</a:t>
            </a:r>
          </a:p>
          <a:p>
            <a:pPr marL="457200" indent="-457200">
              <a:buFont typeface="+mj-lt"/>
              <a:buAutoNum type="arabicPeriod" startAt="13"/>
            </a:pPr>
            <a:r>
              <a:rPr lang="en-US" dirty="0"/>
              <a:t>Jerry Roberts (ENTELEC (Oil &amp; Gas))</a:t>
            </a:r>
          </a:p>
          <a:p>
            <a:pPr marL="457200" indent="-457200">
              <a:buFont typeface="+mj-lt"/>
              <a:buAutoNum type="arabicPeriod" startAt="13"/>
            </a:pPr>
            <a:r>
              <a:rPr lang="en-US" dirty="0"/>
              <a:t>Tom Peters (WCC of AAR - Rail)</a:t>
            </a:r>
          </a:p>
          <a:p>
            <a:pPr marL="457200" indent="-457200">
              <a:buFont typeface="+mj-lt"/>
              <a:buAutoNum type="arabicPeriod" startAt="13"/>
            </a:pPr>
            <a:r>
              <a:rPr lang="en-US" dirty="0"/>
              <a:t>Robin Cohen (EWA two way users)</a:t>
            </a:r>
          </a:p>
          <a:p>
            <a:pPr marL="457200" indent="-457200">
              <a:buFont typeface="+mj-lt"/>
              <a:buAutoNum type="arabicPeriod" startAt="13"/>
            </a:pPr>
            <a:r>
              <a:rPr lang="en-US" dirty="0"/>
              <a:t>Mark Crosby (EWA)</a:t>
            </a:r>
          </a:p>
          <a:p>
            <a:pPr marL="457200" indent="-457200">
              <a:buFont typeface="+mj-lt"/>
              <a:buAutoNum type="arabicPeriod" startAt="13"/>
            </a:pPr>
            <a:r>
              <a:rPr lang="en-US" dirty="0"/>
              <a:t>Zach Smith (BNSF)</a:t>
            </a:r>
          </a:p>
          <a:p>
            <a:pPr marL="457200" indent="-457200">
              <a:buFont typeface="+mj-lt"/>
              <a:buAutoNum type="arabicPeriod" startAt="13"/>
            </a:pPr>
            <a:r>
              <a:rPr lang="en-US" dirty="0"/>
              <a:t>Rick Smith (Chevron)</a:t>
            </a:r>
          </a:p>
          <a:p>
            <a:pPr marL="457200" indent="-457200">
              <a:buFont typeface="+mj-lt"/>
              <a:buAutoNum type="arabicPeriod" startAt="13"/>
            </a:pPr>
            <a:r>
              <a:rPr lang="en-US" dirty="0"/>
              <a:t>Daoud </a:t>
            </a:r>
            <a:r>
              <a:rPr lang="en-US" dirty="0" err="1"/>
              <a:t>Serang</a:t>
            </a:r>
            <a:r>
              <a:rPr lang="en-US" dirty="0"/>
              <a:t> (CML Micro)</a:t>
            </a:r>
          </a:p>
          <a:p>
            <a:pPr marL="457200" indent="-457200">
              <a:buFont typeface="+mj-lt"/>
              <a:buAutoNum type="arabicPeriod" startAt="13"/>
            </a:pPr>
            <a:r>
              <a:rPr lang="en-US" dirty="0"/>
              <a:t>Lon Renner (Nebraska Public Power District)</a:t>
            </a:r>
          </a:p>
          <a:p>
            <a:pPr marL="457200" indent="-457200">
              <a:buFont typeface="+mj-lt"/>
              <a:buAutoNum type="arabicPeriod" startAt="13"/>
            </a:pPr>
            <a:r>
              <a:rPr lang="en-US" dirty="0"/>
              <a:t>Rich Hawkins (WiMAX Forum)</a:t>
            </a:r>
          </a:p>
        </p:txBody>
      </p:sp>
      <p:sp>
        <p:nvSpPr>
          <p:cNvPr id="2" name="Date Placeholder 1">
            <a:extLst>
              <a:ext uri="{FF2B5EF4-FFF2-40B4-BE49-F238E27FC236}">
                <a16:creationId xmlns:a16="http://schemas.microsoft.com/office/drawing/2014/main" id="{D85C7993-56BF-46DE-8AD2-05AD63CFA442}"/>
              </a:ext>
            </a:extLst>
          </p:cNvPr>
          <p:cNvSpPr>
            <a:spLocks noGrp="1"/>
          </p:cNvSpPr>
          <p:nvPr>
            <p:ph type="dt" sz="half" idx="10"/>
          </p:nvPr>
        </p:nvSpPr>
        <p:spPr/>
        <p:txBody>
          <a:bodyPr/>
          <a:lstStyle/>
          <a:p>
            <a:r>
              <a:rPr lang="en-US"/>
              <a:t>January 2020</a:t>
            </a:r>
          </a:p>
        </p:txBody>
      </p:sp>
      <p:sp>
        <p:nvSpPr>
          <p:cNvPr id="3" name="Footer Placeholder 2">
            <a:extLst>
              <a:ext uri="{FF2B5EF4-FFF2-40B4-BE49-F238E27FC236}">
                <a16:creationId xmlns:a16="http://schemas.microsoft.com/office/drawing/2014/main" id="{89DCE57D-7576-43F3-BEE1-24D4D0627E1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19334F6A-1267-4157-81A9-51DC37AA7E8D}"/>
              </a:ext>
            </a:extLst>
          </p:cNvPr>
          <p:cNvSpPr>
            <a:spLocks noGrp="1"/>
          </p:cNvSpPr>
          <p:nvPr>
            <p:ph type="sldNum" sz="quarter" idx="12"/>
          </p:nvPr>
        </p:nvSpPr>
        <p:spPr/>
        <p:txBody>
          <a:bodyPr/>
          <a:lstStyle/>
          <a:p>
            <a:fld id="{07EF11DD-EAC9-418C-AFCF-9D5EFABD0DDC}" type="slidenum">
              <a:rPr lang="en-US" smtClean="0"/>
              <a:t>24</a:t>
            </a:fld>
            <a:endParaRPr lang="en-US"/>
          </a:p>
        </p:txBody>
      </p:sp>
    </p:spTree>
    <p:extLst>
      <p:ext uri="{BB962C8B-B14F-4D97-AF65-F5344CB8AC3E}">
        <p14:creationId xmlns:p14="http://schemas.microsoft.com/office/powerpoint/2010/main" val="3014535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100DD3-AFD4-4F87-875C-03CC634273CB}"/>
              </a:ext>
            </a:extLst>
          </p:cNvPr>
          <p:cNvSpPr>
            <a:spLocks noGrp="1"/>
          </p:cNvSpPr>
          <p:nvPr>
            <p:ph type="title"/>
          </p:nvPr>
        </p:nvSpPr>
        <p:spPr>
          <a:xfrm>
            <a:off x="838199" y="365125"/>
            <a:ext cx="11162591" cy="1325563"/>
          </a:xfrm>
        </p:spPr>
        <p:txBody>
          <a:bodyPr/>
          <a:lstStyle/>
          <a:p>
            <a:r>
              <a:rPr lang="en-US" dirty="0"/>
              <a:t>Supporters of IEEE P802.16t Amendment</a:t>
            </a:r>
          </a:p>
        </p:txBody>
      </p:sp>
      <p:sp>
        <p:nvSpPr>
          <p:cNvPr id="5" name="Content Placeholder 4">
            <a:extLst>
              <a:ext uri="{FF2B5EF4-FFF2-40B4-BE49-F238E27FC236}">
                <a16:creationId xmlns:a16="http://schemas.microsoft.com/office/drawing/2014/main" id="{2D1E2530-0818-4581-B261-0FFBEBA60317}"/>
              </a:ext>
            </a:extLst>
          </p:cNvPr>
          <p:cNvSpPr>
            <a:spLocks noGrp="1"/>
          </p:cNvSpPr>
          <p:nvPr>
            <p:ph sz="half" idx="1"/>
          </p:nvPr>
        </p:nvSpPr>
        <p:spPr>
          <a:xfrm>
            <a:off x="838200" y="1825625"/>
            <a:ext cx="5181600" cy="4768278"/>
          </a:xfrm>
        </p:spPr>
        <p:txBody>
          <a:bodyPr>
            <a:normAutofit lnSpcReduction="10000"/>
          </a:bodyPr>
          <a:lstStyle/>
          <a:p>
            <a:r>
              <a:rPr lang="en-US" dirty="0"/>
              <a:t>BNSF</a:t>
            </a:r>
          </a:p>
          <a:p>
            <a:r>
              <a:rPr lang="en-US" dirty="0"/>
              <a:t>Great River Energy</a:t>
            </a:r>
          </a:p>
          <a:p>
            <a:r>
              <a:rPr lang="en-US" dirty="0"/>
              <a:t>Arizona Public Service</a:t>
            </a:r>
          </a:p>
          <a:p>
            <a:r>
              <a:rPr lang="en-US" dirty="0"/>
              <a:t>Tri-State G&amp;T</a:t>
            </a:r>
          </a:p>
          <a:p>
            <a:r>
              <a:rPr lang="en-US" dirty="0"/>
              <a:t>Central Lincoln PUD</a:t>
            </a:r>
          </a:p>
          <a:p>
            <a:r>
              <a:rPr lang="en-US" dirty="0" err="1"/>
              <a:t>Cleco</a:t>
            </a:r>
            <a:endParaRPr lang="en-US" dirty="0"/>
          </a:p>
          <a:p>
            <a:r>
              <a:rPr lang="en-US" dirty="0"/>
              <a:t>Bay Electronics</a:t>
            </a:r>
          </a:p>
          <a:p>
            <a:r>
              <a:rPr lang="en-US" dirty="0"/>
              <a:t>NV Energy</a:t>
            </a:r>
          </a:p>
          <a:p>
            <a:r>
              <a:rPr lang="en-US" dirty="0"/>
              <a:t>Enterprise Products</a:t>
            </a:r>
          </a:p>
          <a:p>
            <a:r>
              <a:rPr lang="en-US" dirty="0"/>
              <a:t>Idaho Power</a:t>
            </a:r>
          </a:p>
        </p:txBody>
      </p:sp>
      <p:sp>
        <p:nvSpPr>
          <p:cNvPr id="6" name="Content Placeholder 5">
            <a:extLst>
              <a:ext uri="{FF2B5EF4-FFF2-40B4-BE49-F238E27FC236}">
                <a16:creationId xmlns:a16="http://schemas.microsoft.com/office/drawing/2014/main" id="{F6E2099F-3AD8-4EA5-A7B5-B255164EF6C6}"/>
              </a:ext>
            </a:extLst>
          </p:cNvPr>
          <p:cNvSpPr>
            <a:spLocks noGrp="1"/>
          </p:cNvSpPr>
          <p:nvPr>
            <p:ph sz="half" idx="2"/>
          </p:nvPr>
        </p:nvSpPr>
        <p:spPr>
          <a:xfrm>
            <a:off x="6172200" y="1825625"/>
            <a:ext cx="5181600" cy="4910266"/>
          </a:xfrm>
        </p:spPr>
        <p:txBody>
          <a:bodyPr>
            <a:normAutofit lnSpcReduction="10000"/>
          </a:bodyPr>
          <a:lstStyle/>
          <a:p>
            <a:r>
              <a:rPr lang="en-US" dirty="0"/>
              <a:t>UTC (Utilities)</a:t>
            </a:r>
          </a:p>
          <a:p>
            <a:r>
              <a:rPr lang="en-US" dirty="0"/>
              <a:t>ENTELEC (Oil &amp; Gas)</a:t>
            </a:r>
          </a:p>
          <a:p>
            <a:r>
              <a:rPr lang="en-US" dirty="0"/>
              <a:t>WCC of AAR (Rail)</a:t>
            </a:r>
          </a:p>
          <a:p>
            <a:r>
              <a:rPr lang="en-US" dirty="0"/>
              <a:t>EWA (two way users)</a:t>
            </a:r>
          </a:p>
          <a:p>
            <a:r>
              <a:rPr lang="en-US" dirty="0"/>
              <a:t>Chevron</a:t>
            </a:r>
          </a:p>
          <a:p>
            <a:r>
              <a:rPr lang="en-US" dirty="0"/>
              <a:t>Nebraska Public Power District</a:t>
            </a:r>
          </a:p>
          <a:p>
            <a:r>
              <a:rPr lang="en-US" dirty="0"/>
              <a:t>Connexus Energy</a:t>
            </a:r>
          </a:p>
          <a:p>
            <a:r>
              <a:rPr lang="en-US" dirty="0"/>
              <a:t>Herzog Technologies</a:t>
            </a:r>
          </a:p>
          <a:p>
            <a:r>
              <a:rPr lang="en-US" dirty="0"/>
              <a:t>Collins Aerospace</a:t>
            </a:r>
          </a:p>
          <a:p>
            <a:r>
              <a:rPr lang="en-US" dirty="0" err="1"/>
              <a:t>Centerpoint</a:t>
            </a:r>
            <a:r>
              <a:rPr lang="en-US" dirty="0"/>
              <a:t> Energy</a:t>
            </a:r>
          </a:p>
        </p:txBody>
      </p:sp>
      <p:sp>
        <p:nvSpPr>
          <p:cNvPr id="2" name="Date Placeholder 1">
            <a:extLst>
              <a:ext uri="{FF2B5EF4-FFF2-40B4-BE49-F238E27FC236}">
                <a16:creationId xmlns:a16="http://schemas.microsoft.com/office/drawing/2014/main" id="{68CA50A3-16CF-42C8-9D2F-74D1F7DF86C8}"/>
              </a:ext>
            </a:extLst>
          </p:cNvPr>
          <p:cNvSpPr>
            <a:spLocks noGrp="1"/>
          </p:cNvSpPr>
          <p:nvPr>
            <p:ph type="dt" sz="half" idx="10"/>
          </p:nvPr>
        </p:nvSpPr>
        <p:spPr/>
        <p:txBody>
          <a:bodyPr/>
          <a:lstStyle/>
          <a:p>
            <a:r>
              <a:rPr lang="en-US"/>
              <a:t>January 2020</a:t>
            </a:r>
          </a:p>
        </p:txBody>
      </p:sp>
      <p:sp>
        <p:nvSpPr>
          <p:cNvPr id="3" name="Footer Placeholder 2">
            <a:extLst>
              <a:ext uri="{FF2B5EF4-FFF2-40B4-BE49-F238E27FC236}">
                <a16:creationId xmlns:a16="http://schemas.microsoft.com/office/drawing/2014/main" id="{7A224B6A-9010-4D01-87FD-BF5C2E46CA14}"/>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CA7D6F1B-8C4F-43C6-936C-283D7F30EEC6}"/>
              </a:ext>
            </a:extLst>
          </p:cNvPr>
          <p:cNvSpPr>
            <a:spLocks noGrp="1"/>
          </p:cNvSpPr>
          <p:nvPr>
            <p:ph type="sldNum" sz="quarter" idx="12"/>
          </p:nvPr>
        </p:nvSpPr>
        <p:spPr/>
        <p:txBody>
          <a:bodyPr/>
          <a:lstStyle/>
          <a:p>
            <a:fld id="{07EF11DD-EAC9-418C-AFCF-9D5EFABD0DDC}" type="slidenum">
              <a:rPr lang="en-US" smtClean="0"/>
              <a:t>25</a:t>
            </a:fld>
            <a:endParaRPr lang="en-US" dirty="0"/>
          </a:p>
        </p:txBody>
      </p:sp>
    </p:spTree>
    <p:extLst>
      <p:ext uri="{BB962C8B-B14F-4D97-AF65-F5344CB8AC3E}">
        <p14:creationId xmlns:p14="http://schemas.microsoft.com/office/powerpoint/2010/main" val="4722510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100DD3-AFD4-4F87-875C-03CC634273CB}"/>
              </a:ext>
            </a:extLst>
          </p:cNvPr>
          <p:cNvSpPr>
            <a:spLocks noGrp="1"/>
          </p:cNvSpPr>
          <p:nvPr>
            <p:ph type="title"/>
          </p:nvPr>
        </p:nvSpPr>
        <p:spPr>
          <a:xfrm>
            <a:off x="838199" y="365125"/>
            <a:ext cx="11162591" cy="1325563"/>
          </a:xfrm>
        </p:spPr>
        <p:txBody>
          <a:bodyPr/>
          <a:lstStyle/>
          <a:p>
            <a:r>
              <a:rPr lang="en-US" dirty="0"/>
              <a:t>Supporters of IEEE P802.16t Amendment</a:t>
            </a:r>
          </a:p>
        </p:txBody>
      </p:sp>
      <p:sp>
        <p:nvSpPr>
          <p:cNvPr id="5" name="Content Placeholder 4">
            <a:extLst>
              <a:ext uri="{FF2B5EF4-FFF2-40B4-BE49-F238E27FC236}">
                <a16:creationId xmlns:a16="http://schemas.microsoft.com/office/drawing/2014/main" id="{2D1E2530-0818-4581-B261-0FFBEBA60317}"/>
              </a:ext>
            </a:extLst>
          </p:cNvPr>
          <p:cNvSpPr>
            <a:spLocks noGrp="1"/>
          </p:cNvSpPr>
          <p:nvPr>
            <p:ph sz="half" idx="1"/>
          </p:nvPr>
        </p:nvSpPr>
        <p:spPr>
          <a:xfrm>
            <a:off x="838200" y="1825625"/>
            <a:ext cx="5181600" cy="4768278"/>
          </a:xfrm>
        </p:spPr>
        <p:txBody>
          <a:bodyPr>
            <a:normAutofit/>
          </a:bodyPr>
          <a:lstStyle/>
          <a:p>
            <a:r>
              <a:rPr lang="en-US" dirty="0"/>
              <a:t>Apache</a:t>
            </a:r>
          </a:p>
          <a:p>
            <a:r>
              <a:rPr lang="en-US" dirty="0"/>
              <a:t>Jagged Peak Energy</a:t>
            </a:r>
          </a:p>
          <a:p>
            <a:r>
              <a:rPr lang="en-US" dirty="0"/>
              <a:t>East River Electric</a:t>
            </a:r>
          </a:p>
          <a:p>
            <a:r>
              <a:rPr lang="en-US" dirty="0"/>
              <a:t>BC Hydro</a:t>
            </a:r>
          </a:p>
          <a:p>
            <a:r>
              <a:rPr lang="en-US" dirty="0"/>
              <a:t>Nashville Electric Service</a:t>
            </a:r>
          </a:p>
          <a:p>
            <a:r>
              <a:rPr lang="en-US" dirty="0"/>
              <a:t>Lee County Electric Cooperative</a:t>
            </a:r>
          </a:p>
          <a:p>
            <a:r>
              <a:rPr lang="en-US" dirty="0"/>
              <a:t>Dairyland Electric Cooperative</a:t>
            </a:r>
          </a:p>
          <a:p>
            <a:r>
              <a:rPr lang="en-US" dirty="0"/>
              <a:t>Puget Sound Energy</a:t>
            </a:r>
          </a:p>
        </p:txBody>
      </p:sp>
      <p:sp>
        <p:nvSpPr>
          <p:cNvPr id="6" name="Content Placeholder 5">
            <a:extLst>
              <a:ext uri="{FF2B5EF4-FFF2-40B4-BE49-F238E27FC236}">
                <a16:creationId xmlns:a16="http://schemas.microsoft.com/office/drawing/2014/main" id="{F6E2099F-3AD8-4EA5-A7B5-B255164EF6C6}"/>
              </a:ext>
            </a:extLst>
          </p:cNvPr>
          <p:cNvSpPr>
            <a:spLocks noGrp="1"/>
          </p:cNvSpPr>
          <p:nvPr>
            <p:ph sz="half" idx="2"/>
          </p:nvPr>
        </p:nvSpPr>
        <p:spPr>
          <a:xfrm>
            <a:off x="6172200" y="1825625"/>
            <a:ext cx="5181600" cy="4910266"/>
          </a:xfrm>
        </p:spPr>
        <p:txBody>
          <a:bodyPr>
            <a:normAutofit/>
          </a:bodyPr>
          <a:lstStyle/>
          <a:p>
            <a:r>
              <a:rPr lang="en-US" dirty="0"/>
              <a:t>Others</a:t>
            </a:r>
          </a:p>
        </p:txBody>
      </p:sp>
      <p:sp>
        <p:nvSpPr>
          <p:cNvPr id="2" name="Date Placeholder 1">
            <a:extLst>
              <a:ext uri="{FF2B5EF4-FFF2-40B4-BE49-F238E27FC236}">
                <a16:creationId xmlns:a16="http://schemas.microsoft.com/office/drawing/2014/main" id="{0568389E-7FA2-47B8-A729-DDCD6602598C}"/>
              </a:ext>
            </a:extLst>
          </p:cNvPr>
          <p:cNvSpPr>
            <a:spLocks noGrp="1"/>
          </p:cNvSpPr>
          <p:nvPr>
            <p:ph type="dt" sz="half" idx="10"/>
          </p:nvPr>
        </p:nvSpPr>
        <p:spPr/>
        <p:txBody>
          <a:bodyPr/>
          <a:lstStyle/>
          <a:p>
            <a:r>
              <a:rPr lang="en-US"/>
              <a:t>January 2020</a:t>
            </a:r>
          </a:p>
        </p:txBody>
      </p:sp>
      <p:sp>
        <p:nvSpPr>
          <p:cNvPr id="3" name="Footer Placeholder 2">
            <a:extLst>
              <a:ext uri="{FF2B5EF4-FFF2-40B4-BE49-F238E27FC236}">
                <a16:creationId xmlns:a16="http://schemas.microsoft.com/office/drawing/2014/main" id="{36764106-CCB8-48AC-83CB-F8E511CA6B05}"/>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A6796C1E-C5EE-4B66-AE33-B8C2592D6EA6}"/>
              </a:ext>
            </a:extLst>
          </p:cNvPr>
          <p:cNvSpPr>
            <a:spLocks noGrp="1"/>
          </p:cNvSpPr>
          <p:nvPr>
            <p:ph type="sldNum" sz="quarter" idx="12"/>
          </p:nvPr>
        </p:nvSpPr>
        <p:spPr/>
        <p:txBody>
          <a:bodyPr/>
          <a:lstStyle/>
          <a:p>
            <a:fld id="{07EF11DD-EAC9-418C-AFCF-9D5EFABD0DDC}" type="slidenum">
              <a:rPr lang="en-US" smtClean="0"/>
              <a:t>26</a:t>
            </a:fld>
            <a:endParaRPr lang="en-US"/>
          </a:p>
        </p:txBody>
      </p:sp>
    </p:spTree>
    <p:extLst>
      <p:ext uri="{BB962C8B-B14F-4D97-AF65-F5344CB8AC3E}">
        <p14:creationId xmlns:p14="http://schemas.microsoft.com/office/powerpoint/2010/main" val="39680130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Scope Statement from Approved PAR </a:t>
            </a:r>
          </a:p>
        </p:txBody>
      </p:sp>
      <p:sp>
        <p:nvSpPr>
          <p:cNvPr id="3" name="Content Placeholder 2"/>
          <p:cNvSpPr>
            <a:spLocks noGrp="1"/>
          </p:cNvSpPr>
          <p:nvPr>
            <p:ph idx="1"/>
          </p:nvPr>
        </p:nvSpPr>
        <p:spPr/>
        <p:txBody>
          <a:bodyPr>
            <a:normAutofit lnSpcReduction="10000"/>
          </a:bodyPr>
          <a:lstStyle/>
          <a:p>
            <a:r>
              <a:rPr lang="en-US" dirty="0"/>
              <a:t>24-19-0029-06-0000-P802_16t_PAR.pdf</a:t>
            </a:r>
          </a:p>
          <a:p>
            <a:pPr lvl="1"/>
            <a:r>
              <a:rPr lang="en-US" dirty="0"/>
              <a:t>Standard for Air Interface for Broadband Wireless Access Systems </a:t>
            </a:r>
            <a:br>
              <a:rPr lang="en-US" dirty="0"/>
            </a:br>
            <a:r>
              <a:rPr lang="en-US" dirty="0"/>
              <a:t>Amendment - Fixed and Mobile Wireless Access in Narrowband Channels</a:t>
            </a:r>
          </a:p>
          <a:p>
            <a:r>
              <a:rPr lang="en-US" dirty="0"/>
              <a:t>5.2.b. Scope of the project: </a:t>
            </a:r>
          </a:p>
          <a:p>
            <a:pPr lvl="1"/>
            <a:r>
              <a:rPr lang="en-US" dirty="0"/>
              <a:t>This project specifies </a:t>
            </a:r>
            <a:r>
              <a:rPr lang="en-US" strike="sngStrike" dirty="0">
                <a:solidFill>
                  <a:srgbClr val="C00000"/>
                </a:solidFill>
              </a:rPr>
              <a:t>Time Division Duplexing (TDD) </a:t>
            </a:r>
            <a:r>
              <a:rPr lang="en-US" dirty="0"/>
              <a:t>operation in licensed spectrum with channel bandwidths greater than or equal to 5 kHz and less than 100 kHz. The project will specify a new PHY, and changes to the MAC as necessary to support the PHY. The amendment is frequency independent but focuses on spectrum less than 2 GHz. The range and data rate supported by the narrower channels are commensurate with those of the base standard, as scaled by the reduced channel bandwidth. The project also amends IEEE Std 802.16 as required to support aggregated operation in adjacent and non-adjacent channels.</a:t>
            </a:r>
          </a:p>
        </p:txBody>
      </p:sp>
      <p:sp>
        <p:nvSpPr>
          <p:cNvPr id="6" name="Date Placeholder 5">
            <a:extLst>
              <a:ext uri="{FF2B5EF4-FFF2-40B4-BE49-F238E27FC236}">
                <a16:creationId xmlns:a16="http://schemas.microsoft.com/office/drawing/2014/main" id="{055AE318-2782-4F44-B19C-2C40A3B6D6E8}"/>
              </a:ext>
            </a:extLst>
          </p:cNvPr>
          <p:cNvSpPr>
            <a:spLocks noGrp="1"/>
          </p:cNvSpPr>
          <p:nvPr>
            <p:ph type="dt" sz="half" idx="10"/>
          </p:nvPr>
        </p:nvSpPr>
        <p:spPr/>
        <p:txBody>
          <a:bodyPr/>
          <a:lstStyle/>
          <a:p>
            <a:r>
              <a:rPr lang="en-US" dirty="0"/>
              <a:t>January 2020</a:t>
            </a:r>
          </a:p>
        </p:txBody>
      </p:sp>
      <p:sp>
        <p:nvSpPr>
          <p:cNvPr id="4" name="Footer Placeholder 3"/>
          <p:cNvSpPr>
            <a:spLocks noGrp="1"/>
          </p:cNvSpPr>
          <p:nvPr>
            <p:ph type="ftr" sz="quarter" idx="11"/>
          </p:nvPr>
        </p:nvSpPr>
        <p:spPr/>
        <p:txBody>
          <a:bodyPr/>
          <a:lstStyle/>
          <a:p>
            <a:r>
              <a:rPr lang="en-GB"/>
              <a:t>Tim Godfrey, EPRI</a:t>
            </a:r>
          </a:p>
        </p:txBody>
      </p:sp>
      <p:sp>
        <p:nvSpPr>
          <p:cNvPr id="5" name="Slide Number Placeholder 4"/>
          <p:cNvSpPr>
            <a:spLocks noGrp="1"/>
          </p:cNvSpPr>
          <p:nvPr>
            <p:ph type="sldNum" sz="quarter" idx="12"/>
          </p:nvPr>
        </p:nvSpPr>
        <p:spPr/>
        <p:txBody>
          <a:bodyPr/>
          <a:lstStyle/>
          <a:p>
            <a:r>
              <a:rPr lang="en-GB" altLang="en-US"/>
              <a:t>Slide </a:t>
            </a:r>
            <a:fld id="{60CE1B40-7737-4184-A389-A2739479027B}" type="slidenum">
              <a:rPr lang="en-GB" altLang="en-US" smtClean="0"/>
              <a:pPr/>
              <a:t>27</a:t>
            </a:fld>
            <a:endParaRPr lang="en-GB" altLang="en-US"/>
          </a:p>
        </p:txBody>
      </p:sp>
    </p:spTree>
    <p:extLst>
      <p:ext uri="{BB962C8B-B14F-4D97-AF65-F5344CB8AC3E}">
        <p14:creationId xmlns:p14="http://schemas.microsoft.com/office/powerpoint/2010/main" val="11807450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Need Statement from Approved PAR</a:t>
            </a:r>
          </a:p>
        </p:txBody>
      </p:sp>
      <p:sp>
        <p:nvSpPr>
          <p:cNvPr id="3" name="Content Placeholder 2"/>
          <p:cNvSpPr>
            <a:spLocks noGrp="1"/>
          </p:cNvSpPr>
          <p:nvPr>
            <p:ph idx="1"/>
          </p:nvPr>
        </p:nvSpPr>
        <p:spPr/>
        <p:txBody>
          <a:bodyPr>
            <a:normAutofit fontScale="92500" lnSpcReduction="10000"/>
          </a:bodyPr>
          <a:lstStyle/>
          <a:p>
            <a:r>
              <a:rPr lang="en-US" dirty="0"/>
              <a:t>5.5 Need for the Project: </a:t>
            </a:r>
          </a:p>
          <a:p>
            <a:pPr lvl="1"/>
            <a:r>
              <a:rPr lang="en-US" dirty="0"/>
              <a:t>Mission critical entities have a strong preference for private, licensed networks for their data communications needs. Licensed channels from 5 kHz to 1 MHz may be available from the FCC and other regulators, or may be purchased in secondary markets at a lower cost than commercial channels. Examples of operating frequencies include 160 MHz, 450 MHz, 700 MHz, and 900 </a:t>
            </a:r>
            <a:r>
              <a:rPr lang="en-US" dirty="0" err="1"/>
              <a:t>MHz.</a:t>
            </a:r>
            <a:r>
              <a:rPr lang="en-US" dirty="0"/>
              <a:t> Furthermore, VHF/UHF channels have superior propagation characteristics requiring less infrastructure and are capable of meeting capacity needs of private networks. The amendment facilitates the development of innovative, cost-effective, and interoperable multivendor products for private licensed wireless access systems for mission critical networks. Applications include smart grids supporting generation, transmission, and distribution; field area networks; smart fields and smart pipes for oil and gas; intelligent transportation for rail systems; and federal, state and local uses for homeland security, environmental and seismic monitoring and military communications.</a:t>
            </a:r>
          </a:p>
        </p:txBody>
      </p:sp>
      <p:sp>
        <p:nvSpPr>
          <p:cNvPr id="6" name="Date Placeholder 5">
            <a:extLst>
              <a:ext uri="{FF2B5EF4-FFF2-40B4-BE49-F238E27FC236}">
                <a16:creationId xmlns:a16="http://schemas.microsoft.com/office/drawing/2014/main" id="{E88F6259-1902-4CE0-B75C-8E1CEFF3E49C}"/>
              </a:ext>
            </a:extLst>
          </p:cNvPr>
          <p:cNvSpPr>
            <a:spLocks noGrp="1"/>
          </p:cNvSpPr>
          <p:nvPr>
            <p:ph type="dt" sz="half" idx="10"/>
          </p:nvPr>
        </p:nvSpPr>
        <p:spPr/>
        <p:txBody>
          <a:bodyPr/>
          <a:lstStyle/>
          <a:p>
            <a:r>
              <a:rPr lang="en-US"/>
              <a:t>January 2020</a:t>
            </a:r>
          </a:p>
        </p:txBody>
      </p:sp>
      <p:sp>
        <p:nvSpPr>
          <p:cNvPr id="4" name="Footer Placeholder 3"/>
          <p:cNvSpPr>
            <a:spLocks noGrp="1"/>
          </p:cNvSpPr>
          <p:nvPr>
            <p:ph type="ftr" sz="quarter" idx="11"/>
          </p:nvPr>
        </p:nvSpPr>
        <p:spPr/>
        <p:txBody>
          <a:bodyPr/>
          <a:lstStyle/>
          <a:p>
            <a:r>
              <a:rPr lang="en-GB"/>
              <a:t>Tim Godfrey, EPRI</a:t>
            </a:r>
          </a:p>
        </p:txBody>
      </p:sp>
      <p:sp>
        <p:nvSpPr>
          <p:cNvPr id="5" name="Slide Number Placeholder 4"/>
          <p:cNvSpPr>
            <a:spLocks noGrp="1"/>
          </p:cNvSpPr>
          <p:nvPr>
            <p:ph type="sldNum" sz="quarter" idx="12"/>
          </p:nvPr>
        </p:nvSpPr>
        <p:spPr/>
        <p:txBody>
          <a:bodyPr/>
          <a:lstStyle/>
          <a:p>
            <a:r>
              <a:rPr lang="en-GB" altLang="en-US"/>
              <a:t>Slide </a:t>
            </a:r>
            <a:fld id="{60CE1B40-7737-4184-A389-A2739479027B}" type="slidenum">
              <a:rPr lang="en-GB" altLang="en-US" smtClean="0"/>
              <a:pPr/>
              <a:t>28</a:t>
            </a:fld>
            <a:endParaRPr lang="en-GB" altLang="en-US"/>
          </a:p>
        </p:txBody>
      </p:sp>
    </p:spTree>
    <p:extLst>
      <p:ext uri="{BB962C8B-B14F-4D97-AF65-F5344CB8AC3E}">
        <p14:creationId xmlns:p14="http://schemas.microsoft.com/office/powerpoint/2010/main" val="22508287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CBCA8FD-16D4-4ADC-9D8C-560B5B08F695}"/>
              </a:ext>
            </a:extLst>
          </p:cNvPr>
          <p:cNvSpPr>
            <a:spLocks noGrp="1"/>
          </p:cNvSpPr>
          <p:nvPr>
            <p:ph type="title"/>
          </p:nvPr>
        </p:nvSpPr>
        <p:spPr/>
        <p:txBody>
          <a:bodyPr/>
          <a:lstStyle/>
          <a:p>
            <a:r>
              <a:rPr lang="en-US" dirty="0"/>
              <a:t>PAR Development Process</a:t>
            </a:r>
          </a:p>
        </p:txBody>
      </p:sp>
      <p:sp>
        <p:nvSpPr>
          <p:cNvPr id="3" name="Content Placeholder 2"/>
          <p:cNvSpPr>
            <a:spLocks noGrp="1"/>
          </p:cNvSpPr>
          <p:nvPr>
            <p:ph idx="1"/>
          </p:nvPr>
        </p:nvSpPr>
        <p:spPr>
          <a:xfrm>
            <a:off x="767408" y="1628801"/>
            <a:ext cx="11161240" cy="4846612"/>
          </a:xfrm>
        </p:spPr>
        <p:txBody>
          <a:bodyPr>
            <a:normAutofit fontScale="77500" lnSpcReduction="20000"/>
          </a:bodyPr>
          <a:lstStyle/>
          <a:p>
            <a:r>
              <a:rPr lang="en-US" dirty="0"/>
              <a:t>Sept Interim: Presentation of project overview to 802.15 WNG   </a:t>
            </a:r>
            <a:r>
              <a:rPr lang="en-US" dirty="0">
                <a:hlinkClick r:id="rId3"/>
              </a:rPr>
              <a:t>802.15-19-0412r3</a:t>
            </a:r>
            <a:endParaRPr lang="en-US" dirty="0"/>
          </a:p>
          <a:p>
            <a:pPr lvl="1"/>
            <a:r>
              <a:rPr lang="en-US" dirty="0"/>
              <a:t>PAR Approved by 802.24 TAG</a:t>
            </a:r>
          </a:p>
          <a:p>
            <a:r>
              <a:rPr lang="en-US" dirty="0"/>
              <a:t>October 1st EC Teleconference</a:t>
            </a:r>
          </a:p>
          <a:p>
            <a:pPr lvl="1"/>
            <a:r>
              <a:rPr lang="en-US" dirty="0"/>
              <a:t>EC was briefed on plan for PAR submittal and project assignment to 802.15 in November</a:t>
            </a:r>
          </a:p>
          <a:p>
            <a:r>
              <a:rPr lang="en-US" dirty="0"/>
              <a:t>802.24 teleconference October 1 – 1pm PDT</a:t>
            </a:r>
          </a:p>
          <a:p>
            <a:pPr lvl="1"/>
            <a:r>
              <a:rPr lang="en-US" dirty="0"/>
              <a:t>Further discussion on PAR and CSD</a:t>
            </a:r>
          </a:p>
          <a:p>
            <a:r>
              <a:rPr lang="en-US" dirty="0"/>
              <a:t>PAR submitted to EC reflector Oct 8</a:t>
            </a:r>
            <a:r>
              <a:rPr lang="en-US" baseline="30000" dirty="0"/>
              <a:t>th</a:t>
            </a:r>
            <a:r>
              <a:rPr lang="en-US" dirty="0"/>
              <a:t> for agenda at November plenary</a:t>
            </a:r>
          </a:p>
          <a:p>
            <a:pPr lvl="1"/>
            <a:r>
              <a:rPr lang="en-US" dirty="0"/>
              <a:t>Per IEEE 802 LMSC O&amp;M Section 9.2</a:t>
            </a:r>
          </a:p>
          <a:p>
            <a:pPr lvl="1"/>
            <a:r>
              <a:rPr lang="en-US" dirty="0"/>
              <a:t>Including links to PAR, CSD, and this presentation describing PAR development process</a:t>
            </a:r>
          </a:p>
          <a:p>
            <a:r>
              <a:rPr lang="en-US" dirty="0"/>
              <a:t>802.24 provided the forum in November for addressing PAR comments </a:t>
            </a:r>
          </a:p>
          <a:p>
            <a:pPr lvl="1"/>
            <a:r>
              <a:rPr lang="en-US" dirty="0">
                <a:hlinkClick r:id="rId4"/>
              </a:rPr>
              <a:t>802.24-19-0035r0</a:t>
            </a:r>
            <a:endParaRPr lang="en-US" dirty="0"/>
          </a:p>
          <a:p>
            <a:r>
              <a:rPr lang="en-US" dirty="0"/>
              <a:t>PAR and CSD were approved Friday Nov 15 at EC meeting</a:t>
            </a:r>
          </a:p>
          <a:p>
            <a:r>
              <a:rPr lang="en-US" dirty="0"/>
              <a:t>The PAR shows the project is assigned to WG 802.15  </a:t>
            </a:r>
          </a:p>
          <a:p>
            <a:pPr lvl="1"/>
            <a:r>
              <a:rPr lang="en-US" dirty="0"/>
              <a:t>802.15 approves the assignment of this project to them</a:t>
            </a:r>
          </a:p>
          <a:p>
            <a:pPr lvl="1"/>
            <a:r>
              <a:rPr lang="en-US" dirty="0"/>
              <a:t>The 802.16 standard will not be renamed or renumbered by this amendment project</a:t>
            </a:r>
          </a:p>
          <a:p>
            <a:pPr lvl="1"/>
            <a:endParaRPr lang="en-US" dirty="0"/>
          </a:p>
        </p:txBody>
      </p:sp>
      <p:sp>
        <p:nvSpPr>
          <p:cNvPr id="5" name="Slide Number Placeholder 4"/>
          <p:cNvSpPr>
            <a:spLocks noGrp="1"/>
          </p:cNvSpPr>
          <p:nvPr>
            <p:ph type="sldNum" sz="quarter" idx="11"/>
          </p:nvPr>
        </p:nvSpPr>
        <p:spPr/>
        <p:txBody>
          <a:bodyPr/>
          <a:lstStyle/>
          <a:p>
            <a:r>
              <a:rPr lang="en-US" altLang="en-US" dirty="0"/>
              <a:t>Slide </a:t>
            </a:r>
            <a:fld id="{D2793805-6678-4F90-9549-7863581D2258}" type="slidenum">
              <a:rPr lang="en-US" altLang="en-US" smtClean="0"/>
              <a:pPr/>
              <a:t>29</a:t>
            </a:fld>
            <a:endParaRPr lang="en-US" altLang="en-US" dirty="0"/>
          </a:p>
        </p:txBody>
      </p:sp>
      <p:sp>
        <p:nvSpPr>
          <p:cNvPr id="4" name="Footer Placeholder 3"/>
          <p:cNvSpPr>
            <a:spLocks noGrp="1"/>
          </p:cNvSpPr>
          <p:nvPr>
            <p:ph type="ftr" sz="quarter" idx="4294967295"/>
          </p:nvPr>
        </p:nvSpPr>
        <p:spPr>
          <a:xfrm>
            <a:off x="10513168" y="6475413"/>
            <a:ext cx="1055440" cy="184150"/>
          </a:xfrm>
        </p:spPr>
        <p:txBody>
          <a:bodyPr/>
          <a:lstStyle/>
          <a:p>
            <a:r>
              <a:rPr lang="en-US" altLang="en-US" dirty="0"/>
              <a:t>Tim Godfrey, EPRI</a:t>
            </a:r>
          </a:p>
        </p:txBody>
      </p:sp>
      <p:sp>
        <p:nvSpPr>
          <p:cNvPr id="2" name="Date Placeholder 1">
            <a:extLst>
              <a:ext uri="{FF2B5EF4-FFF2-40B4-BE49-F238E27FC236}">
                <a16:creationId xmlns:a16="http://schemas.microsoft.com/office/drawing/2014/main" id="{AEF1A78D-CBAB-474C-9F67-5963256DEC6B}"/>
              </a:ext>
            </a:extLst>
          </p:cNvPr>
          <p:cNvSpPr>
            <a:spLocks noGrp="1"/>
          </p:cNvSpPr>
          <p:nvPr>
            <p:ph type="dt" sz="half" idx="10"/>
          </p:nvPr>
        </p:nvSpPr>
        <p:spPr/>
        <p:txBody>
          <a:bodyPr/>
          <a:lstStyle/>
          <a:p>
            <a:r>
              <a:rPr lang="en-US"/>
              <a:t>January 2020</a:t>
            </a:r>
          </a:p>
        </p:txBody>
      </p:sp>
    </p:spTree>
    <p:extLst>
      <p:ext uri="{BB962C8B-B14F-4D97-AF65-F5344CB8AC3E}">
        <p14:creationId xmlns:p14="http://schemas.microsoft.com/office/powerpoint/2010/main" val="2423962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Agenda for week – January 2020</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lnSpcReduction="10000"/>
          </a:bodyPr>
          <a:lstStyle/>
          <a:p>
            <a:r>
              <a:rPr lang="en-US" dirty="0"/>
              <a:t>Introductions, Attendance, Patent Policy</a:t>
            </a:r>
          </a:p>
          <a:p>
            <a:r>
              <a:rPr lang="en-US" dirty="0"/>
              <a:t>Review and Approve Agenda for week</a:t>
            </a:r>
          </a:p>
          <a:p>
            <a:r>
              <a:rPr lang="en-US" dirty="0"/>
              <a:t>Task Group Officers (permanent or interim secretary)</a:t>
            </a:r>
          </a:p>
          <a:p>
            <a:r>
              <a:rPr lang="en-US" dirty="0"/>
              <a:t>IEEE 802 orientation, 802.15 orientation, 802.16 history</a:t>
            </a:r>
          </a:p>
          <a:p>
            <a:r>
              <a:rPr lang="en-US" dirty="0"/>
              <a:t>Review of 16t PAR, CSD, and related materials from PAR approval</a:t>
            </a:r>
          </a:p>
          <a:p>
            <a:r>
              <a:rPr lang="en-US" dirty="0"/>
              <a:t>Task Group Development Process, Key Documents</a:t>
            </a:r>
          </a:p>
          <a:p>
            <a:r>
              <a:rPr lang="en-US" dirty="0"/>
              <a:t>Task Group Timeline</a:t>
            </a:r>
          </a:p>
          <a:p>
            <a:r>
              <a:rPr lang="en-US" dirty="0"/>
              <a:t>Issue call for contributions and presentations</a:t>
            </a:r>
          </a:p>
          <a:p>
            <a:r>
              <a:rPr lang="en-US" dirty="0"/>
              <a:t>Any presentations or contributions for this week</a:t>
            </a:r>
          </a:p>
        </p:txBody>
      </p:sp>
      <p:sp>
        <p:nvSpPr>
          <p:cNvPr id="2" name="Date Placeholder 1">
            <a:extLst>
              <a:ext uri="{FF2B5EF4-FFF2-40B4-BE49-F238E27FC236}">
                <a16:creationId xmlns:a16="http://schemas.microsoft.com/office/drawing/2014/main" id="{18E60F81-A535-4535-B380-36349C6C0953}"/>
              </a:ext>
            </a:extLst>
          </p:cNvPr>
          <p:cNvSpPr>
            <a:spLocks noGrp="1"/>
          </p:cNvSpPr>
          <p:nvPr>
            <p:ph type="dt" sz="half" idx="10"/>
          </p:nvPr>
        </p:nvSpPr>
        <p:spPr/>
        <p:txBody>
          <a:bodyPr/>
          <a:lstStyle/>
          <a:p>
            <a:r>
              <a:rPr lang="en-US"/>
              <a:t>January 2020</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7A912C23-63F8-450A-AA58-80D7A7B4FCA4}"/>
              </a:ext>
            </a:extLst>
          </p:cNvPr>
          <p:cNvSpPr>
            <a:spLocks noGrp="1"/>
          </p:cNvSpPr>
          <p:nvPr>
            <p:ph type="sldNum" sz="quarter" idx="12"/>
          </p:nvPr>
        </p:nvSpPr>
        <p:spPr/>
        <p:txBody>
          <a:bodyPr/>
          <a:lstStyle/>
          <a:p>
            <a:fld id="{07EF11DD-EAC9-418C-AFCF-9D5EFABD0DDC}" type="slidenum">
              <a:rPr lang="en-US" smtClean="0"/>
              <a:t>3</a:t>
            </a:fld>
            <a:endParaRPr lang="en-US"/>
          </a:p>
        </p:txBody>
      </p:sp>
    </p:spTree>
    <p:extLst>
      <p:ext uri="{BB962C8B-B14F-4D97-AF65-F5344CB8AC3E}">
        <p14:creationId xmlns:p14="http://schemas.microsoft.com/office/powerpoint/2010/main" val="20064856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600E8-5F45-479C-99CF-8F50F82894E9}"/>
              </a:ext>
            </a:extLst>
          </p:cNvPr>
          <p:cNvSpPr>
            <a:spLocks noGrp="1"/>
          </p:cNvSpPr>
          <p:nvPr>
            <p:ph type="title"/>
          </p:nvPr>
        </p:nvSpPr>
        <p:spPr/>
        <p:txBody>
          <a:bodyPr/>
          <a:lstStyle/>
          <a:p>
            <a:r>
              <a:rPr lang="en-US" dirty="0"/>
              <a:t>P802.16t PAR and CSD - EC Motion</a:t>
            </a:r>
          </a:p>
        </p:txBody>
      </p:sp>
      <p:sp>
        <p:nvSpPr>
          <p:cNvPr id="3" name="Content Placeholder 2">
            <a:extLst>
              <a:ext uri="{FF2B5EF4-FFF2-40B4-BE49-F238E27FC236}">
                <a16:creationId xmlns:a16="http://schemas.microsoft.com/office/drawing/2014/main" id="{68C99445-C905-46A9-9B97-0708C25C10EC}"/>
              </a:ext>
            </a:extLst>
          </p:cNvPr>
          <p:cNvSpPr>
            <a:spLocks noGrp="1"/>
          </p:cNvSpPr>
          <p:nvPr>
            <p:ph idx="1"/>
          </p:nvPr>
        </p:nvSpPr>
        <p:spPr/>
        <p:txBody>
          <a:bodyPr>
            <a:normAutofit fontScale="77500" lnSpcReduction="20000"/>
          </a:bodyPr>
          <a:lstStyle/>
          <a:p>
            <a:r>
              <a:rPr lang="en-US" dirty="0"/>
              <a:t>Approve forwarding P802.16t PAR documentation in </a:t>
            </a:r>
            <a:r>
              <a:rPr lang="en-US" dirty="0">
                <a:hlinkClick r:id="rId3"/>
              </a:rPr>
              <a:t>https://mentor.ieee.org/802.24/dcn/19/24-19-0029-06-0000-licensed-narrowband-amendment-par.pdf</a:t>
            </a:r>
            <a:r>
              <a:rPr lang="en-US" dirty="0"/>
              <a:t> to </a:t>
            </a:r>
            <a:r>
              <a:rPr lang="en-US" dirty="0" err="1"/>
              <a:t>NesCom</a:t>
            </a:r>
            <a:endParaRPr lang="en-US" dirty="0"/>
          </a:p>
          <a:p>
            <a:r>
              <a:rPr lang="en-US" dirty="0"/>
              <a:t>Approve CSD documentation in </a:t>
            </a:r>
            <a:r>
              <a:rPr lang="en-US" dirty="0">
                <a:hlinkClick r:id="rId4"/>
              </a:rPr>
              <a:t>https://mentor.ieee.org/802.24/dcn/19/24-19-0030-01-0000-licensed-narrowband-amendment-csd.docx</a:t>
            </a:r>
            <a:endParaRPr lang="en-US" dirty="0"/>
          </a:p>
          <a:p>
            <a:endParaRPr lang="en-US" dirty="0"/>
          </a:p>
          <a:p>
            <a:r>
              <a:rPr lang="en-US" dirty="0"/>
              <a:t>See </a:t>
            </a:r>
            <a:r>
              <a:rPr lang="en-US" dirty="0">
                <a:hlinkClick r:id="rId5"/>
              </a:rPr>
              <a:t>802.24-19-0033r8</a:t>
            </a:r>
            <a:r>
              <a:rPr lang="en-US" dirty="0"/>
              <a:t> for supporting documentation</a:t>
            </a:r>
          </a:p>
          <a:p>
            <a:r>
              <a:rPr lang="en-US" dirty="0"/>
              <a:t>Vote in the 802.24 TAG, PAR (y/n/a): &lt;7&gt;,&lt;0&gt;,&lt;1&gt;; CSD (y/n/a): &lt;7&gt;,&lt;0&gt;,&lt;1&gt;</a:t>
            </a:r>
          </a:p>
          <a:p>
            <a:r>
              <a:rPr lang="en-US" dirty="0"/>
              <a:t>Vote in the 802.15 WG, PAR (y/n/a): &lt;18&gt;,&lt;3&gt;,&lt;4&gt;; CSD (y/n/a): &lt;18&gt;,&lt;3&gt;,&lt;4&gt;</a:t>
            </a:r>
          </a:p>
          <a:p>
            <a:pPr lvl="1"/>
            <a:endParaRPr lang="en-US" dirty="0"/>
          </a:p>
          <a:p>
            <a:endParaRPr lang="en-US" dirty="0"/>
          </a:p>
          <a:p>
            <a:r>
              <a:rPr lang="en-US" dirty="0"/>
              <a:t>Moved: T Godfrey</a:t>
            </a:r>
          </a:p>
          <a:p>
            <a:r>
              <a:rPr lang="en-US" dirty="0"/>
              <a:t>Second: R Alfvin</a:t>
            </a:r>
          </a:p>
        </p:txBody>
      </p:sp>
      <p:sp>
        <p:nvSpPr>
          <p:cNvPr id="4" name="Footer Placeholder 3">
            <a:extLst>
              <a:ext uri="{FF2B5EF4-FFF2-40B4-BE49-F238E27FC236}">
                <a16:creationId xmlns:a16="http://schemas.microsoft.com/office/drawing/2014/main" id="{789427BA-8D2A-409C-9936-2350E2054A77}"/>
              </a:ext>
            </a:extLst>
          </p:cNvPr>
          <p:cNvSpPr>
            <a:spLocks noGrp="1"/>
          </p:cNvSpPr>
          <p:nvPr>
            <p:ph type="ftr" sz="quarter" idx="10"/>
          </p:nvPr>
        </p:nvSpPr>
        <p:spPr>
          <a:xfrm>
            <a:off x="8991600" y="6358792"/>
            <a:ext cx="2743200" cy="365125"/>
          </a:xfrm>
        </p:spPr>
        <p:txBody>
          <a:bodyPr/>
          <a:lstStyle/>
          <a:p>
            <a:r>
              <a:rPr lang="en-GB"/>
              <a:t>Tim Godfrey, EPRI</a:t>
            </a:r>
          </a:p>
        </p:txBody>
      </p:sp>
      <p:sp>
        <p:nvSpPr>
          <p:cNvPr id="5" name="Slide Number Placeholder 4">
            <a:extLst>
              <a:ext uri="{FF2B5EF4-FFF2-40B4-BE49-F238E27FC236}">
                <a16:creationId xmlns:a16="http://schemas.microsoft.com/office/drawing/2014/main" id="{498D723A-1599-441B-908E-FC5CC9FBD6BA}"/>
              </a:ext>
            </a:extLst>
          </p:cNvPr>
          <p:cNvSpPr>
            <a:spLocks noGrp="1"/>
          </p:cNvSpPr>
          <p:nvPr>
            <p:ph type="sldNum" sz="quarter" idx="11"/>
          </p:nvPr>
        </p:nvSpPr>
        <p:spPr/>
        <p:txBody>
          <a:bodyPr/>
          <a:lstStyle/>
          <a:p>
            <a:r>
              <a:rPr lang="en-GB" altLang="en-US"/>
              <a:t>Slide </a:t>
            </a:r>
            <a:fld id="{60CE1B40-7737-4184-A389-A2739479027B}" type="slidenum">
              <a:rPr lang="en-GB" altLang="en-US" smtClean="0"/>
              <a:pPr/>
              <a:t>30</a:t>
            </a:fld>
            <a:endParaRPr lang="en-GB" altLang="en-US"/>
          </a:p>
        </p:txBody>
      </p:sp>
      <p:sp>
        <p:nvSpPr>
          <p:cNvPr id="6" name="Date Placeholder 5">
            <a:extLst>
              <a:ext uri="{FF2B5EF4-FFF2-40B4-BE49-F238E27FC236}">
                <a16:creationId xmlns:a16="http://schemas.microsoft.com/office/drawing/2014/main" id="{ABDBC12D-3BE6-40E5-B86B-8BB933ECFC60}"/>
              </a:ext>
            </a:extLst>
          </p:cNvPr>
          <p:cNvSpPr>
            <a:spLocks noGrp="1"/>
          </p:cNvSpPr>
          <p:nvPr>
            <p:ph type="dt" sz="half" idx="4294967295"/>
          </p:nvPr>
        </p:nvSpPr>
        <p:spPr>
          <a:xfrm>
            <a:off x="381000" y="6356350"/>
            <a:ext cx="2743200" cy="365125"/>
          </a:xfrm>
        </p:spPr>
        <p:txBody>
          <a:bodyPr/>
          <a:lstStyle/>
          <a:p>
            <a:r>
              <a:rPr lang="en-US"/>
              <a:t>January 2020</a:t>
            </a:r>
            <a:endParaRPr lang="en-US" dirty="0"/>
          </a:p>
        </p:txBody>
      </p:sp>
    </p:spTree>
    <p:extLst>
      <p:ext uri="{BB962C8B-B14F-4D97-AF65-F5344CB8AC3E}">
        <p14:creationId xmlns:p14="http://schemas.microsoft.com/office/powerpoint/2010/main" val="5518291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722BF-E3FF-4CF7-897C-7C5EFE8536B2}"/>
              </a:ext>
            </a:extLst>
          </p:cNvPr>
          <p:cNvSpPr>
            <a:spLocks noGrp="1"/>
          </p:cNvSpPr>
          <p:nvPr>
            <p:ph type="title"/>
          </p:nvPr>
        </p:nvSpPr>
        <p:spPr/>
        <p:txBody>
          <a:bodyPr/>
          <a:lstStyle/>
          <a:p>
            <a:r>
              <a:rPr lang="en-US" dirty="0"/>
              <a:t>Since November</a:t>
            </a:r>
          </a:p>
        </p:txBody>
      </p:sp>
      <p:sp>
        <p:nvSpPr>
          <p:cNvPr id="3" name="Content Placeholder 2">
            <a:extLst>
              <a:ext uri="{FF2B5EF4-FFF2-40B4-BE49-F238E27FC236}">
                <a16:creationId xmlns:a16="http://schemas.microsoft.com/office/drawing/2014/main" id="{9F0F7A75-F4EF-41A4-A155-9951F3A58395}"/>
              </a:ext>
            </a:extLst>
          </p:cNvPr>
          <p:cNvSpPr>
            <a:spLocks noGrp="1"/>
          </p:cNvSpPr>
          <p:nvPr>
            <p:ph idx="1"/>
          </p:nvPr>
        </p:nvSpPr>
        <p:spPr>
          <a:xfrm>
            <a:off x="838200" y="1825625"/>
            <a:ext cx="5486400" cy="4351338"/>
          </a:xfrm>
        </p:spPr>
        <p:txBody>
          <a:bodyPr/>
          <a:lstStyle/>
          <a:p>
            <a:r>
              <a:rPr lang="en-US" dirty="0"/>
              <a:t>PAR Approved by 802 EC</a:t>
            </a:r>
          </a:p>
          <a:p>
            <a:endParaRPr lang="en-US" dirty="0"/>
          </a:p>
          <a:p>
            <a:r>
              <a:rPr lang="en-US" dirty="0"/>
              <a:t>PAR Submitted to NESCOM by 802.15 Chair Bob </a:t>
            </a:r>
            <a:r>
              <a:rPr lang="en-US" dirty="0" err="1"/>
              <a:t>Heile</a:t>
            </a:r>
            <a:endParaRPr lang="en-US" dirty="0"/>
          </a:p>
          <a:p>
            <a:r>
              <a:rPr lang="en-US" dirty="0"/>
              <a:t>First NESCOM meeting – 22 January 2020</a:t>
            </a:r>
          </a:p>
          <a:p>
            <a:r>
              <a:rPr lang="en-US" dirty="0"/>
              <a:t>PAR not formally approved</a:t>
            </a:r>
            <a:br>
              <a:rPr lang="en-US" dirty="0"/>
            </a:br>
            <a:r>
              <a:rPr lang="en-US" dirty="0"/>
              <a:t>until next week</a:t>
            </a:r>
          </a:p>
          <a:p>
            <a:endParaRPr lang="en-US" dirty="0"/>
          </a:p>
        </p:txBody>
      </p:sp>
      <p:sp>
        <p:nvSpPr>
          <p:cNvPr id="4" name="Date Placeholder 3">
            <a:extLst>
              <a:ext uri="{FF2B5EF4-FFF2-40B4-BE49-F238E27FC236}">
                <a16:creationId xmlns:a16="http://schemas.microsoft.com/office/drawing/2014/main" id="{AAA684B8-74CA-43CA-94D9-1C2B76F6D6B2}"/>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E60A157E-377D-4035-89B7-E513CDF1CF3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0C5187DA-123D-4EA8-BD1F-82E879B6C2D6}"/>
              </a:ext>
            </a:extLst>
          </p:cNvPr>
          <p:cNvSpPr>
            <a:spLocks noGrp="1"/>
          </p:cNvSpPr>
          <p:nvPr>
            <p:ph type="sldNum" sz="quarter" idx="12"/>
          </p:nvPr>
        </p:nvSpPr>
        <p:spPr/>
        <p:txBody>
          <a:bodyPr/>
          <a:lstStyle/>
          <a:p>
            <a:fld id="{07EF11DD-EAC9-418C-AFCF-9D5EFABD0DDC}" type="slidenum">
              <a:rPr lang="en-US" smtClean="0"/>
              <a:t>31</a:t>
            </a:fld>
            <a:endParaRPr lang="en-US"/>
          </a:p>
        </p:txBody>
      </p:sp>
      <p:pic>
        <p:nvPicPr>
          <p:cNvPr id="7" name="Picture 6">
            <a:extLst>
              <a:ext uri="{FF2B5EF4-FFF2-40B4-BE49-F238E27FC236}">
                <a16:creationId xmlns:a16="http://schemas.microsoft.com/office/drawing/2014/main" id="{F104226C-56B3-4BA8-B91B-9279E13BB1DA}"/>
              </a:ext>
            </a:extLst>
          </p:cNvPr>
          <p:cNvPicPr>
            <a:picLocks noChangeAspect="1"/>
          </p:cNvPicPr>
          <p:nvPr/>
        </p:nvPicPr>
        <p:blipFill>
          <a:blip r:embed="rId2"/>
          <a:stretch>
            <a:fillRect/>
          </a:stretch>
        </p:blipFill>
        <p:spPr>
          <a:xfrm>
            <a:off x="5638800" y="1474787"/>
            <a:ext cx="6427832" cy="4823010"/>
          </a:xfrm>
          <a:prstGeom prst="rect">
            <a:avLst/>
          </a:prstGeom>
        </p:spPr>
      </p:pic>
      <p:sp>
        <p:nvSpPr>
          <p:cNvPr id="8" name="TextBox 7">
            <a:extLst>
              <a:ext uri="{FF2B5EF4-FFF2-40B4-BE49-F238E27FC236}">
                <a16:creationId xmlns:a16="http://schemas.microsoft.com/office/drawing/2014/main" id="{BEA9CD0D-9660-45C0-BA57-0A9CBCCF2606}"/>
              </a:ext>
            </a:extLst>
          </p:cNvPr>
          <p:cNvSpPr txBox="1"/>
          <p:nvPr/>
        </p:nvSpPr>
        <p:spPr>
          <a:xfrm>
            <a:off x="7147627" y="802054"/>
            <a:ext cx="3367973" cy="369332"/>
          </a:xfrm>
          <a:prstGeom prst="rect">
            <a:avLst/>
          </a:prstGeom>
          <a:noFill/>
        </p:spPr>
        <p:txBody>
          <a:bodyPr wrap="none" rtlCol="0">
            <a:spAutoFit/>
          </a:bodyPr>
          <a:lstStyle/>
          <a:p>
            <a:r>
              <a:rPr lang="en-US" dirty="0"/>
              <a:t>NESCOM Agenda 22 January 2020</a:t>
            </a:r>
          </a:p>
        </p:txBody>
      </p:sp>
      <p:sp>
        <p:nvSpPr>
          <p:cNvPr id="9" name="Rectangle 8">
            <a:extLst>
              <a:ext uri="{FF2B5EF4-FFF2-40B4-BE49-F238E27FC236}">
                <a16:creationId xmlns:a16="http://schemas.microsoft.com/office/drawing/2014/main" id="{F8DFD828-0DF2-42EA-8E7B-0159B738424C}"/>
              </a:ext>
            </a:extLst>
          </p:cNvPr>
          <p:cNvSpPr/>
          <p:nvPr/>
        </p:nvSpPr>
        <p:spPr>
          <a:xfrm>
            <a:off x="5867400" y="5181600"/>
            <a:ext cx="4648200" cy="457200"/>
          </a:xfrm>
          <a:prstGeom prst="rect">
            <a:avLst/>
          </a:prstGeom>
          <a:noFill/>
          <a:ln w="3492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325757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E0609-AC7B-4EBB-BFBB-581A738210CA}"/>
              </a:ext>
            </a:extLst>
          </p:cNvPr>
          <p:cNvSpPr>
            <a:spLocks noGrp="1"/>
          </p:cNvSpPr>
          <p:nvPr>
            <p:ph type="title"/>
          </p:nvPr>
        </p:nvSpPr>
        <p:spPr>
          <a:xfrm>
            <a:off x="838200" y="365125"/>
            <a:ext cx="10515600" cy="701675"/>
          </a:xfrm>
        </p:spPr>
        <p:txBody>
          <a:bodyPr/>
          <a:lstStyle/>
          <a:p>
            <a:r>
              <a:rPr lang="en-US" dirty="0"/>
              <a:t>802.16 History</a:t>
            </a:r>
          </a:p>
        </p:txBody>
      </p:sp>
      <p:sp>
        <p:nvSpPr>
          <p:cNvPr id="3" name="Content Placeholder 2">
            <a:extLst>
              <a:ext uri="{FF2B5EF4-FFF2-40B4-BE49-F238E27FC236}">
                <a16:creationId xmlns:a16="http://schemas.microsoft.com/office/drawing/2014/main" id="{9AA70323-9A95-4698-9006-055E01B21C2E}"/>
              </a:ext>
            </a:extLst>
          </p:cNvPr>
          <p:cNvSpPr>
            <a:spLocks noGrp="1"/>
          </p:cNvSpPr>
          <p:nvPr>
            <p:ph idx="1"/>
          </p:nvPr>
        </p:nvSpPr>
        <p:spPr>
          <a:xfrm>
            <a:off x="533400" y="1371600"/>
            <a:ext cx="11201400" cy="4953000"/>
          </a:xfrm>
        </p:spPr>
        <p:txBody>
          <a:bodyPr>
            <a:normAutofit fontScale="85000" lnSpcReduction="20000"/>
          </a:bodyPr>
          <a:lstStyle/>
          <a:p>
            <a:r>
              <a:rPr lang="en-US" dirty="0"/>
              <a:t>Full details of prior projects: </a:t>
            </a:r>
            <a:r>
              <a:rPr lang="en-US" dirty="0">
                <a:hlinkClick r:id="rId2"/>
              </a:rPr>
              <a:t>http://www.ieee802.org/16/tgs.html</a:t>
            </a:r>
            <a:endParaRPr lang="en-US" dirty="0"/>
          </a:p>
          <a:p>
            <a:endParaRPr lang="en-US" dirty="0"/>
          </a:p>
          <a:p>
            <a:r>
              <a:rPr lang="en-US" dirty="0"/>
              <a:t>“Lineage” of standards forming basis of 16t amendment project</a:t>
            </a:r>
          </a:p>
          <a:p>
            <a:pPr lvl="1"/>
            <a:r>
              <a:rPr lang="en-US" dirty="0">
                <a:hlinkClick r:id="rId3"/>
              </a:rPr>
              <a:t>IEEE Std 802.16e-2005</a:t>
            </a:r>
            <a:r>
              <a:rPr lang="en-US" dirty="0"/>
              <a:t>: Amendment on enhancements to support mobility</a:t>
            </a:r>
          </a:p>
          <a:p>
            <a:pPr lvl="1"/>
            <a:r>
              <a:rPr lang="en-US" dirty="0">
                <a:hlinkClick r:id="rId4"/>
              </a:rPr>
              <a:t>IEEE Std 802.16-2009</a:t>
            </a:r>
            <a:r>
              <a:rPr lang="en-US" dirty="0"/>
              <a:t>: Revision </a:t>
            </a:r>
          </a:p>
          <a:p>
            <a:pPr lvl="1"/>
            <a:r>
              <a:rPr lang="en-US" dirty="0">
                <a:hlinkClick r:id="rId4"/>
              </a:rPr>
              <a:t>IEEE Std 802.16-2012</a:t>
            </a:r>
            <a:r>
              <a:rPr lang="en-US" dirty="0"/>
              <a:t>: Revision </a:t>
            </a:r>
          </a:p>
          <a:p>
            <a:pPr lvl="2"/>
            <a:r>
              <a:rPr lang="en-US" dirty="0"/>
              <a:t>Split out 16m amendment into separate standard: 802.16.2</a:t>
            </a:r>
          </a:p>
          <a:p>
            <a:pPr lvl="2"/>
            <a:r>
              <a:rPr lang="en-US" dirty="0"/>
              <a:t>Added 802.16h Coexistence Mechanisms for License-Exempt Operation</a:t>
            </a:r>
          </a:p>
          <a:p>
            <a:pPr lvl="1"/>
            <a:r>
              <a:rPr lang="en-US" dirty="0"/>
              <a:t>Amendments to 802.16-2012</a:t>
            </a:r>
          </a:p>
          <a:p>
            <a:pPr lvl="2"/>
            <a:r>
              <a:rPr lang="en-US" dirty="0">
                <a:hlinkClick r:id="rId5"/>
              </a:rPr>
              <a:t>IEEE Std 802.16p-2011</a:t>
            </a:r>
            <a:r>
              <a:rPr lang="en-US" dirty="0"/>
              <a:t>: Amendment to IEEE Std 802.16 for Enhancements to Support Machine-to-Machine Applications</a:t>
            </a:r>
          </a:p>
          <a:p>
            <a:pPr lvl="2"/>
            <a:r>
              <a:rPr lang="en-US" dirty="0">
                <a:hlinkClick r:id="rId6"/>
              </a:rPr>
              <a:t>IEEE Std 802.16n-2013</a:t>
            </a:r>
            <a:r>
              <a:rPr lang="en-US" dirty="0"/>
              <a:t>: Amendment to IEEE Std 802.16 for Higher Reliability Networks </a:t>
            </a:r>
          </a:p>
          <a:p>
            <a:pPr lvl="2"/>
            <a:r>
              <a:rPr lang="en-US" dirty="0">
                <a:hlinkClick r:id="rId7"/>
              </a:rPr>
              <a:t>IEEE Std 802.16q-2015</a:t>
            </a:r>
            <a:r>
              <a:rPr lang="en-US" dirty="0"/>
              <a:t>: Amendment to IEEE Std 802.16 for Multi-Tier Networks</a:t>
            </a:r>
          </a:p>
          <a:p>
            <a:pPr lvl="2"/>
            <a:r>
              <a:rPr lang="en-US" dirty="0">
                <a:hlinkClick r:id="rId6"/>
              </a:rPr>
              <a:t>IEEE Std 802.16s-2017</a:t>
            </a:r>
            <a:r>
              <a:rPr lang="en-US" dirty="0"/>
              <a:t>: Amendment to IEEE Std 802.16 for Channel Bandwidth up to 1.25 MHz </a:t>
            </a:r>
          </a:p>
          <a:p>
            <a:pPr lvl="1"/>
            <a:r>
              <a:rPr lang="en-US" dirty="0">
                <a:hlinkClick r:id="rId4"/>
              </a:rPr>
              <a:t>IEEE Std 802.16-2017</a:t>
            </a:r>
            <a:r>
              <a:rPr lang="en-US" dirty="0"/>
              <a:t>: Revision, incorporating 802.16p, 802.16n, 802.16q, and 802.16s</a:t>
            </a:r>
          </a:p>
          <a:p>
            <a:pPr lvl="1"/>
            <a:endParaRPr lang="en-US" dirty="0"/>
          </a:p>
          <a:p>
            <a:pPr lvl="1"/>
            <a:r>
              <a:rPr lang="en-US" dirty="0"/>
              <a:t>Download 802.16-2017 at no cost through IEEE Get802 program: </a:t>
            </a:r>
            <a:r>
              <a:rPr lang="en-US" dirty="0">
                <a:hlinkClick r:id="rId8"/>
              </a:rPr>
              <a:t>https://ieeexplore.ieee.org/document/8303870</a:t>
            </a:r>
            <a:endParaRPr lang="en-US" dirty="0"/>
          </a:p>
          <a:p>
            <a:pPr lvl="1"/>
            <a:endParaRPr lang="en-US" dirty="0"/>
          </a:p>
        </p:txBody>
      </p:sp>
      <p:sp>
        <p:nvSpPr>
          <p:cNvPr id="4" name="Date Placeholder 3">
            <a:extLst>
              <a:ext uri="{FF2B5EF4-FFF2-40B4-BE49-F238E27FC236}">
                <a16:creationId xmlns:a16="http://schemas.microsoft.com/office/drawing/2014/main" id="{A039C6AB-E00E-4E55-A5F3-774C28E574C3}"/>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F74E42B3-E5E1-4F0B-BD5B-5C1E6DC75B1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A222633-C8F9-4E3A-82B7-41E3065AFFB5}"/>
              </a:ext>
            </a:extLst>
          </p:cNvPr>
          <p:cNvSpPr>
            <a:spLocks noGrp="1"/>
          </p:cNvSpPr>
          <p:nvPr>
            <p:ph type="sldNum" sz="quarter" idx="12"/>
          </p:nvPr>
        </p:nvSpPr>
        <p:spPr/>
        <p:txBody>
          <a:bodyPr/>
          <a:lstStyle/>
          <a:p>
            <a:fld id="{07EF11DD-EAC9-418C-AFCF-9D5EFABD0DDC}" type="slidenum">
              <a:rPr lang="en-US" smtClean="0"/>
              <a:t>32</a:t>
            </a:fld>
            <a:endParaRPr lang="en-US"/>
          </a:p>
        </p:txBody>
      </p:sp>
      <p:sp>
        <p:nvSpPr>
          <p:cNvPr id="7" name="Arrow: Right 6">
            <a:extLst>
              <a:ext uri="{FF2B5EF4-FFF2-40B4-BE49-F238E27FC236}">
                <a16:creationId xmlns:a16="http://schemas.microsoft.com/office/drawing/2014/main" id="{BF159AB3-EF27-430B-B94F-74A185A0384E}"/>
              </a:ext>
            </a:extLst>
          </p:cNvPr>
          <p:cNvSpPr/>
          <p:nvPr/>
        </p:nvSpPr>
        <p:spPr>
          <a:xfrm>
            <a:off x="228600" y="5791200"/>
            <a:ext cx="762000" cy="3810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029005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5A3D7E2-3938-4461-BDE0-C954F926E746}"/>
              </a:ext>
            </a:extLst>
          </p:cNvPr>
          <p:cNvSpPr>
            <a:spLocks noGrp="1"/>
          </p:cNvSpPr>
          <p:nvPr>
            <p:ph type="ctrTitle"/>
          </p:nvPr>
        </p:nvSpPr>
        <p:spPr/>
        <p:txBody>
          <a:bodyPr/>
          <a:lstStyle/>
          <a:p>
            <a:r>
              <a:rPr lang="en-US" dirty="0"/>
              <a:t>Task Group Process</a:t>
            </a:r>
          </a:p>
        </p:txBody>
      </p:sp>
      <p:sp>
        <p:nvSpPr>
          <p:cNvPr id="9" name="Subtitle 8">
            <a:extLst>
              <a:ext uri="{FF2B5EF4-FFF2-40B4-BE49-F238E27FC236}">
                <a16:creationId xmlns:a16="http://schemas.microsoft.com/office/drawing/2014/main" id="{E22259C0-7E59-43BB-9991-E60455DEA1E5}"/>
              </a:ext>
            </a:extLst>
          </p:cNvPr>
          <p:cNvSpPr>
            <a:spLocks noGrp="1"/>
          </p:cNvSpPr>
          <p:nvPr>
            <p:ph type="subTitle" idx="1"/>
          </p:nvPr>
        </p:nvSpPr>
        <p:spPr/>
        <p:txBody>
          <a:bodyPr/>
          <a:lstStyle/>
          <a:p>
            <a:endParaRPr lang="en-US"/>
          </a:p>
        </p:txBody>
      </p:sp>
      <p:sp>
        <p:nvSpPr>
          <p:cNvPr id="4" name="Date Placeholder 3">
            <a:extLst>
              <a:ext uri="{FF2B5EF4-FFF2-40B4-BE49-F238E27FC236}">
                <a16:creationId xmlns:a16="http://schemas.microsoft.com/office/drawing/2014/main" id="{7D042F5B-408A-45AF-BEA9-6538FEB3A23C}"/>
              </a:ext>
            </a:extLst>
          </p:cNvPr>
          <p:cNvSpPr>
            <a:spLocks noGrp="1"/>
          </p:cNvSpPr>
          <p:nvPr>
            <p:ph type="dt" sz="half" idx="10"/>
          </p:nvPr>
        </p:nvSpPr>
        <p:spPr/>
        <p:txBody>
          <a:bodyPr/>
          <a:lstStyle/>
          <a:p>
            <a:r>
              <a:rPr lang="en-US" altLang="en-US"/>
              <a:t>January 2020</a:t>
            </a:r>
          </a:p>
        </p:txBody>
      </p:sp>
      <p:sp>
        <p:nvSpPr>
          <p:cNvPr id="5" name="Footer Placeholder 4">
            <a:extLst>
              <a:ext uri="{FF2B5EF4-FFF2-40B4-BE49-F238E27FC236}">
                <a16:creationId xmlns:a16="http://schemas.microsoft.com/office/drawing/2014/main" id="{0AAC1185-E7CB-45B0-B4B7-91638A395E15}"/>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389EDD39-1172-45E9-BA22-0093BE4978EF}"/>
              </a:ext>
            </a:extLst>
          </p:cNvPr>
          <p:cNvSpPr>
            <a:spLocks noGrp="1"/>
          </p:cNvSpPr>
          <p:nvPr>
            <p:ph type="sldNum" sz="quarter" idx="12"/>
          </p:nvPr>
        </p:nvSpPr>
        <p:spPr/>
        <p:txBody>
          <a:bodyPr/>
          <a:lstStyle/>
          <a:p>
            <a:r>
              <a:rPr lang="en-US" altLang="en-US"/>
              <a:t>Slide </a:t>
            </a:r>
            <a:fld id="{2B687277-1108-434F-8D99-8D4FEAC8F2EF}" type="slidenum">
              <a:rPr lang="en-US" altLang="en-US"/>
              <a:pPr/>
              <a:t>33</a:t>
            </a:fld>
            <a:endParaRPr lang="en-US" alt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09249-579C-4C71-AF72-D143847AF34D}"/>
              </a:ext>
            </a:extLst>
          </p:cNvPr>
          <p:cNvSpPr>
            <a:spLocks noGrp="1"/>
          </p:cNvSpPr>
          <p:nvPr>
            <p:ph type="title"/>
          </p:nvPr>
        </p:nvSpPr>
        <p:spPr/>
        <p:txBody>
          <a:bodyPr/>
          <a:lstStyle/>
          <a:p>
            <a:r>
              <a:rPr lang="en-US" dirty="0"/>
              <a:t>16t Task Group Leadership </a:t>
            </a:r>
          </a:p>
        </p:txBody>
      </p:sp>
      <p:sp>
        <p:nvSpPr>
          <p:cNvPr id="3" name="Content Placeholder 2">
            <a:extLst>
              <a:ext uri="{FF2B5EF4-FFF2-40B4-BE49-F238E27FC236}">
                <a16:creationId xmlns:a16="http://schemas.microsoft.com/office/drawing/2014/main" id="{DBB3FD02-E6EB-423F-9917-B33A73AE2FBD}"/>
              </a:ext>
            </a:extLst>
          </p:cNvPr>
          <p:cNvSpPr>
            <a:spLocks noGrp="1"/>
          </p:cNvSpPr>
          <p:nvPr>
            <p:ph idx="1"/>
          </p:nvPr>
        </p:nvSpPr>
        <p:spPr/>
        <p:txBody>
          <a:bodyPr>
            <a:normAutofit/>
          </a:bodyPr>
          <a:lstStyle/>
          <a:p>
            <a:r>
              <a:rPr lang="en-US" dirty="0"/>
              <a:t>16t Task Group Officers</a:t>
            </a:r>
          </a:p>
          <a:p>
            <a:pPr lvl="1"/>
            <a:r>
              <a:rPr lang="en-US" dirty="0"/>
              <a:t>Chair			Tim Godfrey</a:t>
            </a:r>
          </a:p>
          <a:p>
            <a:pPr lvl="1"/>
            <a:r>
              <a:rPr lang="en-US" dirty="0"/>
              <a:t>Vice Chair		</a:t>
            </a:r>
          </a:p>
          <a:p>
            <a:pPr lvl="1"/>
            <a:r>
              <a:rPr lang="en-US" dirty="0"/>
              <a:t>Secretary		</a:t>
            </a:r>
          </a:p>
          <a:p>
            <a:pPr lvl="1"/>
            <a:r>
              <a:rPr lang="en-US" dirty="0"/>
              <a:t>Technical Editor		</a:t>
            </a:r>
          </a:p>
          <a:p>
            <a:endParaRPr lang="en-US" dirty="0"/>
          </a:p>
          <a:p>
            <a:endParaRPr lang="en-US" dirty="0"/>
          </a:p>
          <a:p>
            <a:endParaRPr lang="en-US" dirty="0"/>
          </a:p>
          <a:p>
            <a:pPr lvl="1"/>
            <a:endParaRPr lang="en-US" dirty="0"/>
          </a:p>
        </p:txBody>
      </p:sp>
      <p:sp>
        <p:nvSpPr>
          <p:cNvPr id="10" name="Date Placeholder 9">
            <a:extLst>
              <a:ext uri="{FF2B5EF4-FFF2-40B4-BE49-F238E27FC236}">
                <a16:creationId xmlns:a16="http://schemas.microsoft.com/office/drawing/2014/main" id="{4BCC266E-6772-4C52-A4E7-5ED3B0FFD1B4}"/>
              </a:ext>
            </a:extLst>
          </p:cNvPr>
          <p:cNvSpPr>
            <a:spLocks noGrp="1"/>
          </p:cNvSpPr>
          <p:nvPr>
            <p:ph type="dt" sz="half" idx="10"/>
          </p:nvPr>
        </p:nvSpPr>
        <p:spPr/>
        <p:txBody>
          <a:bodyPr/>
          <a:lstStyle/>
          <a:p>
            <a:r>
              <a:rPr lang="en-US" altLang="en-US"/>
              <a:t>January 2020</a:t>
            </a:r>
          </a:p>
        </p:txBody>
      </p:sp>
      <p:sp>
        <p:nvSpPr>
          <p:cNvPr id="4" name="Footer Placeholder 3">
            <a:extLst>
              <a:ext uri="{FF2B5EF4-FFF2-40B4-BE49-F238E27FC236}">
                <a16:creationId xmlns:a16="http://schemas.microsoft.com/office/drawing/2014/main" id="{5D09CEF7-0494-44E4-B817-ABAAF69F624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00A2EF4-1E73-4954-B21B-36C9CB750FF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34</a:t>
            </a:fld>
            <a:endParaRPr lang="en-US" altLang="en-US"/>
          </a:p>
        </p:txBody>
      </p:sp>
    </p:spTree>
    <p:extLst>
      <p:ext uri="{BB962C8B-B14F-4D97-AF65-F5344CB8AC3E}">
        <p14:creationId xmlns:p14="http://schemas.microsoft.com/office/powerpoint/2010/main" val="35869561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7D973-5905-49CE-B1FD-77B88FBF3F0D}"/>
              </a:ext>
            </a:extLst>
          </p:cNvPr>
          <p:cNvSpPr>
            <a:spLocks noGrp="1"/>
          </p:cNvSpPr>
          <p:nvPr>
            <p:ph type="title"/>
          </p:nvPr>
        </p:nvSpPr>
        <p:spPr/>
        <p:txBody>
          <a:bodyPr/>
          <a:lstStyle/>
          <a:p>
            <a:r>
              <a:rPr lang="en-US" dirty="0"/>
              <a:t>Example Process used by P802.16s</a:t>
            </a:r>
          </a:p>
        </p:txBody>
      </p:sp>
      <p:sp>
        <p:nvSpPr>
          <p:cNvPr id="3" name="Content Placeholder 2">
            <a:extLst>
              <a:ext uri="{FF2B5EF4-FFF2-40B4-BE49-F238E27FC236}">
                <a16:creationId xmlns:a16="http://schemas.microsoft.com/office/drawing/2014/main" id="{8CBD049C-0FE8-43FF-9D5C-0B002743B0ED}"/>
              </a:ext>
            </a:extLst>
          </p:cNvPr>
          <p:cNvSpPr>
            <a:spLocks noGrp="1"/>
          </p:cNvSpPr>
          <p:nvPr>
            <p:ph idx="1"/>
          </p:nvPr>
        </p:nvSpPr>
        <p:spPr/>
        <p:txBody>
          <a:bodyPr>
            <a:normAutofit fontScale="92500" lnSpcReduction="10000"/>
          </a:bodyPr>
          <a:lstStyle/>
          <a:p>
            <a:r>
              <a:rPr lang="en-US" dirty="0"/>
              <a:t>Develop System Requirements Document (SRD)</a:t>
            </a:r>
          </a:p>
          <a:p>
            <a:pPr lvl="1"/>
            <a:r>
              <a:rPr lang="en-US" dirty="0"/>
              <a:t>Requirements for functionality to be added by the amendment</a:t>
            </a:r>
          </a:p>
          <a:p>
            <a:pPr lvl="1"/>
            <a:endParaRPr lang="en-US" dirty="0"/>
          </a:p>
          <a:p>
            <a:r>
              <a:rPr lang="en-US" dirty="0"/>
              <a:t>Develop System Description Document (SDD)</a:t>
            </a:r>
          </a:p>
          <a:p>
            <a:pPr lvl="1"/>
            <a:r>
              <a:rPr lang="en-US" dirty="0"/>
              <a:t>Technical description of how the functionality in the SRD is accomplished</a:t>
            </a:r>
          </a:p>
          <a:p>
            <a:pPr lvl="1"/>
            <a:endParaRPr lang="en-US" dirty="0"/>
          </a:p>
          <a:p>
            <a:r>
              <a:rPr lang="en-US" dirty="0"/>
              <a:t>Outline Draft</a:t>
            </a:r>
          </a:p>
          <a:p>
            <a:pPr lvl="1"/>
            <a:r>
              <a:rPr lang="en-US" dirty="0"/>
              <a:t>Using the base document (IEEE Std 802.16-2017), identify the affected clauses, mapping content from SDD into amendment structure</a:t>
            </a:r>
          </a:p>
          <a:p>
            <a:pPr lvl="1"/>
            <a:endParaRPr lang="en-US" dirty="0"/>
          </a:p>
          <a:p>
            <a:r>
              <a:rPr lang="en-US" dirty="0"/>
              <a:t>Draft Standard</a:t>
            </a:r>
          </a:p>
          <a:p>
            <a:pPr lvl="1"/>
            <a:r>
              <a:rPr lang="en-US" dirty="0"/>
              <a:t>Developed through contributions until ready for balloting </a:t>
            </a:r>
          </a:p>
        </p:txBody>
      </p:sp>
      <p:sp>
        <p:nvSpPr>
          <p:cNvPr id="4" name="Date Placeholder 3">
            <a:extLst>
              <a:ext uri="{FF2B5EF4-FFF2-40B4-BE49-F238E27FC236}">
                <a16:creationId xmlns:a16="http://schemas.microsoft.com/office/drawing/2014/main" id="{EE48C863-51DC-4D45-883B-ADFA9128FA2B}"/>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F98C5FFD-C5C2-4CF3-AC7E-BC18F43024B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110062B-E484-4325-9831-A506A1FDEEA7}"/>
              </a:ext>
            </a:extLst>
          </p:cNvPr>
          <p:cNvSpPr>
            <a:spLocks noGrp="1"/>
          </p:cNvSpPr>
          <p:nvPr>
            <p:ph type="sldNum" sz="quarter" idx="12"/>
          </p:nvPr>
        </p:nvSpPr>
        <p:spPr/>
        <p:txBody>
          <a:bodyPr/>
          <a:lstStyle/>
          <a:p>
            <a:fld id="{07EF11DD-EAC9-418C-AFCF-9D5EFABD0DDC}" type="slidenum">
              <a:rPr lang="en-US" smtClean="0"/>
              <a:t>35</a:t>
            </a:fld>
            <a:endParaRPr lang="en-US"/>
          </a:p>
        </p:txBody>
      </p:sp>
    </p:spTree>
    <p:extLst>
      <p:ext uri="{BB962C8B-B14F-4D97-AF65-F5344CB8AC3E}">
        <p14:creationId xmlns:p14="http://schemas.microsoft.com/office/powerpoint/2010/main" val="38521008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DBF9B-BF4F-481D-A025-D568C108D271}"/>
              </a:ext>
            </a:extLst>
          </p:cNvPr>
          <p:cNvSpPr>
            <a:spLocks noGrp="1"/>
          </p:cNvSpPr>
          <p:nvPr>
            <p:ph type="title"/>
          </p:nvPr>
        </p:nvSpPr>
        <p:spPr/>
        <p:txBody>
          <a:bodyPr/>
          <a:lstStyle/>
          <a:p>
            <a:r>
              <a:rPr lang="en-US" dirty="0"/>
              <a:t>Discussion on process</a:t>
            </a:r>
          </a:p>
        </p:txBody>
      </p:sp>
      <p:sp>
        <p:nvSpPr>
          <p:cNvPr id="3" name="Content Placeholder 2">
            <a:extLst>
              <a:ext uri="{FF2B5EF4-FFF2-40B4-BE49-F238E27FC236}">
                <a16:creationId xmlns:a16="http://schemas.microsoft.com/office/drawing/2014/main" id="{203D7833-82CD-453D-AAF9-5B1BBB58EFDD}"/>
              </a:ext>
            </a:extLst>
          </p:cNvPr>
          <p:cNvSpPr>
            <a:spLocks noGrp="1"/>
          </p:cNvSpPr>
          <p:nvPr>
            <p:ph idx="1"/>
          </p:nvPr>
        </p:nvSpPr>
        <p:spPr/>
        <p:txBody>
          <a:bodyPr/>
          <a:lstStyle/>
          <a:p>
            <a:r>
              <a:rPr lang="en-US" dirty="0"/>
              <a:t>Contribution Driven Process</a:t>
            </a:r>
          </a:p>
          <a:p>
            <a:endParaRPr lang="en-US" dirty="0"/>
          </a:p>
          <a:p>
            <a:r>
              <a:rPr lang="en-US" dirty="0"/>
              <a:t>Contributions of text proposals may be voted to be included in documents (SRD, SDD, Draft)</a:t>
            </a:r>
          </a:p>
          <a:p>
            <a:endParaRPr lang="en-US" dirty="0"/>
          </a:p>
          <a:p>
            <a:r>
              <a:rPr lang="en-US" dirty="0"/>
              <a:t>Adopting text proposals into SRD, SDD, or Draft is a technical motion requiring 75% approval.</a:t>
            </a:r>
          </a:p>
          <a:p>
            <a:endParaRPr lang="en-US" dirty="0"/>
          </a:p>
          <a:p>
            <a:endParaRPr lang="en-US" dirty="0"/>
          </a:p>
        </p:txBody>
      </p:sp>
      <p:sp>
        <p:nvSpPr>
          <p:cNvPr id="4" name="Date Placeholder 3">
            <a:extLst>
              <a:ext uri="{FF2B5EF4-FFF2-40B4-BE49-F238E27FC236}">
                <a16:creationId xmlns:a16="http://schemas.microsoft.com/office/drawing/2014/main" id="{1AC8142C-34DC-40E1-966F-2CF060A7BA84}"/>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CA208790-6925-4730-9E1A-369930BEF4A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8AD384F4-0CCE-463F-BDDE-38E25B4763B2}"/>
              </a:ext>
            </a:extLst>
          </p:cNvPr>
          <p:cNvSpPr>
            <a:spLocks noGrp="1"/>
          </p:cNvSpPr>
          <p:nvPr>
            <p:ph type="sldNum" sz="quarter" idx="12"/>
          </p:nvPr>
        </p:nvSpPr>
        <p:spPr/>
        <p:txBody>
          <a:bodyPr/>
          <a:lstStyle/>
          <a:p>
            <a:fld id="{07EF11DD-EAC9-418C-AFCF-9D5EFABD0DDC}" type="slidenum">
              <a:rPr lang="en-US" smtClean="0"/>
              <a:t>36</a:t>
            </a:fld>
            <a:endParaRPr lang="en-US"/>
          </a:p>
        </p:txBody>
      </p:sp>
    </p:spTree>
    <p:extLst>
      <p:ext uri="{BB962C8B-B14F-4D97-AF65-F5344CB8AC3E}">
        <p14:creationId xmlns:p14="http://schemas.microsoft.com/office/powerpoint/2010/main" val="31069446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0993F-1157-4480-A7C8-7F1B6E2D25E5}"/>
              </a:ext>
            </a:extLst>
          </p:cNvPr>
          <p:cNvSpPr>
            <a:spLocks noGrp="1"/>
          </p:cNvSpPr>
          <p:nvPr>
            <p:ph type="title"/>
          </p:nvPr>
        </p:nvSpPr>
        <p:spPr/>
        <p:txBody>
          <a:bodyPr/>
          <a:lstStyle/>
          <a:p>
            <a:r>
              <a:rPr lang="en-US" dirty="0"/>
              <a:t>Discussion on TDD vs FDD</a:t>
            </a:r>
          </a:p>
        </p:txBody>
      </p:sp>
      <p:sp>
        <p:nvSpPr>
          <p:cNvPr id="3" name="Content Placeholder 2">
            <a:extLst>
              <a:ext uri="{FF2B5EF4-FFF2-40B4-BE49-F238E27FC236}">
                <a16:creationId xmlns:a16="http://schemas.microsoft.com/office/drawing/2014/main" id="{5850070E-C039-4B70-8724-B797CC304FEC}"/>
              </a:ext>
            </a:extLst>
          </p:cNvPr>
          <p:cNvSpPr>
            <a:spLocks noGrp="1"/>
          </p:cNvSpPr>
          <p:nvPr>
            <p:ph idx="1"/>
          </p:nvPr>
        </p:nvSpPr>
        <p:spPr/>
        <p:txBody>
          <a:bodyPr/>
          <a:lstStyle/>
          <a:p>
            <a:r>
              <a:rPr lang="en-US" dirty="0"/>
              <a:t>PAR now specifies TDD operation</a:t>
            </a:r>
          </a:p>
          <a:p>
            <a:r>
              <a:rPr lang="en-US" dirty="0"/>
              <a:t>Are there issues using TDD in existing channel pairs.</a:t>
            </a:r>
          </a:p>
          <a:p>
            <a:r>
              <a:rPr lang="en-US" dirty="0"/>
              <a:t>Half-duplex FDD would reduce efficient use of spectrum</a:t>
            </a:r>
          </a:p>
          <a:p>
            <a:r>
              <a:rPr lang="en-US" dirty="0"/>
              <a:t>Certain sites may require FDD due to adjacent channel users</a:t>
            </a:r>
          </a:p>
          <a:p>
            <a:r>
              <a:rPr lang="en-US" dirty="0"/>
              <a:t> </a:t>
            </a:r>
          </a:p>
          <a:p>
            <a:endParaRPr lang="en-US" dirty="0"/>
          </a:p>
        </p:txBody>
      </p:sp>
      <p:sp>
        <p:nvSpPr>
          <p:cNvPr id="4" name="Date Placeholder 3">
            <a:extLst>
              <a:ext uri="{FF2B5EF4-FFF2-40B4-BE49-F238E27FC236}">
                <a16:creationId xmlns:a16="http://schemas.microsoft.com/office/drawing/2014/main" id="{900AB638-9449-471A-AD26-C7FF1A19D03D}"/>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A147AABC-8534-41B1-859F-8D2647B0089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3245ED5-2AD9-41C5-B778-C2B485143F7A}"/>
              </a:ext>
            </a:extLst>
          </p:cNvPr>
          <p:cNvSpPr>
            <a:spLocks noGrp="1"/>
          </p:cNvSpPr>
          <p:nvPr>
            <p:ph type="sldNum" sz="quarter" idx="12"/>
          </p:nvPr>
        </p:nvSpPr>
        <p:spPr/>
        <p:txBody>
          <a:bodyPr/>
          <a:lstStyle/>
          <a:p>
            <a:fld id="{07EF11DD-EAC9-418C-AFCF-9D5EFABD0DDC}" type="slidenum">
              <a:rPr lang="en-US" smtClean="0"/>
              <a:t>37</a:t>
            </a:fld>
            <a:endParaRPr lang="en-US"/>
          </a:p>
        </p:txBody>
      </p:sp>
    </p:spTree>
    <p:extLst>
      <p:ext uri="{BB962C8B-B14F-4D97-AF65-F5344CB8AC3E}">
        <p14:creationId xmlns:p14="http://schemas.microsoft.com/office/powerpoint/2010/main" val="33839620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FFD77-45F5-412D-9AC9-80538E3BDAE5}"/>
              </a:ext>
            </a:extLst>
          </p:cNvPr>
          <p:cNvSpPr>
            <a:spLocks noGrp="1"/>
          </p:cNvSpPr>
          <p:nvPr>
            <p:ph type="title"/>
          </p:nvPr>
        </p:nvSpPr>
        <p:spPr/>
        <p:txBody>
          <a:bodyPr/>
          <a:lstStyle/>
          <a:p>
            <a:r>
              <a:rPr lang="en-US" dirty="0"/>
              <a:t>Duplexing option requirements</a:t>
            </a:r>
          </a:p>
        </p:txBody>
      </p:sp>
      <p:sp>
        <p:nvSpPr>
          <p:cNvPr id="3" name="Content Placeholder 2">
            <a:extLst>
              <a:ext uri="{FF2B5EF4-FFF2-40B4-BE49-F238E27FC236}">
                <a16:creationId xmlns:a16="http://schemas.microsoft.com/office/drawing/2014/main" id="{A9659993-D485-40B3-86C3-CCE3DB3548CA}"/>
              </a:ext>
            </a:extLst>
          </p:cNvPr>
          <p:cNvSpPr>
            <a:spLocks noGrp="1"/>
          </p:cNvSpPr>
          <p:nvPr>
            <p:ph idx="1"/>
          </p:nvPr>
        </p:nvSpPr>
        <p:spPr/>
        <p:txBody>
          <a:bodyPr/>
          <a:lstStyle/>
          <a:p>
            <a:r>
              <a:rPr lang="en-US" dirty="0"/>
              <a:t>TDD</a:t>
            </a:r>
          </a:p>
          <a:p>
            <a:r>
              <a:rPr lang="en-US" dirty="0"/>
              <a:t>FDD (base and remote)</a:t>
            </a:r>
          </a:p>
          <a:p>
            <a:r>
              <a:rPr lang="en-US" dirty="0"/>
              <a:t>FDD at base, half duplex FDD at remote</a:t>
            </a:r>
          </a:p>
          <a:p>
            <a:r>
              <a:rPr lang="en-US" dirty="0"/>
              <a:t>FDD half duplex at base and remote</a:t>
            </a:r>
          </a:p>
          <a:p>
            <a:endParaRPr lang="en-US" dirty="0"/>
          </a:p>
        </p:txBody>
      </p:sp>
      <p:sp>
        <p:nvSpPr>
          <p:cNvPr id="4" name="Date Placeholder 3">
            <a:extLst>
              <a:ext uri="{FF2B5EF4-FFF2-40B4-BE49-F238E27FC236}">
                <a16:creationId xmlns:a16="http://schemas.microsoft.com/office/drawing/2014/main" id="{4E2A5A3D-F5C6-4727-9E63-363EDA95A969}"/>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54440249-672C-454B-B71E-6A17BBD627F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6967056-A547-4121-87C1-B2DF601F394D}"/>
              </a:ext>
            </a:extLst>
          </p:cNvPr>
          <p:cNvSpPr>
            <a:spLocks noGrp="1"/>
          </p:cNvSpPr>
          <p:nvPr>
            <p:ph type="sldNum" sz="quarter" idx="12"/>
          </p:nvPr>
        </p:nvSpPr>
        <p:spPr/>
        <p:txBody>
          <a:bodyPr/>
          <a:lstStyle/>
          <a:p>
            <a:fld id="{07EF11DD-EAC9-418C-AFCF-9D5EFABD0DDC}" type="slidenum">
              <a:rPr lang="en-US" smtClean="0"/>
              <a:t>38</a:t>
            </a:fld>
            <a:endParaRPr lang="en-US"/>
          </a:p>
        </p:txBody>
      </p:sp>
    </p:spTree>
    <p:extLst>
      <p:ext uri="{BB962C8B-B14F-4D97-AF65-F5344CB8AC3E}">
        <p14:creationId xmlns:p14="http://schemas.microsoft.com/office/powerpoint/2010/main" val="14240125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 - Milestones</a:t>
            </a:r>
          </a:p>
        </p:txBody>
      </p:sp>
      <p:sp>
        <p:nvSpPr>
          <p:cNvPr id="4" name="Date Placeholder 3">
            <a:extLst>
              <a:ext uri="{FF2B5EF4-FFF2-40B4-BE49-F238E27FC236}">
                <a16:creationId xmlns:a16="http://schemas.microsoft.com/office/drawing/2014/main" id="{128589EE-0C28-447A-8821-EF1D883293F2}"/>
              </a:ext>
            </a:extLst>
          </p:cNvPr>
          <p:cNvSpPr>
            <a:spLocks noGrp="1"/>
          </p:cNvSpPr>
          <p:nvPr>
            <p:ph type="dt" sz="half" idx="10"/>
          </p:nvPr>
        </p:nvSpPr>
        <p:spPr/>
        <p:txBody>
          <a:bodyPr/>
          <a:lstStyle/>
          <a:p>
            <a:r>
              <a:rPr lang="en-US" altLang="en-US"/>
              <a:t>January 2020</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72CDEFBC-B0A4-47FF-8255-F7239665A0A7}"/>
              </a:ext>
            </a:extLst>
          </p:cNvPr>
          <p:cNvSpPr>
            <a:spLocks noGrp="1"/>
          </p:cNvSpPr>
          <p:nvPr>
            <p:ph type="sldNum" sz="quarter" idx="12"/>
          </p:nvPr>
        </p:nvSpPr>
        <p:spPr/>
        <p:txBody>
          <a:bodyPr/>
          <a:lstStyle/>
          <a:p>
            <a:r>
              <a:rPr lang="en-US" altLang="en-US"/>
              <a:t>Slide </a:t>
            </a:r>
            <a:fld id="{F9EEA8B6-4152-421A-8DF9-457DEB0C2B56}" type="slidenum">
              <a:rPr lang="en-US" altLang="en-US"/>
              <a:pPr/>
              <a:t>39</a:t>
            </a:fld>
            <a:endParaRPr lang="en-US" altLang="en-US"/>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3073129674"/>
              </p:ext>
            </p:extLst>
          </p:nvPr>
        </p:nvGraphicFramePr>
        <p:xfrm>
          <a:off x="1295400" y="1371600"/>
          <a:ext cx="9220200" cy="4724397"/>
        </p:xfrm>
        <a:graphic>
          <a:graphicData uri="http://schemas.openxmlformats.org/drawingml/2006/table">
            <a:tbl>
              <a:tblPr firstRow="1" bandRow="1">
                <a:tableStyleId>{5C22544A-7EE6-4342-B048-85BDC9FD1C3A}</a:tableStyleId>
              </a:tblPr>
              <a:tblGrid>
                <a:gridCol w="6934200">
                  <a:extLst>
                    <a:ext uri="{9D8B030D-6E8A-4147-A177-3AD203B41FA5}">
                      <a16:colId xmlns:a16="http://schemas.microsoft.com/office/drawing/2014/main" val="3384751907"/>
                    </a:ext>
                  </a:extLst>
                </a:gridCol>
                <a:gridCol w="2286000">
                  <a:extLst>
                    <a:ext uri="{9D8B030D-6E8A-4147-A177-3AD203B41FA5}">
                      <a16:colId xmlns:a16="http://schemas.microsoft.com/office/drawing/2014/main" val="2633383389"/>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Task Group Start</a:t>
                      </a:r>
                    </a:p>
                  </a:txBody>
                  <a:tcPr/>
                </a:tc>
                <a:tc>
                  <a:txBody>
                    <a:bodyPr/>
                    <a:lstStyle/>
                    <a:p>
                      <a:r>
                        <a:rPr lang="en-US" sz="2400" dirty="0"/>
                        <a:t>January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r>
                        <a:rPr lang="en-US" sz="2400" dirty="0"/>
                        <a:t>July 2020</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January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May 2021</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July 2021</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November 2021</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March 2022</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October 2022</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864596" y="5123469"/>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From PAR</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475007"/>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Editor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557761E-474C-4B79-AD41-A48A517721FC}"/>
              </a:ext>
            </a:extLst>
          </p:cNvPr>
          <p:cNvPicPr>
            <a:picLocks noChangeAspect="1"/>
          </p:cNvPicPr>
          <p:nvPr/>
        </p:nvPicPr>
        <p:blipFill>
          <a:blip r:embed="rId2"/>
          <a:stretch>
            <a:fillRect/>
          </a:stretch>
        </p:blipFill>
        <p:spPr>
          <a:xfrm>
            <a:off x="304800" y="19037"/>
            <a:ext cx="9195336" cy="6819926"/>
          </a:xfrm>
          <a:prstGeom prst="rect">
            <a:avLst/>
          </a:prstGeom>
        </p:spPr>
      </p:pic>
      <p:sp>
        <p:nvSpPr>
          <p:cNvPr id="4" name="Date Placeholder 3">
            <a:extLst>
              <a:ext uri="{FF2B5EF4-FFF2-40B4-BE49-F238E27FC236}">
                <a16:creationId xmlns:a16="http://schemas.microsoft.com/office/drawing/2014/main" id="{73C8B9FA-DA08-435C-B285-5398D25CD4B9}"/>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2960E640-5F42-43A4-80BC-BA798308751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5C5CF45-76FA-4410-837F-E4953161B1C8}"/>
              </a:ext>
            </a:extLst>
          </p:cNvPr>
          <p:cNvSpPr>
            <a:spLocks noGrp="1"/>
          </p:cNvSpPr>
          <p:nvPr>
            <p:ph type="sldNum" sz="quarter" idx="12"/>
          </p:nvPr>
        </p:nvSpPr>
        <p:spPr/>
        <p:txBody>
          <a:bodyPr/>
          <a:lstStyle/>
          <a:p>
            <a:fld id="{07EF11DD-EAC9-418C-AFCF-9D5EFABD0DDC}" type="slidenum">
              <a:rPr lang="en-US" smtClean="0"/>
              <a:t>4</a:t>
            </a:fld>
            <a:endParaRPr lang="en-US"/>
          </a:p>
        </p:txBody>
      </p:sp>
    </p:spTree>
    <p:extLst>
      <p:ext uri="{BB962C8B-B14F-4D97-AF65-F5344CB8AC3E}">
        <p14:creationId xmlns:p14="http://schemas.microsoft.com/office/powerpoint/2010/main" val="32357404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lstStyle/>
          <a:p>
            <a:r>
              <a:rPr lang="en-US" dirty="0"/>
              <a:t>Call for Contributions</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p:txBody>
          <a:bodyPr>
            <a:normAutofit fontScale="85000" lnSpcReduction="20000"/>
          </a:bodyPr>
          <a:lstStyle/>
          <a:p>
            <a:r>
              <a:rPr lang="en-US" dirty="0"/>
              <a:t>This Call for Contributions solicits input documentation toward the development of a Project P802.16t on Licensed Narrowband operation.  The approved PAR is available &lt;here&gt;. The group is considering removing the limitation to TDD mode in the project scope.</a:t>
            </a:r>
          </a:p>
          <a:p>
            <a:endParaRPr lang="en-US" dirty="0"/>
          </a:p>
          <a:p>
            <a:r>
              <a:rPr lang="en-US" dirty="0"/>
              <a:t>Contributions are sought on the following topics;</a:t>
            </a:r>
          </a:p>
          <a:p>
            <a:pPr lvl="1"/>
            <a:r>
              <a:rPr lang="en-US" dirty="0"/>
              <a:t>Presentations on use cases and applications   </a:t>
            </a:r>
          </a:p>
          <a:p>
            <a:pPr lvl="1"/>
            <a:r>
              <a:rPr lang="en-US" dirty="0"/>
              <a:t>Contributions toward the System Requirements Document</a:t>
            </a:r>
          </a:p>
          <a:p>
            <a:endParaRPr lang="en-US" dirty="0"/>
          </a:p>
          <a:p>
            <a:r>
              <a:rPr lang="en-US" dirty="0"/>
              <a:t>The deadline for contributions to be considered the March 2020 plenary meeting is Friday, 13 March 2020, AOE (</a:t>
            </a:r>
            <a:r>
              <a:rPr lang="en-US" u="sng" dirty="0">
                <a:hlinkClick r:id="rId2"/>
              </a:rPr>
              <a:t>Anywhere On Earth</a:t>
            </a:r>
            <a:r>
              <a:rPr lang="en-US" dirty="0"/>
              <a:t>)</a:t>
            </a:r>
          </a:p>
          <a:p>
            <a:r>
              <a:rPr lang="en-US" dirty="0"/>
              <a:t>Documents should be uploaded to </a:t>
            </a:r>
            <a:r>
              <a:rPr lang="en-US" dirty="0">
                <a:hlinkClick r:id="rId3"/>
              </a:rPr>
              <a:t>https://mentor.ieee.org/802.15</a:t>
            </a:r>
            <a:r>
              <a:rPr lang="en-US" dirty="0"/>
              <a:t>, to the </a:t>
            </a:r>
            <a:r>
              <a:rPr lang="en-US" b="1" dirty="0"/>
              <a:t>TG16t</a:t>
            </a:r>
            <a:r>
              <a:rPr lang="en-US" dirty="0"/>
              <a:t> task group.</a:t>
            </a:r>
          </a:p>
        </p:txBody>
      </p:sp>
      <p:sp>
        <p:nvSpPr>
          <p:cNvPr id="4" name="Date Placeholder 3">
            <a:extLst>
              <a:ext uri="{FF2B5EF4-FFF2-40B4-BE49-F238E27FC236}">
                <a16:creationId xmlns:a16="http://schemas.microsoft.com/office/drawing/2014/main" id="{D2F6F39F-1CE2-47E6-94C3-C4DB16D0946E}"/>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76D66EC-4AB5-4560-A355-BF061CB78939}"/>
              </a:ext>
            </a:extLst>
          </p:cNvPr>
          <p:cNvSpPr>
            <a:spLocks noGrp="1"/>
          </p:cNvSpPr>
          <p:nvPr>
            <p:ph type="sldNum" sz="quarter" idx="12"/>
          </p:nvPr>
        </p:nvSpPr>
        <p:spPr/>
        <p:txBody>
          <a:bodyPr/>
          <a:lstStyle/>
          <a:p>
            <a:fld id="{07EF11DD-EAC9-418C-AFCF-9D5EFABD0DDC}" type="slidenum">
              <a:rPr lang="en-US" smtClean="0"/>
              <a:t>40</a:t>
            </a:fld>
            <a:endParaRPr lang="en-US"/>
          </a:p>
        </p:txBody>
      </p:sp>
    </p:spTree>
    <p:extLst>
      <p:ext uri="{BB962C8B-B14F-4D97-AF65-F5344CB8AC3E}">
        <p14:creationId xmlns:p14="http://schemas.microsoft.com/office/powerpoint/2010/main" val="41424474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46C9B-9634-4E2F-9B96-3CB84DAA8A92}"/>
              </a:ext>
            </a:extLst>
          </p:cNvPr>
          <p:cNvSpPr>
            <a:spLocks noGrp="1"/>
          </p:cNvSpPr>
          <p:nvPr>
            <p:ph type="title"/>
          </p:nvPr>
        </p:nvSpPr>
        <p:spPr/>
        <p:txBody>
          <a:bodyPr/>
          <a:lstStyle/>
          <a:p>
            <a:r>
              <a:rPr lang="en-US" dirty="0"/>
              <a:t>Presentations</a:t>
            </a:r>
          </a:p>
        </p:txBody>
      </p:sp>
      <p:sp>
        <p:nvSpPr>
          <p:cNvPr id="3" name="Content Placeholder 2">
            <a:extLst>
              <a:ext uri="{FF2B5EF4-FFF2-40B4-BE49-F238E27FC236}">
                <a16:creationId xmlns:a16="http://schemas.microsoft.com/office/drawing/2014/main" id="{9EC75C53-FE29-4EAA-BF12-256FD185A052}"/>
              </a:ext>
            </a:extLst>
          </p:cNvPr>
          <p:cNvSpPr>
            <a:spLocks noGrp="1"/>
          </p:cNvSpPr>
          <p:nvPr>
            <p:ph idx="1"/>
          </p:nvPr>
        </p:nvSpPr>
        <p:spPr/>
        <p:txBody>
          <a:bodyPr/>
          <a:lstStyle/>
          <a:p>
            <a:r>
              <a:rPr lang="en-US" dirty="0"/>
              <a:t>On the SRD</a:t>
            </a:r>
          </a:p>
          <a:p>
            <a:pPr lvl="1"/>
            <a:r>
              <a:rPr lang="en-US" dirty="0"/>
              <a:t>Wednesday AM1</a:t>
            </a:r>
          </a:p>
          <a:p>
            <a:pPr lvl="2"/>
            <a:r>
              <a:rPr lang="en-US" dirty="0"/>
              <a:t>802.15-20-0041r0	Menashe Shahar  -  Terminology</a:t>
            </a:r>
          </a:p>
          <a:p>
            <a:pPr lvl="1"/>
            <a:r>
              <a:rPr lang="en-US" dirty="0"/>
              <a:t>Thursday AM2</a:t>
            </a:r>
          </a:p>
          <a:p>
            <a:pPr lvl="2"/>
            <a:r>
              <a:rPr lang="en-US" dirty="0"/>
              <a:t>802.15-20-0050r0	Menashe Shahar “Propose High Level System Requirements”</a:t>
            </a:r>
          </a:p>
          <a:p>
            <a:pPr lvl="2"/>
            <a:r>
              <a:rPr lang="en-US" dirty="0"/>
              <a:t>802.15-20-0055r1	 Frederick Smith (Chevron)  Frequency Band Layout 		</a:t>
            </a:r>
          </a:p>
          <a:p>
            <a:pPr lvl="1"/>
            <a:endParaRPr lang="en-US" dirty="0"/>
          </a:p>
          <a:p>
            <a:pPr lvl="1"/>
            <a:endParaRPr lang="en-US" dirty="0"/>
          </a:p>
        </p:txBody>
      </p:sp>
      <p:sp>
        <p:nvSpPr>
          <p:cNvPr id="4" name="Date Placeholder 3">
            <a:extLst>
              <a:ext uri="{FF2B5EF4-FFF2-40B4-BE49-F238E27FC236}">
                <a16:creationId xmlns:a16="http://schemas.microsoft.com/office/drawing/2014/main" id="{EA6D2EFF-8CC9-42CD-9F8C-DF95F5927E02}"/>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935C304F-5418-45D0-9B50-053220C9FB3E}"/>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1275AF6-5F31-407F-99E7-34C038262028}"/>
              </a:ext>
            </a:extLst>
          </p:cNvPr>
          <p:cNvSpPr>
            <a:spLocks noGrp="1"/>
          </p:cNvSpPr>
          <p:nvPr>
            <p:ph type="sldNum" sz="quarter" idx="12"/>
          </p:nvPr>
        </p:nvSpPr>
        <p:spPr/>
        <p:txBody>
          <a:bodyPr/>
          <a:lstStyle/>
          <a:p>
            <a:fld id="{07EF11DD-EAC9-418C-AFCF-9D5EFABD0DDC}" type="slidenum">
              <a:rPr lang="en-US" smtClean="0"/>
              <a:t>41</a:t>
            </a:fld>
            <a:endParaRPr lang="en-US"/>
          </a:p>
        </p:txBody>
      </p:sp>
    </p:spTree>
    <p:extLst>
      <p:ext uri="{BB962C8B-B14F-4D97-AF65-F5344CB8AC3E}">
        <p14:creationId xmlns:p14="http://schemas.microsoft.com/office/powerpoint/2010/main" val="32031751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90203-A62C-4382-8C58-85EC8FCDD79A}"/>
              </a:ext>
            </a:extLst>
          </p:cNvPr>
          <p:cNvSpPr>
            <a:spLocks noGrp="1"/>
          </p:cNvSpPr>
          <p:nvPr>
            <p:ph type="title"/>
          </p:nvPr>
        </p:nvSpPr>
        <p:spPr/>
        <p:txBody>
          <a:bodyPr/>
          <a:lstStyle/>
          <a:p>
            <a:r>
              <a:rPr lang="en-US" dirty="0"/>
              <a:t>Notes</a:t>
            </a:r>
          </a:p>
        </p:txBody>
      </p:sp>
      <p:sp>
        <p:nvSpPr>
          <p:cNvPr id="3" name="Content Placeholder 2">
            <a:extLst>
              <a:ext uri="{FF2B5EF4-FFF2-40B4-BE49-F238E27FC236}">
                <a16:creationId xmlns:a16="http://schemas.microsoft.com/office/drawing/2014/main" id="{353080BB-3B1B-4C7E-B57E-37C4D2CEA6B7}"/>
              </a:ext>
            </a:extLst>
          </p:cNvPr>
          <p:cNvSpPr>
            <a:spLocks noGrp="1"/>
          </p:cNvSpPr>
          <p:nvPr>
            <p:ph idx="1"/>
          </p:nvPr>
        </p:nvSpPr>
        <p:spPr/>
        <p:txBody>
          <a:bodyPr>
            <a:normAutofit fontScale="92500"/>
          </a:bodyPr>
          <a:lstStyle/>
          <a:p>
            <a:r>
              <a:rPr lang="en-US" dirty="0"/>
              <a:t>Follow up on PLMR as the proper terminology. Is it aligned with ITU-R?</a:t>
            </a:r>
          </a:p>
          <a:p>
            <a:endParaRPr lang="en-US" dirty="0"/>
          </a:p>
          <a:p>
            <a:r>
              <a:rPr lang="en-US" dirty="0"/>
              <a:t>The 16t PHY will specify the band (maximum and minimum frequencies)</a:t>
            </a:r>
          </a:p>
          <a:p>
            <a:r>
              <a:rPr lang="en-US" dirty="0"/>
              <a:t>The next level is the regulatory allocation (allocated to a spectrum owner – blocks or PLMR channels)</a:t>
            </a:r>
          </a:p>
          <a:p>
            <a:r>
              <a:rPr lang="en-US" dirty="0"/>
              <a:t>The 16t PHY will specify a maximum and minimum width (5KHz to 100KHz)</a:t>
            </a:r>
          </a:p>
          <a:p>
            <a:pPr lvl="1"/>
            <a:r>
              <a:rPr lang="en-US" dirty="0"/>
              <a:t>The smallest unit of bandwidth used by the PHY needs an unambiguous name -   Basic Unit of Bandwidth (BUB)</a:t>
            </a:r>
          </a:p>
          <a:p>
            <a:pPr lvl="1"/>
            <a:r>
              <a:rPr lang="en-US" dirty="0"/>
              <a:t>The granularity of the frequency of the BUB (step size) may be smaller than the min width of the BUB</a:t>
            </a:r>
          </a:p>
          <a:p>
            <a:endParaRPr lang="en-US" dirty="0"/>
          </a:p>
          <a:p>
            <a:endParaRPr lang="en-US" dirty="0"/>
          </a:p>
        </p:txBody>
      </p:sp>
      <p:sp>
        <p:nvSpPr>
          <p:cNvPr id="4" name="Date Placeholder 3">
            <a:extLst>
              <a:ext uri="{FF2B5EF4-FFF2-40B4-BE49-F238E27FC236}">
                <a16:creationId xmlns:a16="http://schemas.microsoft.com/office/drawing/2014/main" id="{9DB449D6-8841-475B-8992-18EC3416AAE6}"/>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62745F00-AC9B-4946-85AC-C8E0D053B15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600176F-0723-4D08-AB0C-24ACCFB2E82D}"/>
              </a:ext>
            </a:extLst>
          </p:cNvPr>
          <p:cNvSpPr>
            <a:spLocks noGrp="1"/>
          </p:cNvSpPr>
          <p:nvPr>
            <p:ph type="sldNum" sz="quarter" idx="12"/>
          </p:nvPr>
        </p:nvSpPr>
        <p:spPr/>
        <p:txBody>
          <a:bodyPr/>
          <a:lstStyle/>
          <a:p>
            <a:fld id="{07EF11DD-EAC9-418C-AFCF-9D5EFABD0DDC}" type="slidenum">
              <a:rPr lang="en-US" smtClean="0"/>
              <a:t>42</a:t>
            </a:fld>
            <a:endParaRPr lang="en-US"/>
          </a:p>
        </p:txBody>
      </p:sp>
    </p:spTree>
    <p:extLst>
      <p:ext uri="{BB962C8B-B14F-4D97-AF65-F5344CB8AC3E}">
        <p14:creationId xmlns:p14="http://schemas.microsoft.com/office/powerpoint/2010/main" val="33262608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2E529-2090-41BA-B293-7C0C800B668A}"/>
              </a:ext>
            </a:extLst>
          </p:cNvPr>
          <p:cNvSpPr>
            <a:spLocks noGrp="1"/>
          </p:cNvSpPr>
          <p:nvPr>
            <p:ph type="title"/>
          </p:nvPr>
        </p:nvSpPr>
        <p:spPr/>
        <p:txBody>
          <a:bodyPr/>
          <a:lstStyle/>
          <a:p>
            <a:r>
              <a:rPr lang="en-US" dirty="0"/>
              <a:t>Closing</a:t>
            </a:r>
          </a:p>
        </p:txBody>
      </p:sp>
      <p:sp>
        <p:nvSpPr>
          <p:cNvPr id="3" name="Content Placeholder 2">
            <a:extLst>
              <a:ext uri="{FF2B5EF4-FFF2-40B4-BE49-F238E27FC236}">
                <a16:creationId xmlns:a16="http://schemas.microsoft.com/office/drawing/2014/main" id="{33CD9305-B4FB-4C6E-B551-0B77DCAEA880}"/>
              </a:ext>
            </a:extLst>
          </p:cNvPr>
          <p:cNvSpPr>
            <a:spLocks noGrp="1"/>
          </p:cNvSpPr>
          <p:nvPr>
            <p:ph idx="1"/>
          </p:nvPr>
        </p:nvSpPr>
        <p:spPr/>
        <p:txBody>
          <a:bodyPr>
            <a:normAutofit fontScale="92500" lnSpcReduction="10000"/>
          </a:bodyPr>
          <a:lstStyle/>
          <a:p>
            <a:r>
              <a:rPr lang="en-US" dirty="0"/>
              <a:t>Action Items</a:t>
            </a:r>
          </a:p>
          <a:p>
            <a:pPr lvl="1"/>
            <a:r>
              <a:rPr lang="en-US" dirty="0"/>
              <a:t>Release Call for Contributions</a:t>
            </a:r>
          </a:p>
          <a:p>
            <a:endParaRPr lang="en-US" dirty="0"/>
          </a:p>
          <a:p>
            <a:r>
              <a:rPr lang="en-US" dirty="0"/>
              <a:t>Teleconferences?</a:t>
            </a:r>
          </a:p>
          <a:p>
            <a:endParaRPr lang="en-US" dirty="0"/>
          </a:p>
          <a:p>
            <a:r>
              <a:rPr lang="en-US" dirty="0"/>
              <a:t>Objectives for next meeting</a:t>
            </a:r>
          </a:p>
          <a:p>
            <a:endParaRPr lang="en-US" dirty="0"/>
          </a:p>
          <a:p>
            <a:r>
              <a:rPr lang="en-US" dirty="0"/>
              <a:t>Any Other Business</a:t>
            </a:r>
          </a:p>
          <a:p>
            <a:endParaRPr lang="en-US" dirty="0"/>
          </a:p>
          <a:p>
            <a:r>
              <a:rPr lang="en-US" dirty="0"/>
              <a:t>Adjourn</a:t>
            </a:r>
          </a:p>
          <a:p>
            <a:endParaRPr lang="en-US" dirty="0"/>
          </a:p>
        </p:txBody>
      </p:sp>
      <p:sp>
        <p:nvSpPr>
          <p:cNvPr id="4" name="Date Placeholder 3">
            <a:extLst>
              <a:ext uri="{FF2B5EF4-FFF2-40B4-BE49-F238E27FC236}">
                <a16:creationId xmlns:a16="http://schemas.microsoft.com/office/drawing/2014/main" id="{FD714AF1-E700-420F-994D-BD8F9E910FF8}"/>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6F0A5212-B596-436F-BD40-7BBFB14F0C3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B2A6712-B3B2-47CE-B4B7-962CFFF07D31}"/>
              </a:ext>
            </a:extLst>
          </p:cNvPr>
          <p:cNvSpPr>
            <a:spLocks noGrp="1"/>
          </p:cNvSpPr>
          <p:nvPr>
            <p:ph type="sldNum" sz="quarter" idx="12"/>
          </p:nvPr>
        </p:nvSpPr>
        <p:spPr/>
        <p:txBody>
          <a:bodyPr/>
          <a:lstStyle/>
          <a:p>
            <a:fld id="{07EF11DD-EAC9-418C-AFCF-9D5EFABD0DDC}" type="slidenum">
              <a:rPr lang="en-US" smtClean="0"/>
              <a:t>43</a:t>
            </a:fld>
            <a:endParaRPr lang="en-US"/>
          </a:p>
        </p:txBody>
      </p:sp>
    </p:spTree>
    <p:extLst>
      <p:ext uri="{BB962C8B-B14F-4D97-AF65-F5344CB8AC3E}">
        <p14:creationId xmlns:p14="http://schemas.microsoft.com/office/powerpoint/2010/main" val="1436597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January 2020</a:t>
            </a:r>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024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219C1867-47CF-411F-B0EE-95650A4BE4CC}" type="slidenum">
              <a:rPr lang="en-US" sz="1200"/>
              <a:pPr>
                <a:defRPr/>
              </a:pPr>
              <a:t>44</a:t>
            </a:fld>
            <a:endParaRPr lang="en-US" sz="1200"/>
          </a:p>
        </p:txBody>
      </p:sp>
      <p:sp>
        <p:nvSpPr>
          <p:cNvPr id="10245" name="Rectangle 2"/>
          <p:cNvSpPr>
            <a:spLocks noGrp="1" noChangeArrowheads="1"/>
          </p:cNvSpPr>
          <p:nvPr>
            <p:ph type="title"/>
          </p:nvPr>
        </p:nvSpPr>
        <p:spPr>
          <a:xfrm>
            <a:off x="2209800" y="381000"/>
            <a:ext cx="7772400" cy="1066800"/>
          </a:xfrm>
        </p:spPr>
        <p:txBody>
          <a:bodyPr/>
          <a:lstStyle/>
          <a:p>
            <a:pPr>
              <a:defRPr/>
            </a:pPr>
            <a:r>
              <a:rPr lang="en-US" dirty="0"/>
              <a:t>Upcoming Sessions</a:t>
            </a:r>
          </a:p>
        </p:txBody>
      </p:sp>
      <p:sp>
        <p:nvSpPr>
          <p:cNvPr id="10246" name="Rectangle 3"/>
          <p:cNvSpPr>
            <a:spLocks noGrp="1" noChangeArrowheads="1"/>
          </p:cNvSpPr>
          <p:nvPr>
            <p:ph type="body" sz="half" idx="1"/>
          </p:nvPr>
        </p:nvSpPr>
        <p:spPr>
          <a:xfrm>
            <a:off x="2286000" y="1676400"/>
            <a:ext cx="7696200" cy="4114800"/>
          </a:xfrm>
        </p:spPr>
        <p:txBody>
          <a:bodyPr>
            <a:normAutofit/>
          </a:bodyPr>
          <a:lstStyle/>
          <a:p>
            <a:r>
              <a:rPr lang="en-US" sz="2000" dirty="0"/>
              <a:t>March 15-20, 2020, Hilton Atlanta, Atlanta Georgia, USA, </a:t>
            </a:r>
            <a:r>
              <a:rPr lang="en-US" sz="2000" i="1" dirty="0"/>
              <a:t>802 Plenary Session.</a:t>
            </a:r>
            <a:endParaRPr lang="en-US" sz="2000" dirty="0"/>
          </a:p>
          <a:p>
            <a:r>
              <a:rPr lang="en-US" sz="2000" dirty="0"/>
              <a:t>May 10-15, 2020, Marriott Hotel, Warsaw, Poland, </a:t>
            </a:r>
            <a:r>
              <a:rPr lang="en-US" sz="2000" i="1" dirty="0"/>
              <a:t>802 Wireless Interim Session.</a:t>
            </a:r>
            <a:endParaRPr lang="en-US" sz="2000" dirty="0"/>
          </a:p>
          <a:p>
            <a:r>
              <a:rPr lang="en-US" sz="2000" dirty="0"/>
              <a:t>July 12-17, 2020, Sheraton Centre Montreal, Montreal Canada, </a:t>
            </a:r>
            <a:r>
              <a:rPr lang="en-US" sz="2000" i="1" dirty="0"/>
              <a:t>802 Plenary Session.</a:t>
            </a:r>
            <a:endParaRPr lang="en-US" sz="2000" dirty="0"/>
          </a:p>
          <a:p>
            <a:r>
              <a:rPr lang="en-US" sz="2000" dirty="0"/>
              <a:t>September 13-18, 2020, Grand Hyatt Atlanta in Buckhead, Atlanta, Georgia, </a:t>
            </a:r>
            <a:r>
              <a:rPr lang="en-US" sz="2000" i="1" dirty="0"/>
              <a:t>802 Wireless Interim Session.</a:t>
            </a:r>
            <a:endParaRPr lang="en-US" sz="2000" dirty="0"/>
          </a:p>
          <a:p>
            <a:r>
              <a:rPr lang="en-US" sz="2000" dirty="0"/>
              <a:t>November 18-13, 2020, Marriott Marquis Queen's Park,  Bangkok, Thailand, </a:t>
            </a:r>
            <a:r>
              <a:rPr lang="en-US" sz="2000" i="1" dirty="0"/>
              <a:t>802 Plenary Session.</a:t>
            </a:r>
            <a:endParaRPr lang="en-US" sz="2000" dirty="0"/>
          </a:p>
          <a:p>
            <a:endParaRPr lang="en-US" sz="2000" dirty="0"/>
          </a:p>
          <a:p>
            <a:pPr>
              <a:defRPr/>
            </a:pPr>
            <a:endParaRPr lang="en-US" sz="2000" dirty="0"/>
          </a:p>
          <a:p>
            <a:pPr>
              <a:defRPr/>
            </a:pP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a:extLst>
              <a:ext uri="{FF2B5EF4-FFF2-40B4-BE49-F238E27FC236}">
                <a16:creationId xmlns:a16="http://schemas.microsoft.com/office/drawing/2014/main" id="{83F491E2-1021-40AF-AEC3-8774D9486A3A}"/>
              </a:ext>
            </a:extLst>
          </p:cNvPr>
          <p:cNvSpPr>
            <a:spLocks noGrp="1" noChangeArrowheads="1"/>
          </p:cNvSpPr>
          <p:nvPr>
            <p:ph type="title"/>
          </p:nvPr>
        </p:nvSpPr>
        <p:spPr/>
        <p:txBody>
          <a:bodyPr/>
          <a:lstStyle/>
          <a:p>
            <a:r>
              <a:rPr lang="en-US" altLang="en-US" dirty="0"/>
              <a:t>TG16t Schedule for the Week</a:t>
            </a:r>
          </a:p>
        </p:txBody>
      </p:sp>
      <p:graphicFrame>
        <p:nvGraphicFramePr>
          <p:cNvPr id="7" name="Inhaltsplatzhalter 6">
            <a:extLst>
              <a:ext uri="{FF2B5EF4-FFF2-40B4-BE49-F238E27FC236}">
                <a16:creationId xmlns:a16="http://schemas.microsoft.com/office/drawing/2014/main" id="{512FCB49-E6DA-4039-B5A4-C488B9A1926B}"/>
              </a:ext>
            </a:extLst>
          </p:cNvPr>
          <p:cNvGraphicFramePr>
            <a:graphicFrameLocks noGrp="1"/>
          </p:cNvGraphicFramePr>
          <p:nvPr>
            <p:ph idx="1"/>
            <p:extLst>
              <p:ext uri="{D42A27DB-BD31-4B8C-83A1-F6EECF244321}">
                <p14:modId xmlns:p14="http://schemas.microsoft.com/office/powerpoint/2010/main" val="80641045"/>
              </p:ext>
            </p:extLst>
          </p:nvPr>
        </p:nvGraphicFramePr>
        <p:xfrm>
          <a:off x="1524000" y="2057401"/>
          <a:ext cx="8991599" cy="2770107"/>
        </p:xfrm>
        <a:graphic>
          <a:graphicData uri="http://schemas.openxmlformats.org/drawingml/2006/table">
            <a:tbl>
              <a:tblPr/>
              <a:tblGrid>
                <a:gridCol w="1066800">
                  <a:extLst>
                    <a:ext uri="{9D8B030D-6E8A-4147-A177-3AD203B41FA5}">
                      <a16:colId xmlns:a16="http://schemas.microsoft.com/office/drawing/2014/main" val="3549254852"/>
                    </a:ext>
                  </a:extLst>
                </a:gridCol>
                <a:gridCol w="2286000">
                  <a:extLst>
                    <a:ext uri="{9D8B030D-6E8A-4147-A177-3AD203B41FA5}">
                      <a16:colId xmlns:a16="http://schemas.microsoft.com/office/drawing/2014/main" val="3324392173"/>
                    </a:ext>
                  </a:extLst>
                </a:gridCol>
                <a:gridCol w="1676400">
                  <a:extLst>
                    <a:ext uri="{9D8B030D-6E8A-4147-A177-3AD203B41FA5}">
                      <a16:colId xmlns:a16="http://schemas.microsoft.com/office/drawing/2014/main" val="2032698531"/>
                    </a:ext>
                  </a:extLst>
                </a:gridCol>
                <a:gridCol w="1905000">
                  <a:extLst>
                    <a:ext uri="{9D8B030D-6E8A-4147-A177-3AD203B41FA5}">
                      <a16:colId xmlns:a16="http://schemas.microsoft.com/office/drawing/2014/main" val="389132739"/>
                    </a:ext>
                  </a:extLst>
                </a:gridCol>
                <a:gridCol w="2057399">
                  <a:extLst>
                    <a:ext uri="{9D8B030D-6E8A-4147-A177-3AD203B41FA5}">
                      <a16:colId xmlns:a16="http://schemas.microsoft.com/office/drawing/2014/main" val="1788295650"/>
                    </a:ext>
                  </a:extLst>
                </a:gridCol>
              </a:tblGrid>
              <a:tr h="376941">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Monday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Tuesday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Wednesday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Thursday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extLst>
                  <a:ext uri="{0D108BD9-81ED-4DB2-BD59-A6C34878D82A}">
                    <a16:rowId xmlns:a16="http://schemas.microsoft.com/office/drawing/2014/main" val="1999465308"/>
                  </a:ext>
                </a:extLst>
              </a:tr>
              <a:tr h="537458">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AM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WG Plenary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TG16t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TG16t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802.18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4248944652"/>
                  </a:ext>
                </a:extLst>
              </a:tr>
              <a:tr h="463927">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AM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802.18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WG Plenary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TG16t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4010774900"/>
                  </a:ext>
                </a:extLst>
              </a:tr>
              <a:tr h="463927">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PM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TG16t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TG16t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3271060602"/>
                  </a:ext>
                </a:extLst>
              </a:tr>
              <a:tr h="463927">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Arial" panose="020B0604020202020204" pitchFamily="34" charset="0"/>
                          <a:ea typeface="MS PGothic" panose="020B0600070205080204" pitchFamily="34" charset="-128"/>
                        </a:rPr>
                        <a:t>PM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802.24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802.24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2447380910"/>
                  </a:ext>
                </a:extLst>
              </a:tr>
              <a:tr h="463927">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Arial" panose="020B0604020202020204" pitchFamily="34" charset="0"/>
                          <a:ea typeface="MS PGothic" panose="020B0600070205080204" pitchFamily="34" charset="-128"/>
                        </a:rPr>
                        <a:t>PM 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WG Closing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3144740557"/>
                  </a:ext>
                </a:extLst>
              </a:tr>
            </a:tbl>
          </a:graphicData>
        </a:graphic>
      </p:graphicFrame>
      <p:sp>
        <p:nvSpPr>
          <p:cNvPr id="12330" name="Foliennummernplatzhalter 5">
            <a:extLst>
              <a:ext uri="{FF2B5EF4-FFF2-40B4-BE49-F238E27FC236}">
                <a16:creationId xmlns:a16="http://schemas.microsoft.com/office/drawing/2014/main" id="{D72B6B8A-ACCA-4FAD-8348-6CADBE0A5381}"/>
              </a:ext>
            </a:extLst>
          </p:cNvPr>
          <p:cNvSpPr>
            <a:spLocks noGrp="1" noChangeArrowheads="1"/>
          </p:cNvSpPr>
          <p:nvPr>
            <p:ph type="sldNum" sz="quarter" idx="10"/>
          </p:nvPr>
        </p:nvSpPr>
        <p:spPr>
          <a:xfrm>
            <a:off x="9144000" y="6390054"/>
            <a:ext cx="2743200" cy="365125"/>
          </a:xfrm>
        </p:spPr>
        <p:txBody>
          <a:bodyPr/>
          <a:lstStyle/>
          <a:p>
            <a:r>
              <a:rPr lang="en-US" altLang="en-US"/>
              <a:t>Slide </a:t>
            </a:r>
            <a:fld id="{FB6C495E-B919-439A-8AAA-BBB26C828632}" type="slidenum">
              <a:rPr lang="en-US" altLang="en-US" smtClean="0"/>
              <a:pPr/>
              <a:t>5</a:t>
            </a:fld>
            <a:endParaRPr lang="en-US" altLang="en-US"/>
          </a:p>
        </p:txBody>
      </p:sp>
      <p:sp>
        <p:nvSpPr>
          <p:cNvPr id="12329" name="Fußzeilenplatzhalter 4">
            <a:extLst>
              <a:ext uri="{FF2B5EF4-FFF2-40B4-BE49-F238E27FC236}">
                <a16:creationId xmlns:a16="http://schemas.microsoft.com/office/drawing/2014/main" id="{A0E2AA7D-F9A2-4544-BCB2-66048C188D29}"/>
              </a:ext>
            </a:extLst>
          </p:cNvPr>
          <p:cNvSpPr>
            <a:spLocks noGrp="1" noChangeArrowheads="1"/>
          </p:cNvSpPr>
          <p:nvPr>
            <p:ph type="ftr" sz="quarter" idx="11"/>
          </p:nvPr>
        </p:nvSpPr>
        <p:spPr/>
        <p:txBody>
          <a:bodyPr/>
          <a:lstStyle/>
          <a:p>
            <a:r>
              <a:rPr lang="en-US" altLang="en-US"/>
              <a:t>Tim Godfrey, EPRI</a:t>
            </a:r>
            <a:endParaRPr lang="en-US" altLang="en-US" dirty="0"/>
          </a:p>
        </p:txBody>
      </p:sp>
      <p:sp>
        <p:nvSpPr>
          <p:cNvPr id="6" name="Date Placeholder 5">
            <a:extLst>
              <a:ext uri="{FF2B5EF4-FFF2-40B4-BE49-F238E27FC236}">
                <a16:creationId xmlns:a16="http://schemas.microsoft.com/office/drawing/2014/main" id="{3C35621E-1CD7-4DF5-A30E-408C4562810B}"/>
              </a:ext>
            </a:extLst>
          </p:cNvPr>
          <p:cNvSpPr>
            <a:spLocks noGrp="1"/>
          </p:cNvSpPr>
          <p:nvPr>
            <p:ph type="dt" sz="half" idx="10"/>
          </p:nvPr>
        </p:nvSpPr>
        <p:spPr>
          <a:xfrm>
            <a:off x="609600" y="6374423"/>
            <a:ext cx="2743200" cy="365125"/>
          </a:xfrm>
        </p:spPr>
        <p:txBody>
          <a:bodyPr/>
          <a:lstStyle/>
          <a:p>
            <a:r>
              <a:rPr lang="en-US"/>
              <a:t>January 2020</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52373D51-5096-48DA-8C87-464531B4D326}"/>
              </a:ext>
            </a:extLst>
          </p:cNvPr>
          <p:cNvSpPr>
            <a:spLocks noGrp="1" noChangeArrowheads="1"/>
          </p:cNvSpPr>
          <p:nvPr>
            <p:ph type="title"/>
          </p:nvPr>
        </p:nvSpPr>
        <p:spPr/>
        <p:txBody>
          <a:bodyPr/>
          <a:lstStyle/>
          <a:p>
            <a:r>
              <a:rPr lang="en-US" altLang="en-US" dirty="0"/>
              <a:t>Sign In for attendance </a:t>
            </a:r>
          </a:p>
        </p:txBody>
      </p:sp>
      <p:sp>
        <p:nvSpPr>
          <p:cNvPr id="2" name="Content Placeholder 1">
            <a:extLst>
              <a:ext uri="{FF2B5EF4-FFF2-40B4-BE49-F238E27FC236}">
                <a16:creationId xmlns:a16="http://schemas.microsoft.com/office/drawing/2014/main" id="{88940B5D-8F70-4181-848A-C39CACE87488}"/>
              </a:ext>
            </a:extLst>
          </p:cNvPr>
          <p:cNvSpPr>
            <a:spLocks noGrp="1"/>
          </p:cNvSpPr>
          <p:nvPr>
            <p:ph idx="1"/>
          </p:nvPr>
        </p:nvSpPr>
        <p:spPr/>
        <p:txBody>
          <a:bodyPr/>
          <a:lstStyle/>
          <a:p>
            <a:r>
              <a:rPr lang="en-US" dirty="0">
                <a:hlinkClick r:id="rId2"/>
              </a:rPr>
              <a:t>https://imat.ieee.org/my-site/home</a:t>
            </a:r>
            <a:endParaRPr lang="en-US" dirty="0"/>
          </a:p>
          <a:p>
            <a:endParaRPr lang="en-US" dirty="0"/>
          </a:p>
        </p:txBody>
      </p:sp>
      <p:sp>
        <p:nvSpPr>
          <p:cNvPr id="5" name="Text Box 2">
            <a:extLst>
              <a:ext uri="{FF2B5EF4-FFF2-40B4-BE49-F238E27FC236}">
                <a16:creationId xmlns:a16="http://schemas.microsoft.com/office/drawing/2014/main" id="{85172691-38FC-4974-822E-7478B31777E7}"/>
              </a:ext>
            </a:extLst>
          </p:cNvPr>
          <p:cNvSpPr txBox="1">
            <a:spLocks noChangeArrowheads="1"/>
          </p:cNvSpPr>
          <p:nvPr/>
        </p:nvSpPr>
        <p:spPr bwMode="auto">
          <a:xfrm>
            <a:off x="10924897" y="6446579"/>
            <a:ext cx="43281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6</a:t>
            </a:fld>
            <a:endParaRPr lang="en-US" altLang="en-US" sz="1200" dirty="0">
              <a:latin typeface="Times New Roman" panose="02020603050405020304" pitchFamily="18" charset="0"/>
            </a:endParaRPr>
          </a:p>
        </p:txBody>
      </p:sp>
      <p:sp>
        <p:nvSpPr>
          <p:cNvPr id="6" name="Date Placeholder 5">
            <a:extLst>
              <a:ext uri="{FF2B5EF4-FFF2-40B4-BE49-F238E27FC236}">
                <a16:creationId xmlns:a16="http://schemas.microsoft.com/office/drawing/2014/main" id="{D9285DCE-0F16-4755-A988-EF4ED5347A1E}"/>
              </a:ext>
            </a:extLst>
          </p:cNvPr>
          <p:cNvSpPr>
            <a:spLocks noGrp="1"/>
          </p:cNvSpPr>
          <p:nvPr>
            <p:ph type="dt" sz="half" idx="10"/>
          </p:nvPr>
        </p:nvSpPr>
        <p:spPr/>
        <p:txBody>
          <a:bodyPr/>
          <a:lstStyle/>
          <a:p>
            <a:r>
              <a:rPr lang="en-US"/>
              <a:t>January 2020</a:t>
            </a:r>
          </a:p>
        </p:txBody>
      </p:sp>
      <p:sp>
        <p:nvSpPr>
          <p:cNvPr id="7" name="Footer Placeholder 6">
            <a:extLst>
              <a:ext uri="{FF2B5EF4-FFF2-40B4-BE49-F238E27FC236}">
                <a16:creationId xmlns:a16="http://schemas.microsoft.com/office/drawing/2014/main" id="{31E87BBB-0539-4092-9B66-5111935E4935}"/>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8" name="Slide Number Placeholder 7">
            <a:extLst>
              <a:ext uri="{FF2B5EF4-FFF2-40B4-BE49-F238E27FC236}">
                <a16:creationId xmlns:a16="http://schemas.microsoft.com/office/drawing/2014/main" id="{37D03716-E931-4B55-93B7-492275F7BD90}"/>
              </a:ext>
            </a:extLst>
          </p:cNvPr>
          <p:cNvSpPr>
            <a:spLocks noGrp="1"/>
          </p:cNvSpPr>
          <p:nvPr>
            <p:ph type="sldNum" sz="quarter" idx="12"/>
          </p:nvPr>
        </p:nvSpPr>
        <p:spPr/>
        <p:txBody>
          <a:bodyPr/>
          <a:lstStyle/>
          <a:p>
            <a:fld id="{07EF11DD-EAC9-418C-AFCF-9D5EFABD0DDC}" type="slidenum">
              <a:rPr lang="en-US" smtClean="0"/>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2" name="Date Placeholder 1"/>
          <p:cNvSpPr>
            <a:spLocks noGrp="1"/>
          </p:cNvSpPr>
          <p:nvPr>
            <p:ph type="dt" sz="half" idx="10"/>
          </p:nvPr>
        </p:nvSpPr>
        <p:spPr/>
        <p:txBody>
          <a:bodyPr/>
          <a:lstStyle/>
          <a:p>
            <a:r>
              <a:rPr lang="en-US"/>
              <a:t>January 2020</a:t>
            </a:r>
            <a:endParaRPr lang="en-US" dirty="0"/>
          </a:p>
        </p:txBody>
      </p:sp>
      <p:sp>
        <p:nvSpPr>
          <p:cNvPr id="3" name="Footer Placeholder 2"/>
          <p:cNvSpPr>
            <a:spLocks noGrp="1"/>
          </p:cNvSpPr>
          <p:nvPr>
            <p:ph type="ftr" sz="quarter" idx="11"/>
          </p:nvPr>
        </p:nvSpPr>
        <p:spPr/>
        <p:txBody>
          <a:bodyPr/>
          <a:lstStyle/>
          <a:p>
            <a:r>
              <a:rPr lang="en-US"/>
              <a:t>Tim Godfrey, EPRI</a:t>
            </a:r>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3" name="Footer Placeholder 2"/>
          <p:cNvSpPr>
            <a:spLocks noGrp="1"/>
          </p:cNvSpPr>
          <p:nvPr>
            <p:ph type="ftr" idx="4294967295"/>
          </p:nvPr>
        </p:nvSpPr>
        <p:spPr>
          <a:xfrm>
            <a:off x="7945438" y="6475413"/>
            <a:ext cx="4246562" cy="180975"/>
          </a:xfrm>
          <a:prstGeom prst="rect">
            <a:avLst/>
          </a:prstGeom>
        </p:spPr>
        <p:txBody>
          <a:bodyPr/>
          <a:lstStyle/>
          <a:p>
            <a:pPr>
              <a:defRPr/>
            </a:pPr>
            <a:r>
              <a:rPr lang="en-US"/>
              <a:t>Tim Godfrey, EPRI</a:t>
            </a:r>
          </a:p>
        </p:txBody>
      </p:sp>
      <p:sp>
        <p:nvSpPr>
          <p:cNvPr id="2" name="Date Placeholder 1"/>
          <p:cNvSpPr>
            <a:spLocks noGrp="1"/>
          </p:cNvSpPr>
          <p:nvPr>
            <p:ph type="dt" idx="4294967295"/>
          </p:nvPr>
        </p:nvSpPr>
        <p:spPr>
          <a:xfrm>
            <a:off x="228600" y="6429375"/>
            <a:ext cx="2500313" cy="273050"/>
          </a:xfrm>
          <a:prstGeom prst="rect">
            <a:avLst/>
          </a:prstGeom>
        </p:spPr>
        <p:txBody>
          <a:bodyPr/>
          <a:lstStyle/>
          <a:p>
            <a:pPr>
              <a:defRPr/>
            </a:pPr>
            <a:r>
              <a:rPr lang="en-US"/>
              <a:t>January 2020</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2" name="Date Placeholder 1"/>
          <p:cNvSpPr>
            <a:spLocks noGrp="1"/>
          </p:cNvSpPr>
          <p:nvPr>
            <p:ph type="dt" idx="10"/>
          </p:nvPr>
        </p:nvSpPr>
        <p:spPr/>
        <p:txBody>
          <a:bodyPr/>
          <a:lstStyle/>
          <a:p>
            <a:r>
              <a:rPr lang="en-US"/>
              <a:t>January 2020</a:t>
            </a:r>
            <a:endParaRPr lang="en-US" dirty="0"/>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4960</TotalTime>
  <Words>3502</Words>
  <Application>Microsoft Office PowerPoint</Application>
  <PresentationFormat>Widescreen</PresentationFormat>
  <Paragraphs>650</Paragraphs>
  <Slides>44</Slides>
  <Notes>4</Notes>
  <HiddenSlides>2</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44</vt:i4>
      </vt:variant>
    </vt:vector>
  </HeadingPairs>
  <TitlesOfParts>
    <vt:vector size="50" baseType="lpstr">
      <vt:lpstr>Arial</vt:lpstr>
      <vt:lpstr>Calibri</vt:lpstr>
      <vt:lpstr>Calibri Light</vt:lpstr>
      <vt:lpstr>Helvetica</vt:lpstr>
      <vt:lpstr>Times New Roman</vt:lpstr>
      <vt:lpstr>Custom Design</vt:lpstr>
      <vt:lpstr>PowerPoint Presentation</vt:lpstr>
      <vt:lpstr>16t Task Group </vt:lpstr>
      <vt:lpstr>Agenda for week – January 2020</vt:lpstr>
      <vt:lpstr>PowerPoint Presentation</vt:lpstr>
      <vt:lpstr>TG16t Schedule for the Week</vt:lpstr>
      <vt:lpstr>Sign In for attendance </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16t Task Group </vt:lpstr>
      <vt:lpstr>IEEE 802 New Member Orientation</vt:lpstr>
      <vt:lpstr>PowerPoint Presentation</vt:lpstr>
      <vt:lpstr>802.15 Working Group: Names</vt:lpstr>
      <vt:lpstr>PowerPoint Presentation</vt:lpstr>
      <vt:lpstr>802.15 Working Group Projects</vt:lpstr>
      <vt:lpstr>802.15 Membership</vt:lpstr>
      <vt:lpstr>PAR Background</vt:lpstr>
      <vt:lpstr>Identified Task Group Participants</vt:lpstr>
      <vt:lpstr>Supporters of IEEE P802.16t Amendment</vt:lpstr>
      <vt:lpstr>Supporters of IEEE P802.16t Amendment</vt:lpstr>
      <vt:lpstr>Scope Statement from Approved PAR </vt:lpstr>
      <vt:lpstr>Need Statement from Approved PAR</vt:lpstr>
      <vt:lpstr>PAR Development Process</vt:lpstr>
      <vt:lpstr>P802.16t PAR and CSD - EC Motion</vt:lpstr>
      <vt:lpstr>Since November</vt:lpstr>
      <vt:lpstr>802.16 History</vt:lpstr>
      <vt:lpstr>Task Group Process</vt:lpstr>
      <vt:lpstr>16t Task Group Leadership </vt:lpstr>
      <vt:lpstr>Example Process used by P802.16s</vt:lpstr>
      <vt:lpstr>Discussion on process</vt:lpstr>
      <vt:lpstr>Discussion on TDD vs FDD</vt:lpstr>
      <vt:lpstr>Duplexing option requirements</vt:lpstr>
      <vt:lpstr>Project Timeline - Milestones</vt:lpstr>
      <vt:lpstr>Call for Contributions</vt:lpstr>
      <vt:lpstr>Presentations</vt:lpstr>
      <vt:lpstr>Notes</vt:lpstr>
      <vt:lpstr>Closing</vt:lpstr>
      <vt:lpstr>Upcoming Sessions</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67</cp:revision>
  <cp:lastPrinted>1998-02-10T13:28:06Z</cp:lastPrinted>
  <dcterms:created xsi:type="dcterms:W3CDTF">2020-01-06T16:34:14Z</dcterms:created>
  <dcterms:modified xsi:type="dcterms:W3CDTF">2020-01-16T18:31:09Z</dcterms:modified>
</cp:coreProperties>
</file>