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3"/>
  </p:notesMasterIdLst>
  <p:handoutMasterIdLst>
    <p:handoutMasterId r:id="rId44"/>
  </p:handoutMasterIdLst>
  <p:sldIdLst>
    <p:sldId id="259" r:id="rId2"/>
    <p:sldId id="519" r:id="rId3"/>
    <p:sldId id="938" r:id="rId4"/>
    <p:sldId id="947" r:id="rId5"/>
    <p:sldId id="948" r:id="rId6"/>
    <p:sldId id="288" r:id="rId7"/>
    <p:sldId id="260" r:id="rId8"/>
    <p:sldId id="261" r:id="rId9"/>
    <p:sldId id="262" r:id="rId10"/>
    <p:sldId id="263" r:id="rId11"/>
    <p:sldId id="283" r:id="rId12"/>
    <p:sldId id="284" r:id="rId13"/>
    <p:sldId id="287" r:id="rId14"/>
    <p:sldId id="944" r:id="rId15"/>
    <p:sldId id="289" r:id="rId16"/>
    <p:sldId id="945" r:id="rId17"/>
    <p:sldId id="521" r:id="rId18"/>
    <p:sldId id="522" r:id="rId19"/>
    <p:sldId id="949" r:id="rId20"/>
    <p:sldId id="302" r:id="rId21"/>
    <p:sldId id="937" r:id="rId22"/>
    <p:sldId id="953" r:id="rId23"/>
    <p:sldId id="939" r:id="rId24"/>
    <p:sldId id="422" r:id="rId25"/>
    <p:sldId id="257" r:id="rId26"/>
    <p:sldId id="940" r:id="rId27"/>
    <p:sldId id="416" r:id="rId28"/>
    <p:sldId id="417" r:id="rId29"/>
    <p:sldId id="419" r:id="rId30"/>
    <p:sldId id="431" r:id="rId31"/>
    <p:sldId id="941" r:id="rId32"/>
    <p:sldId id="523" r:id="rId33"/>
    <p:sldId id="258" r:id="rId34"/>
    <p:sldId id="946" r:id="rId35"/>
    <p:sldId id="942" r:id="rId36"/>
    <p:sldId id="943" r:id="rId37"/>
    <p:sldId id="256" r:id="rId38"/>
    <p:sldId id="950" r:id="rId39"/>
    <p:sldId id="951" r:id="rId40"/>
    <p:sldId id="952" r:id="rId41"/>
    <p:sldId id="314" r:id="rId4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72" y="20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29</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Nov 2015</a:t>
            </a:r>
            <a:endParaRPr lang="en-GB"/>
          </a:p>
        </p:txBody>
      </p:sp>
      <p:sp>
        <p:nvSpPr>
          <p:cNvPr id="5" name="Footer Placeholder 4"/>
          <p:cNvSpPr>
            <a:spLocks noGrp="1"/>
          </p:cNvSpPr>
          <p:nvPr>
            <p:ph type="ftr" sz="quarter" idx="4"/>
          </p:nvPr>
        </p:nvSpPr>
        <p:spPr/>
        <p:txBody>
          <a:bodyPr/>
          <a:lstStyle/>
          <a:p>
            <a:pPr lvl="4">
              <a:defRPr/>
            </a:pPr>
            <a:r>
              <a:rPr lang="en-GB"/>
              <a:t>Tim Godfrey (EPRI)</a:t>
            </a:r>
          </a:p>
        </p:txBody>
      </p:sp>
      <p:sp>
        <p:nvSpPr>
          <p:cNvPr id="6" name="Slide Number Placeholder 5"/>
          <p:cNvSpPr>
            <a:spLocks noGrp="1"/>
          </p:cNvSpPr>
          <p:nvPr>
            <p:ph type="sldNum" sz="quarter" idx="5"/>
          </p:nvPr>
        </p:nvSpPr>
        <p:spPr/>
        <p:txBody>
          <a:bodyPr/>
          <a:lstStyle/>
          <a:p>
            <a:pPr>
              <a:defRPr/>
            </a:pPr>
            <a:r>
              <a:rPr lang="en-GB" altLang="en-US"/>
              <a:t>Page </a:t>
            </a:r>
            <a:fld id="{FBAF32D6-846E-4393-9535-71359DCE3E21}" type="slidenum">
              <a:rPr lang="en-GB" altLang="en-US" smtClean="0"/>
              <a:pPr>
                <a:defRPr/>
              </a:pPr>
              <a:t>30</a:t>
            </a:fld>
            <a:endParaRPr lang="en-GB" altLang="en-US"/>
          </a:p>
        </p:txBody>
      </p:sp>
    </p:spTree>
    <p:extLst>
      <p:ext uri="{BB962C8B-B14F-4D97-AF65-F5344CB8AC3E}">
        <p14:creationId xmlns:p14="http://schemas.microsoft.com/office/powerpoint/2010/main" val="3473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37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January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January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3329758"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doc.:IEEE802.15-20-0006-01-016t</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9/ec-19-0098-01-00EC-ieee-802-orientation-201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412-03-wng0-licensed-narrowband-amendment.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24/dcn/19/24-19-0035-00-0000-licensed-narrowband-amendment-16t-par-comment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24/dcn/19/24-19-0029-06-0000-licensed-narrowband-amendmen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24/dcn/19/24-19-0033-07-0000-licensed-narrowband-amendment-presentation.pptx" TargetMode="External"/><Relationship Id="rId4" Type="http://schemas.openxmlformats.org/officeDocument/2006/relationships/hyperlink" Target="https://mentor.ieee.org/802.24/dcn/19/24-19-0030-01-0000-licensed-narrowband-amendment-csd.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ieeexplore.ieee.org/document/8303870" TargetMode="External"/><Relationship Id="rId3" Type="http://schemas.openxmlformats.org/officeDocument/2006/relationships/hyperlink" Target="http://www.ieee802.org/16/tge/index.html" TargetMode="External"/><Relationship Id="rId7" Type="http://schemas.openxmlformats.org/officeDocument/2006/relationships/hyperlink" Target="http://www.ieee802.org/16/16q/index.html" TargetMode="External"/><Relationship Id="rId2" Type="http://schemas.openxmlformats.org/officeDocument/2006/relationships/hyperlink" Target="http://www.ieee802.org/16/tgs.html" TargetMode="External"/><Relationship Id="rId1" Type="http://schemas.openxmlformats.org/officeDocument/2006/relationships/slideLayout" Target="../slideLayouts/slideLayout2.xml"/><Relationship Id="rId6" Type="http://schemas.openxmlformats.org/officeDocument/2006/relationships/hyperlink" Target="http://www.ieee802.org/16/gridman/index.html" TargetMode="External"/><Relationship Id="rId5" Type="http://schemas.openxmlformats.org/officeDocument/2006/relationships/hyperlink" Target="http://www.ieee802.org/16/m2m/index.html" TargetMode="External"/><Relationship Id="rId4" Type="http://schemas.openxmlformats.org/officeDocument/2006/relationships/hyperlink" Target="http://www.ieee802.org/16/maint/index.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January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2020-01-06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January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E17B-318A-421C-BD20-1ECCE0802228}"/>
              </a:ext>
            </a:extLst>
          </p:cNvPr>
          <p:cNvSpPr>
            <a:spLocks noGrp="1"/>
          </p:cNvSpPr>
          <p:nvPr>
            <p:ph type="title"/>
          </p:nvPr>
        </p:nvSpPr>
        <p:spPr/>
        <p:txBody>
          <a:bodyPr/>
          <a:lstStyle/>
          <a:p>
            <a:r>
              <a:rPr lang="en-US" dirty="0"/>
              <a:t>IEEE 802 New Member Orientation</a:t>
            </a:r>
          </a:p>
        </p:txBody>
      </p:sp>
      <p:sp>
        <p:nvSpPr>
          <p:cNvPr id="3" name="Content Placeholder 2">
            <a:extLst>
              <a:ext uri="{FF2B5EF4-FFF2-40B4-BE49-F238E27FC236}">
                <a16:creationId xmlns:a16="http://schemas.microsoft.com/office/drawing/2014/main" id="{29BD8F45-2B7A-4769-A8C7-06395E677ED3}"/>
              </a:ext>
            </a:extLst>
          </p:cNvPr>
          <p:cNvSpPr>
            <a:spLocks noGrp="1"/>
          </p:cNvSpPr>
          <p:nvPr>
            <p:ph idx="1"/>
          </p:nvPr>
        </p:nvSpPr>
        <p:spPr/>
        <p:txBody>
          <a:bodyPr/>
          <a:lstStyle/>
          <a:p>
            <a:r>
              <a:rPr lang="en-US" dirty="0"/>
              <a:t>Offered at Plenary Meetings (March, July, November)</a:t>
            </a:r>
            <a:endParaRPr lang="en-US" dirty="0">
              <a:hlinkClick r:id="rId2"/>
            </a:endParaRPr>
          </a:p>
          <a:p>
            <a:endParaRPr lang="en-US" dirty="0">
              <a:hlinkClick r:id="rId2"/>
            </a:endParaRPr>
          </a:p>
          <a:p>
            <a:r>
              <a:rPr lang="en-US" dirty="0">
                <a:hlinkClick r:id="rId2"/>
              </a:rPr>
              <a:t>https://mentor.ieee.org/802-ec/dcn/19/ec-19-0098-01-00EC-ieee-802-orientation-2019.pdf</a:t>
            </a:r>
            <a:endParaRPr lang="en-US" dirty="0"/>
          </a:p>
          <a:p>
            <a:endParaRPr lang="en-US" dirty="0"/>
          </a:p>
          <a:p>
            <a:r>
              <a:rPr lang="en-US" dirty="0"/>
              <a:t>Brief review here for benefit of new participants</a:t>
            </a:r>
          </a:p>
          <a:p>
            <a:endParaRPr lang="en-US" dirty="0"/>
          </a:p>
        </p:txBody>
      </p:sp>
      <p:sp>
        <p:nvSpPr>
          <p:cNvPr id="4" name="Date Placeholder 3">
            <a:extLst>
              <a:ext uri="{FF2B5EF4-FFF2-40B4-BE49-F238E27FC236}">
                <a16:creationId xmlns:a16="http://schemas.microsoft.com/office/drawing/2014/main" id="{AE38DFDB-C93B-4BFB-A1F0-A5F17DF2F55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32B1C861-FD66-4307-87EC-111C5AA48D53}"/>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BE0D2C7F-055F-4722-ADDA-C42B50CB8632}"/>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17</a:t>
            </a:fld>
            <a:endParaRPr lang="en-US" altLang="en-US"/>
          </a:p>
        </p:txBody>
      </p:sp>
    </p:spTree>
    <p:extLst>
      <p:ext uri="{BB962C8B-B14F-4D97-AF65-F5344CB8AC3E}">
        <p14:creationId xmlns:p14="http://schemas.microsoft.com/office/powerpoint/2010/main" val="77366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2280B15-27C9-4D18-B0C4-7941DB89235A}"/>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CF61F201-3F95-4DA3-9A6D-8B935E84AE7E}"/>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50E594CA-DCBE-4796-BD7C-3E85B9126174}"/>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18</a:t>
            </a:fld>
            <a:endParaRPr lang="en-US" altLang="en-US"/>
          </a:p>
        </p:txBody>
      </p:sp>
      <p:cxnSp>
        <p:nvCxnSpPr>
          <p:cNvPr id="7" name="Straight Connector 6">
            <a:extLst>
              <a:ext uri="{FF2B5EF4-FFF2-40B4-BE49-F238E27FC236}">
                <a16:creationId xmlns:a16="http://schemas.microsoft.com/office/drawing/2014/main" id="{EB246E3B-14D9-4433-A160-4D71D0370094}"/>
              </a:ext>
            </a:extLst>
          </p:cNvPr>
          <p:cNvCxnSpPr>
            <a:cxnSpLocks/>
          </p:cNvCxnSpPr>
          <p:nvPr/>
        </p:nvCxnSpPr>
        <p:spPr bwMode="auto">
          <a:xfrm flipV="1">
            <a:off x="1750216" y="2548640"/>
            <a:ext cx="8851024" cy="171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74369B27-C047-4BEC-A99F-AFF03C6EB887}"/>
              </a:ext>
            </a:extLst>
          </p:cNvPr>
          <p:cNvCxnSpPr>
            <a:cxnSpLocks/>
          </p:cNvCxnSpPr>
          <p:nvPr/>
        </p:nvCxnSpPr>
        <p:spPr bwMode="auto">
          <a:xfrm>
            <a:off x="2829477" y="2573553"/>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a:extLst>
              <a:ext uri="{FF2B5EF4-FFF2-40B4-BE49-F238E27FC236}">
                <a16:creationId xmlns:a16="http://schemas.microsoft.com/office/drawing/2014/main" id="{5E9ECB2E-2AB2-45F1-8A54-24FD44EE68B4}"/>
              </a:ext>
            </a:extLst>
          </p:cNvPr>
          <p:cNvCxnSpPr>
            <a:cxnSpLocks/>
          </p:cNvCxnSpPr>
          <p:nvPr/>
        </p:nvCxnSpPr>
        <p:spPr bwMode="auto">
          <a:xfrm>
            <a:off x="5082795" y="2571912"/>
            <a:ext cx="0" cy="2126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a:extLst>
              <a:ext uri="{FF2B5EF4-FFF2-40B4-BE49-F238E27FC236}">
                <a16:creationId xmlns:a16="http://schemas.microsoft.com/office/drawing/2014/main" id="{53CC2E52-504B-4B33-A413-958C99CCB1F2}"/>
              </a:ext>
            </a:extLst>
          </p:cNvPr>
          <p:cNvCxnSpPr>
            <a:cxnSpLocks/>
          </p:cNvCxnSpPr>
          <p:nvPr/>
        </p:nvCxnSpPr>
        <p:spPr bwMode="auto">
          <a:xfrm>
            <a:off x="7287613" y="2565759"/>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a:extLst>
              <a:ext uri="{FF2B5EF4-FFF2-40B4-BE49-F238E27FC236}">
                <a16:creationId xmlns:a16="http://schemas.microsoft.com/office/drawing/2014/main" id="{4F33F26E-F8E6-4B21-971C-B1834A2C4F12}"/>
              </a:ext>
            </a:extLst>
          </p:cNvPr>
          <p:cNvCxnSpPr>
            <a:cxnSpLocks/>
          </p:cNvCxnSpPr>
          <p:nvPr/>
        </p:nvCxnSpPr>
        <p:spPr bwMode="auto">
          <a:xfrm>
            <a:off x="8401103"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a:extLst>
              <a:ext uri="{FF2B5EF4-FFF2-40B4-BE49-F238E27FC236}">
                <a16:creationId xmlns:a16="http://schemas.microsoft.com/office/drawing/2014/main" id="{0A82A21E-C1B2-488D-93EC-7374F4178327}"/>
              </a:ext>
            </a:extLst>
          </p:cNvPr>
          <p:cNvCxnSpPr>
            <a:cxnSpLocks/>
          </p:cNvCxnSpPr>
          <p:nvPr/>
        </p:nvCxnSpPr>
        <p:spPr bwMode="auto">
          <a:xfrm>
            <a:off x="10601240" y="2552641"/>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a:extLst>
              <a:ext uri="{FF2B5EF4-FFF2-40B4-BE49-F238E27FC236}">
                <a16:creationId xmlns:a16="http://schemas.microsoft.com/office/drawing/2014/main" id="{D0C5BB4D-167A-4220-BFC2-0DC1C95D17BB}"/>
              </a:ext>
            </a:extLst>
          </p:cNvPr>
          <p:cNvCxnSpPr>
            <a:cxnSpLocks/>
          </p:cNvCxnSpPr>
          <p:nvPr/>
        </p:nvCxnSpPr>
        <p:spPr bwMode="auto">
          <a:xfrm>
            <a:off x="6163815" y="2357228"/>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Rectangle 13">
            <a:extLst>
              <a:ext uri="{FF2B5EF4-FFF2-40B4-BE49-F238E27FC236}">
                <a16:creationId xmlns:a16="http://schemas.microsoft.com/office/drawing/2014/main" id="{0C46DE57-A75B-4DA4-818F-FABBC4AB9CB4}"/>
              </a:ext>
            </a:extLst>
          </p:cNvPr>
          <p:cNvSpPr/>
          <p:nvPr/>
        </p:nvSpPr>
        <p:spPr bwMode="auto">
          <a:xfrm>
            <a:off x="5594765" y="1825229"/>
            <a:ext cx="1117161" cy="524356"/>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IEEE 802</a:t>
            </a:r>
          </a:p>
        </p:txBody>
      </p:sp>
      <p:sp>
        <p:nvSpPr>
          <p:cNvPr id="15" name="Rectangle 14">
            <a:extLst>
              <a:ext uri="{FF2B5EF4-FFF2-40B4-BE49-F238E27FC236}">
                <a16:creationId xmlns:a16="http://schemas.microsoft.com/office/drawing/2014/main" id="{690E7251-7AB6-4826-846C-EA5F13D3BDE8}"/>
              </a:ext>
            </a:extLst>
          </p:cNvPr>
          <p:cNvSpPr/>
          <p:nvPr/>
        </p:nvSpPr>
        <p:spPr bwMode="auto">
          <a:xfrm>
            <a:off x="2446946"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802.3</a:t>
            </a:r>
          </a:p>
        </p:txBody>
      </p:sp>
      <p:sp>
        <p:nvSpPr>
          <p:cNvPr id="16" name="Rectangle 15">
            <a:extLst>
              <a:ext uri="{FF2B5EF4-FFF2-40B4-BE49-F238E27FC236}">
                <a16:creationId xmlns:a16="http://schemas.microsoft.com/office/drawing/2014/main" id="{FB1F8E4D-6996-4E62-9551-537711B1C8E8}"/>
              </a:ext>
            </a:extLst>
          </p:cNvPr>
          <p:cNvSpPr/>
          <p:nvPr/>
        </p:nvSpPr>
        <p:spPr bwMode="auto">
          <a:xfrm>
            <a:off x="3553048"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802.11</a:t>
            </a:r>
          </a:p>
        </p:txBody>
      </p:sp>
      <p:sp>
        <p:nvSpPr>
          <p:cNvPr id="17" name="Rectangle 16">
            <a:extLst>
              <a:ext uri="{FF2B5EF4-FFF2-40B4-BE49-F238E27FC236}">
                <a16:creationId xmlns:a16="http://schemas.microsoft.com/office/drawing/2014/main" id="{CECCE665-C6F6-4A76-BCE0-0E610BA15325}"/>
              </a:ext>
            </a:extLst>
          </p:cNvPr>
          <p:cNvSpPr/>
          <p:nvPr/>
        </p:nvSpPr>
        <p:spPr bwMode="auto">
          <a:xfrm>
            <a:off x="4659151"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802.15</a:t>
            </a:r>
          </a:p>
        </p:txBody>
      </p:sp>
      <p:sp>
        <p:nvSpPr>
          <p:cNvPr id="18" name="Rectangle 17">
            <a:extLst>
              <a:ext uri="{FF2B5EF4-FFF2-40B4-BE49-F238E27FC236}">
                <a16:creationId xmlns:a16="http://schemas.microsoft.com/office/drawing/2014/main" id="{3DEAFE71-4BA6-4FFA-B23D-E0DEB322DE0C}"/>
              </a:ext>
            </a:extLst>
          </p:cNvPr>
          <p:cNvSpPr/>
          <p:nvPr/>
        </p:nvSpPr>
        <p:spPr bwMode="auto">
          <a:xfrm>
            <a:off x="5765254"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802.16</a:t>
            </a:r>
          </a:p>
        </p:txBody>
      </p:sp>
      <p:sp>
        <p:nvSpPr>
          <p:cNvPr id="19" name="Rectangle 18">
            <a:extLst>
              <a:ext uri="{FF2B5EF4-FFF2-40B4-BE49-F238E27FC236}">
                <a16:creationId xmlns:a16="http://schemas.microsoft.com/office/drawing/2014/main" id="{515482CF-2167-4D28-A26A-6FA62C865189}"/>
              </a:ext>
            </a:extLst>
          </p:cNvPr>
          <p:cNvSpPr/>
          <p:nvPr/>
        </p:nvSpPr>
        <p:spPr bwMode="auto">
          <a:xfrm>
            <a:off x="9083562"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802.22</a:t>
            </a:r>
          </a:p>
        </p:txBody>
      </p:sp>
      <p:sp>
        <p:nvSpPr>
          <p:cNvPr id="20" name="Rectangle 19">
            <a:extLst>
              <a:ext uri="{FF2B5EF4-FFF2-40B4-BE49-F238E27FC236}">
                <a16:creationId xmlns:a16="http://schemas.microsoft.com/office/drawing/2014/main" id="{0D70A437-3A1D-4002-B9CA-C8359499A0C2}"/>
              </a:ext>
            </a:extLst>
          </p:cNvPr>
          <p:cNvSpPr/>
          <p:nvPr/>
        </p:nvSpPr>
        <p:spPr bwMode="auto">
          <a:xfrm>
            <a:off x="7977459"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802.21</a:t>
            </a:r>
          </a:p>
        </p:txBody>
      </p:sp>
      <p:pic>
        <p:nvPicPr>
          <p:cNvPr id="21" name="Picture 4">
            <a:extLst>
              <a:ext uri="{FF2B5EF4-FFF2-40B4-BE49-F238E27FC236}">
                <a16:creationId xmlns:a16="http://schemas.microsoft.com/office/drawing/2014/main" id="{4FEE3731-D3FD-47E3-A82A-E1CB982A4EC2}"/>
              </a:ext>
            </a:extLst>
          </p:cNvPr>
          <p:cNvPicPr>
            <a:picLocks noChangeAspect="1" noChangeArrowheads="1"/>
          </p:cNvPicPr>
          <p:nvPr/>
        </p:nvPicPr>
        <p:blipFill>
          <a:blip r:embed="rId2" cstate="print"/>
          <a:srcRect/>
          <a:stretch>
            <a:fillRect/>
          </a:stretch>
        </p:blipFill>
        <p:spPr bwMode="auto">
          <a:xfrm>
            <a:off x="3568708" y="3522011"/>
            <a:ext cx="900881" cy="603633"/>
          </a:xfrm>
          <a:prstGeom prst="rect">
            <a:avLst/>
          </a:prstGeom>
          <a:noFill/>
          <a:ln w="9525">
            <a:noFill/>
            <a:miter lim="800000"/>
            <a:headEnd/>
            <a:tailEnd/>
          </a:ln>
        </p:spPr>
      </p:pic>
      <p:pic>
        <p:nvPicPr>
          <p:cNvPr id="22" name="Picture 2" descr="https://encrypted-tbn3.gstatic.com/images?q=tbn:ANd9GcTkqbM9YQ5R-wt1yI_cKN0EXCFtXBU5UNt6hJ3CijB5WD6_AEnl026V_Q">
            <a:extLst>
              <a:ext uri="{FF2B5EF4-FFF2-40B4-BE49-F238E27FC236}">
                <a16:creationId xmlns:a16="http://schemas.microsoft.com/office/drawing/2014/main" id="{57FA63E1-03CE-4570-BDE0-3D78FB6E4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9031" y="3852221"/>
            <a:ext cx="749822" cy="75479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Ethernet Alliance">
            <a:extLst>
              <a:ext uri="{FF2B5EF4-FFF2-40B4-BE49-F238E27FC236}">
                <a16:creationId xmlns:a16="http://schemas.microsoft.com/office/drawing/2014/main" id="{A058BA23-82C8-4FD9-9E87-C6156DF637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76151"/>
          <a:stretch/>
        </p:blipFill>
        <p:spPr bwMode="auto">
          <a:xfrm>
            <a:off x="2562405" y="4609580"/>
            <a:ext cx="623072" cy="54790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30ED499-D089-4A8C-9A3E-099600F86841}"/>
              </a:ext>
            </a:extLst>
          </p:cNvPr>
          <p:cNvSpPr txBox="1"/>
          <p:nvPr/>
        </p:nvSpPr>
        <p:spPr>
          <a:xfrm>
            <a:off x="2334719" y="3537367"/>
            <a:ext cx="1078445" cy="261610"/>
          </a:xfrm>
          <a:prstGeom prst="rect">
            <a:avLst/>
          </a:prstGeom>
          <a:noFill/>
        </p:spPr>
        <p:txBody>
          <a:bodyPr wrap="square" rtlCol="0">
            <a:spAutoFit/>
          </a:bodyPr>
          <a:lstStyle/>
          <a:p>
            <a:pPr algn="ctr" defTabSz="559824">
              <a:defRPr/>
            </a:pPr>
            <a:r>
              <a:rPr lang="en-US" sz="1100" b="1" dirty="0">
                <a:latin typeface="+mn-lt"/>
              </a:rPr>
              <a:t>Ethernet</a:t>
            </a:r>
          </a:p>
        </p:txBody>
      </p:sp>
      <p:sp>
        <p:nvSpPr>
          <p:cNvPr id="25" name="TextBox 24">
            <a:extLst>
              <a:ext uri="{FF2B5EF4-FFF2-40B4-BE49-F238E27FC236}">
                <a16:creationId xmlns:a16="http://schemas.microsoft.com/office/drawing/2014/main" id="{F8927942-DBA7-49F3-B15F-6F8B1A3512E1}"/>
              </a:ext>
            </a:extLst>
          </p:cNvPr>
          <p:cNvSpPr txBox="1"/>
          <p:nvPr/>
        </p:nvSpPr>
        <p:spPr>
          <a:xfrm>
            <a:off x="4597012" y="3455107"/>
            <a:ext cx="934461" cy="261610"/>
          </a:xfrm>
          <a:prstGeom prst="rect">
            <a:avLst/>
          </a:prstGeom>
          <a:noFill/>
        </p:spPr>
        <p:txBody>
          <a:bodyPr wrap="square" rtlCol="0">
            <a:spAutoFit/>
          </a:bodyPr>
          <a:lstStyle/>
          <a:p>
            <a:pPr algn="ctr" defTabSz="559824">
              <a:defRPr/>
            </a:pPr>
            <a:r>
              <a:rPr lang="en-US" sz="1100" b="1" dirty="0">
                <a:latin typeface="+mn-lt"/>
              </a:rPr>
              <a:t>ZigBee</a:t>
            </a:r>
          </a:p>
        </p:txBody>
      </p:sp>
      <p:pic>
        <p:nvPicPr>
          <p:cNvPr id="26" name="Picture 29" descr="https://encrypted-tbn2.gstatic.com/images?q=tbn:ANd9GcSF-DqnBWnSxugJnOz5BTCYOKJRQqaI1V0-gpE824WgHt8BLhygJw">
            <a:extLst>
              <a:ext uri="{FF2B5EF4-FFF2-40B4-BE49-F238E27FC236}">
                <a16:creationId xmlns:a16="http://schemas.microsoft.com/office/drawing/2014/main" id="{92137DDB-DB44-4ED1-B3DC-5CB4B77D8772}"/>
              </a:ext>
            </a:extLst>
          </p:cNvPr>
          <p:cNvPicPr>
            <a:picLocks noChangeAspect="1" noChangeArrowheads="1"/>
          </p:cNvPicPr>
          <p:nvPr/>
        </p:nvPicPr>
        <p:blipFill>
          <a:blip r:embed="rId5" cstate="print"/>
          <a:srcRect b="39884"/>
          <a:stretch>
            <a:fillRect/>
          </a:stretch>
        </p:blipFill>
        <p:spPr bwMode="auto">
          <a:xfrm>
            <a:off x="4676180" y="3784148"/>
            <a:ext cx="780215" cy="516544"/>
          </a:xfrm>
          <a:prstGeom prst="rect">
            <a:avLst/>
          </a:prstGeom>
          <a:noFill/>
          <a:ln w="9525">
            <a:noFill/>
            <a:miter lim="800000"/>
            <a:headEnd/>
            <a:tailEnd/>
          </a:ln>
        </p:spPr>
      </p:pic>
      <p:pic>
        <p:nvPicPr>
          <p:cNvPr id="27" name="Picture 30" descr="http://www.wi-sun.org/assets/site/wi-sun_logo_116pxhigh_srgb.png">
            <a:extLst>
              <a:ext uri="{FF2B5EF4-FFF2-40B4-BE49-F238E27FC236}">
                <a16:creationId xmlns:a16="http://schemas.microsoft.com/office/drawing/2014/main" id="{2C7AC0BC-CD53-49DC-B0B3-E3BE5B2FD51B}"/>
              </a:ext>
            </a:extLst>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541788" y="4560603"/>
            <a:ext cx="1611556" cy="507226"/>
          </a:xfrm>
          <a:prstGeom prst="rect">
            <a:avLst/>
          </a:prstGeom>
          <a:noFill/>
        </p:spPr>
      </p:pic>
      <p:pic>
        <p:nvPicPr>
          <p:cNvPr id="28" name="Picture 27">
            <a:extLst>
              <a:ext uri="{FF2B5EF4-FFF2-40B4-BE49-F238E27FC236}">
                <a16:creationId xmlns:a16="http://schemas.microsoft.com/office/drawing/2014/main" id="{29CB3F08-73CD-4A8D-A12E-7A195324E688}"/>
              </a:ext>
            </a:extLst>
          </p:cNvPr>
          <p:cNvPicPr>
            <a:picLocks noChangeAspect="1"/>
          </p:cNvPicPr>
          <p:nvPr/>
        </p:nvPicPr>
        <p:blipFill>
          <a:blip r:embed="rId7"/>
          <a:stretch>
            <a:fillRect/>
          </a:stretch>
        </p:blipFill>
        <p:spPr>
          <a:xfrm>
            <a:off x="5639110" y="3573551"/>
            <a:ext cx="1099573" cy="382270"/>
          </a:xfrm>
          <a:prstGeom prst="rect">
            <a:avLst/>
          </a:prstGeom>
        </p:spPr>
      </p:pic>
      <p:pic>
        <p:nvPicPr>
          <p:cNvPr id="29" name="Picture 28">
            <a:extLst>
              <a:ext uri="{FF2B5EF4-FFF2-40B4-BE49-F238E27FC236}">
                <a16:creationId xmlns:a16="http://schemas.microsoft.com/office/drawing/2014/main" id="{37985906-F864-4AE6-8658-D3A85579E987}"/>
              </a:ext>
            </a:extLst>
          </p:cNvPr>
          <p:cNvPicPr>
            <a:picLocks noChangeAspect="1"/>
          </p:cNvPicPr>
          <p:nvPr/>
        </p:nvPicPr>
        <p:blipFill>
          <a:blip r:embed="rId8"/>
          <a:stretch>
            <a:fillRect/>
          </a:stretch>
        </p:blipFill>
        <p:spPr>
          <a:xfrm>
            <a:off x="9031690" y="3570536"/>
            <a:ext cx="951031" cy="542822"/>
          </a:xfrm>
          <a:prstGeom prst="rect">
            <a:avLst/>
          </a:prstGeom>
        </p:spPr>
      </p:pic>
      <p:sp>
        <p:nvSpPr>
          <p:cNvPr id="30" name="TextBox 29">
            <a:extLst>
              <a:ext uri="{FF2B5EF4-FFF2-40B4-BE49-F238E27FC236}">
                <a16:creationId xmlns:a16="http://schemas.microsoft.com/office/drawing/2014/main" id="{B56DBE4C-D74A-42F5-8951-1E221E398D77}"/>
              </a:ext>
            </a:extLst>
          </p:cNvPr>
          <p:cNvSpPr txBox="1"/>
          <p:nvPr/>
        </p:nvSpPr>
        <p:spPr>
          <a:xfrm>
            <a:off x="7861201" y="3486938"/>
            <a:ext cx="951031" cy="600164"/>
          </a:xfrm>
          <a:prstGeom prst="rect">
            <a:avLst/>
          </a:prstGeom>
          <a:noFill/>
        </p:spPr>
        <p:txBody>
          <a:bodyPr wrap="square" rtlCol="0">
            <a:spAutoFit/>
          </a:bodyPr>
          <a:lstStyle/>
          <a:p>
            <a:pPr algn="ctr" defTabSz="559824">
              <a:defRPr/>
            </a:pPr>
            <a:r>
              <a:rPr lang="en-US" sz="1100" b="1" dirty="0">
                <a:latin typeface="+mn-lt"/>
              </a:rPr>
              <a:t>Media</a:t>
            </a:r>
            <a:br>
              <a:rPr lang="en-US" sz="1100" b="1" dirty="0">
                <a:latin typeface="+mn-lt"/>
              </a:rPr>
            </a:br>
            <a:r>
              <a:rPr lang="en-US" sz="1100" b="1" dirty="0">
                <a:latin typeface="+mn-lt"/>
              </a:rPr>
              <a:t>Independent</a:t>
            </a:r>
            <a:br>
              <a:rPr lang="en-US" sz="1100" b="1" dirty="0">
                <a:latin typeface="+mn-lt"/>
              </a:rPr>
            </a:br>
            <a:r>
              <a:rPr lang="en-US" sz="1100" b="1" dirty="0">
                <a:latin typeface="+mn-lt"/>
              </a:rPr>
              <a:t>Services</a:t>
            </a:r>
          </a:p>
        </p:txBody>
      </p:sp>
      <p:pic>
        <p:nvPicPr>
          <p:cNvPr id="31" name="Picture 2" descr="http://www.ieee802.org/smllieee.gif">
            <a:extLst>
              <a:ext uri="{FF2B5EF4-FFF2-40B4-BE49-F238E27FC236}">
                <a16:creationId xmlns:a16="http://schemas.microsoft.com/office/drawing/2014/main" id="{4B8803D6-B3A3-4D5D-9BE9-C195C75D0F9E}"/>
              </a:ext>
            </a:extLst>
          </p:cNvPr>
          <p:cNvPicPr>
            <a:picLocks noChangeAspect="1" noChangeArrowheads="1"/>
          </p:cNvPicPr>
          <p:nvPr/>
        </p:nvPicPr>
        <p:blipFill>
          <a:blip r:embed="rId9" cstate="print"/>
          <a:srcRect/>
          <a:stretch>
            <a:fillRect/>
          </a:stretch>
        </p:blipFill>
        <p:spPr bwMode="auto">
          <a:xfrm>
            <a:off x="5376546" y="838200"/>
            <a:ext cx="1574539" cy="511287"/>
          </a:xfrm>
          <a:prstGeom prst="rect">
            <a:avLst/>
          </a:prstGeom>
          <a:noFill/>
        </p:spPr>
      </p:pic>
      <p:sp>
        <p:nvSpPr>
          <p:cNvPr id="32" name="Rectangle 31">
            <a:extLst>
              <a:ext uri="{FF2B5EF4-FFF2-40B4-BE49-F238E27FC236}">
                <a16:creationId xmlns:a16="http://schemas.microsoft.com/office/drawing/2014/main" id="{6162ED45-E279-4648-BB6E-1F29748862B5}"/>
              </a:ext>
            </a:extLst>
          </p:cNvPr>
          <p:cNvSpPr/>
          <p:nvPr/>
        </p:nvSpPr>
        <p:spPr bwMode="auto">
          <a:xfrm>
            <a:off x="5617776" y="2592277"/>
            <a:ext cx="1137324" cy="1708415"/>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cxnSp>
        <p:nvCxnSpPr>
          <p:cNvPr id="33" name="Straight Arrow Connector 32">
            <a:extLst>
              <a:ext uri="{FF2B5EF4-FFF2-40B4-BE49-F238E27FC236}">
                <a16:creationId xmlns:a16="http://schemas.microsoft.com/office/drawing/2014/main" id="{CEC4A580-3E3C-4B31-89D4-8DF7AE52E219}"/>
              </a:ext>
            </a:extLst>
          </p:cNvPr>
          <p:cNvCxnSpPr>
            <a:cxnSpLocks/>
            <a:endCxn id="14" idx="0"/>
          </p:cNvCxnSpPr>
          <p:nvPr/>
        </p:nvCxnSpPr>
        <p:spPr bwMode="auto">
          <a:xfrm flipH="1">
            <a:off x="6153345" y="1542700"/>
            <a:ext cx="8656" cy="2825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94EAE8F5-A3F5-44D6-A1C9-A1AF1629FAE4}"/>
              </a:ext>
            </a:extLst>
          </p:cNvPr>
          <p:cNvCxnSpPr>
            <a:cxnSpLocks/>
          </p:cNvCxnSpPr>
          <p:nvPr/>
        </p:nvCxnSpPr>
        <p:spPr bwMode="auto">
          <a:xfrm>
            <a:off x="1750216" y="2565760"/>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Rectangle 34">
            <a:extLst>
              <a:ext uri="{FF2B5EF4-FFF2-40B4-BE49-F238E27FC236}">
                <a16:creationId xmlns:a16="http://schemas.microsoft.com/office/drawing/2014/main" id="{EAC068D1-70AB-435D-8C6E-B499DC91C820}"/>
              </a:ext>
            </a:extLst>
          </p:cNvPr>
          <p:cNvSpPr/>
          <p:nvPr/>
        </p:nvSpPr>
        <p:spPr bwMode="auto">
          <a:xfrm>
            <a:off x="1340843" y="2758610"/>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a:t>
            </a:r>
          </a:p>
        </p:txBody>
      </p:sp>
      <p:sp>
        <p:nvSpPr>
          <p:cNvPr id="36" name="TextBox 35">
            <a:extLst>
              <a:ext uri="{FF2B5EF4-FFF2-40B4-BE49-F238E27FC236}">
                <a16:creationId xmlns:a16="http://schemas.microsoft.com/office/drawing/2014/main" id="{FD7E40C9-0890-47FD-80D0-69C9C154C5F0}"/>
              </a:ext>
            </a:extLst>
          </p:cNvPr>
          <p:cNvSpPr txBox="1"/>
          <p:nvPr/>
        </p:nvSpPr>
        <p:spPr>
          <a:xfrm>
            <a:off x="1219201" y="3484684"/>
            <a:ext cx="1078445" cy="636072"/>
          </a:xfrm>
          <a:prstGeom prst="rect">
            <a:avLst/>
          </a:prstGeom>
          <a:noFill/>
        </p:spPr>
        <p:txBody>
          <a:bodyPr wrap="square" lIns="0" tIns="0" rIns="0" bIns="0" rtlCol="0">
            <a:spAutoFit/>
          </a:bodyPr>
          <a:lstStyle/>
          <a:p>
            <a:pPr algn="ctr" defTabSz="559824">
              <a:spcBef>
                <a:spcPts val="0"/>
              </a:spcBef>
              <a:spcAft>
                <a:spcPts val="490"/>
              </a:spcAft>
              <a:defRPr/>
            </a:pPr>
            <a:r>
              <a:rPr lang="en-US" sz="1100" b="1" dirty="0">
                <a:latin typeface="+mn-lt"/>
              </a:rPr>
              <a:t>Architecture</a:t>
            </a:r>
          </a:p>
          <a:p>
            <a:pPr algn="ctr" defTabSz="559824">
              <a:spcBef>
                <a:spcPts val="0"/>
              </a:spcBef>
              <a:spcAft>
                <a:spcPts val="490"/>
              </a:spcAft>
              <a:defRPr/>
            </a:pPr>
            <a:r>
              <a:rPr lang="en-US" sz="1100" b="1" dirty="0">
                <a:latin typeface="+mn-lt"/>
              </a:rPr>
              <a:t>Interworking</a:t>
            </a:r>
          </a:p>
          <a:p>
            <a:pPr algn="ctr" defTabSz="559824">
              <a:spcBef>
                <a:spcPts val="0"/>
              </a:spcBef>
              <a:spcAft>
                <a:spcPts val="490"/>
              </a:spcAft>
              <a:defRPr/>
            </a:pPr>
            <a:r>
              <a:rPr lang="en-US" sz="1100" b="1" dirty="0">
                <a:latin typeface="+mn-lt"/>
              </a:rPr>
              <a:t>Security</a:t>
            </a:r>
          </a:p>
        </p:txBody>
      </p:sp>
      <p:pic>
        <p:nvPicPr>
          <p:cNvPr id="37" name="Picture 36">
            <a:extLst>
              <a:ext uri="{FF2B5EF4-FFF2-40B4-BE49-F238E27FC236}">
                <a16:creationId xmlns:a16="http://schemas.microsoft.com/office/drawing/2014/main" id="{F1209F27-4801-4009-95BC-1B99F4B61E61}"/>
              </a:ext>
            </a:extLst>
          </p:cNvPr>
          <p:cNvPicPr>
            <a:picLocks noChangeAspect="1"/>
          </p:cNvPicPr>
          <p:nvPr/>
        </p:nvPicPr>
        <p:blipFill>
          <a:blip r:embed="rId10"/>
          <a:stretch>
            <a:fillRect/>
          </a:stretch>
        </p:blipFill>
        <p:spPr>
          <a:xfrm>
            <a:off x="2514415" y="5297900"/>
            <a:ext cx="719052" cy="436277"/>
          </a:xfrm>
          <a:prstGeom prst="rect">
            <a:avLst/>
          </a:prstGeom>
        </p:spPr>
      </p:pic>
      <p:cxnSp>
        <p:nvCxnSpPr>
          <p:cNvPr id="38" name="Straight Arrow Connector 37">
            <a:extLst>
              <a:ext uri="{FF2B5EF4-FFF2-40B4-BE49-F238E27FC236}">
                <a16:creationId xmlns:a16="http://schemas.microsoft.com/office/drawing/2014/main" id="{CEBFAB39-4C89-44ED-B504-552B3B18E8AD}"/>
              </a:ext>
            </a:extLst>
          </p:cNvPr>
          <p:cNvCxnSpPr>
            <a:cxnSpLocks/>
          </p:cNvCxnSpPr>
          <p:nvPr/>
        </p:nvCxnSpPr>
        <p:spPr bwMode="auto">
          <a:xfrm>
            <a:off x="9507206"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Rectangle 38">
            <a:extLst>
              <a:ext uri="{FF2B5EF4-FFF2-40B4-BE49-F238E27FC236}">
                <a16:creationId xmlns:a16="http://schemas.microsoft.com/office/drawing/2014/main" id="{62B62F6A-DEDD-48B0-A777-119BD1376A3D}"/>
              </a:ext>
            </a:extLst>
          </p:cNvPr>
          <p:cNvSpPr/>
          <p:nvPr/>
        </p:nvSpPr>
        <p:spPr bwMode="auto">
          <a:xfrm>
            <a:off x="6871357" y="2771598"/>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802.18</a:t>
            </a:r>
          </a:p>
        </p:txBody>
      </p:sp>
      <p:sp>
        <p:nvSpPr>
          <p:cNvPr id="41" name="Rectangle 40">
            <a:extLst>
              <a:ext uri="{FF2B5EF4-FFF2-40B4-BE49-F238E27FC236}">
                <a16:creationId xmlns:a16="http://schemas.microsoft.com/office/drawing/2014/main" id="{3877A0B5-40C4-4F18-9237-437A1ED97153}"/>
              </a:ext>
            </a:extLst>
          </p:cNvPr>
          <p:cNvSpPr/>
          <p:nvPr/>
        </p:nvSpPr>
        <p:spPr bwMode="auto">
          <a:xfrm>
            <a:off x="7854715" y="2668015"/>
            <a:ext cx="2218301" cy="1898290"/>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sp>
        <p:nvSpPr>
          <p:cNvPr id="42" name="Rectangle 41">
            <a:extLst>
              <a:ext uri="{FF2B5EF4-FFF2-40B4-BE49-F238E27FC236}">
                <a16:creationId xmlns:a16="http://schemas.microsoft.com/office/drawing/2014/main" id="{87D85DEB-65CD-4963-A74B-61EEC6A5FF7C}"/>
              </a:ext>
            </a:extLst>
          </p:cNvPr>
          <p:cNvSpPr/>
          <p:nvPr/>
        </p:nvSpPr>
        <p:spPr bwMode="auto">
          <a:xfrm>
            <a:off x="10189666" y="2758610"/>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802.24</a:t>
            </a:r>
          </a:p>
        </p:txBody>
      </p:sp>
      <p:sp>
        <p:nvSpPr>
          <p:cNvPr id="43" name="TextBox 42">
            <a:extLst>
              <a:ext uri="{FF2B5EF4-FFF2-40B4-BE49-F238E27FC236}">
                <a16:creationId xmlns:a16="http://schemas.microsoft.com/office/drawing/2014/main" id="{8BBEB3F5-8C8B-4C04-B654-50842C8A0D4A}"/>
              </a:ext>
            </a:extLst>
          </p:cNvPr>
          <p:cNvSpPr txBox="1"/>
          <p:nvPr/>
        </p:nvSpPr>
        <p:spPr>
          <a:xfrm>
            <a:off x="10028161" y="3458114"/>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Smart Grid</a:t>
            </a:r>
            <a:br>
              <a:rPr lang="en-US" sz="1100" b="1" dirty="0">
                <a:latin typeface="+mn-lt"/>
              </a:rPr>
            </a:br>
            <a:r>
              <a:rPr lang="en-US" sz="1100" b="1" dirty="0">
                <a:latin typeface="+mn-lt"/>
              </a:rPr>
              <a:t>IoT</a:t>
            </a:r>
          </a:p>
        </p:txBody>
      </p:sp>
      <p:sp>
        <p:nvSpPr>
          <p:cNvPr id="44" name="TextBox 43">
            <a:extLst>
              <a:ext uri="{FF2B5EF4-FFF2-40B4-BE49-F238E27FC236}">
                <a16:creationId xmlns:a16="http://schemas.microsoft.com/office/drawing/2014/main" id="{80238BAA-3D71-42B6-995D-74389D4BED72}"/>
              </a:ext>
            </a:extLst>
          </p:cNvPr>
          <p:cNvSpPr txBox="1"/>
          <p:nvPr/>
        </p:nvSpPr>
        <p:spPr>
          <a:xfrm>
            <a:off x="6700994" y="3458112"/>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Radio</a:t>
            </a:r>
            <a:br>
              <a:rPr lang="en-US" sz="1100" b="1" dirty="0">
                <a:latin typeface="+mn-lt"/>
              </a:rPr>
            </a:br>
            <a:r>
              <a:rPr lang="en-US" sz="1100" b="1" dirty="0">
                <a:latin typeface="+mn-lt"/>
              </a:rPr>
              <a:t>Regulatory</a:t>
            </a:r>
          </a:p>
        </p:txBody>
      </p:sp>
      <p:cxnSp>
        <p:nvCxnSpPr>
          <p:cNvPr id="45" name="Straight Arrow Connector 44">
            <a:extLst>
              <a:ext uri="{FF2B5EF4-FFF2-40B4-BE49-F238E27FC236}">
                <a16:creationId xmlns:a16="http://schemas.microsoft.com/office/drawing/2014/main" id="{038D2684-D32E-4A24-B87A-B68B679B31E1}"/>
              </a:ext>
            </a:extLst>
          </p:cNvPr>
          <p:cNvCxnSpPr>
            <a:cxnSpLocks/>
          </p:cNvCxnSpPr>
          <p:nvPr/>
        </p:nvCxnSpPr>
        <p:spPr bwMode="auto">
          <a:xfrm>
            <a:off x="4019149" y="25704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a:extLst>
              <a:ext uri="{FF2B5EF4-FFF2-40B4-BE49-F238E27FC236}">
                <a16:creationId xmlns:a16="http://schemas.microsoft.com/office/drawing/2014/main" id="{1BD3D61F-3C64-4E6D-8B40-3348CF31A62D}"/>
              </a:ext>
            </a:extLst>
          </p:cNvPr>
          <p:cNvCxnSpPr>
            <a:cxnSpLocks/>
          </p:cNvCxnSpPr>
          <p:nvPr/>
        </p:nvCxnSpPr>
        <p:spPr bwMode="auto">
          <a:xfrm>
            <a:off x="6163815" y="256798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7" name="Straight Arrow Connector 46">
            <a:extLst>
              <a:ext uri="{FF2B5EF4-FFF2-40B4-BE49-F238E27FC236}">
                <a16:creationId xmlns:a16="http://schemas.microsoft.com/office/drawing/2014/main" id="{3BDCA961-46F9-4947-8262-C35DF225E456}"/>
              </a:ext>
            </a:extLst>
          </p:cNvPr>
          <p:cNvCxnSpPr>
            <a:cxnSpLocks/>
          </p:cNvCxnSpPr>
          <p:nvPr/>
        </p:nvCxnSpPr>
        <p:spPr bwMode="auto">
          <a:xfrm flipV="1">
            <a:off x="8401103" y="4300693"/>
            <a:ext cx="946794" cy="896974"/>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8" name="Straight Arrow Connector 47">
            <a:extLst>
              <a:ext uri="{FF2B5EF4-FFF2-40B4-BE49-F238E27FC236}">
                <a16:creationId xmlns:a16="http://schemas.microsoft.com/office/drawing/2014/main" id="{506D618E-9DE5-40E0-B31B-3409440E49E8}"/>
              </a:ext>
            </a:extLst>
          </p:cNvPr>
          <p:cNvCxnSpPr>
            <a:cxnSpLocks/>
          </p:cNvCxnSpPr>
          <p:nvPr/>
        </p:nvCxnSpPr>
        <p:spPr bwMode="auto">
          <a:xfrm flipV="1">
            <a:off x="8200993" y="4300692"/>
            <a:ext cx="200110" cy="814067"/>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9" name="Straight Arrow Connector 48">
            <a:extLst>
              <a:ext uri="{FF2B5EF4-FFF2-40B4-BE49-F238E27FC236}">
                <a16:creationId xmlns:a16="http://schemas.microsoft.com/office/drawing/2014/main" id="{ED296598-124F-4F25-9942-DC9543065198}"/>
              </a:ext>
            </a:extLst>
          </p:cNvPr>
          <p:cNvCxnSpPr>
            <a:cxnSpLocks/>
          </p:cNvCxnSpPr>
          <p:nvPr/>
        </p:nvCxnSpPr>
        <p:spPr bwMode="auto">
          <a:xfrm flipH="1" flipV="1">
            <a:off x="6286662" y="4086066"/>
            <a:ext cx="670042" cy="106940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sp>
        <p:nvSpPr>
          <p:cNvPr id="56" name="TextBox 55">
            <a:extLst>
              <a:ext uri="{FF2B5EF4-FFF2-40B4-BE49-F238E27FC236}">
                <a16:creationId xmlns:a16="http://schemas.microsoft.com/office/drawing/2014/main" id="{21B6717C-C2CB-4B3C-878D-041EC8F7CF4E}"/>
              </a:ext>
            </a:extLst>
          </p:cNvPr>
          <p:cNvSpPr txBox="1"/>
          <p:nvPr/>
        </p:nvSpPr>
        <p:spPr>
          <a:xfrm>
            <a:off x="6981517" y="4953397"/>
            <a:ext cx="1699376" cy="646331"/>
          </a:xfrm>
          <a:prstGeom prst="rect">
            <a:avLst/>
          </a:prstGeom>
          <a:noFill/>
        </p:spPr>
        <p:txBody>
          <a:bodyPr wrap="none" rtlCol="0">
            <a:spAutoFit/>
          </a:bodyPr>
          <a:lstStyle/>
          <a:p>
            <a:r>
              <a:rPr lang="en-US" dirty="0">
                <a:solidFill>
                  <a:schemeClr val="tx1">
                    <a:lumMod val="75000"/>
                    <a:lumOff val="25000"/>
                  </a:schemeClr>
                </a:solidFill>
              </a:rPr>
              <a:t>Hibernating</a:t>
            </a:r>
            <a:br>
              <a:rPr lang="en-US" dirty="0">
                <a:solidFill>
                  <a:schemeClr val="tx1">
                    <a:lumMod val="75000"/>
                    <a:lumOff val="25000"/>
                  </a:schemeClr>
                </a:solidFill>
              </a:rPr>
            </a:br>
            <a:r>
              <a:rPr lang="en-US" dirty="0">
                <a:solidFill>
                  <a:schemeClr val="tx1">
                    <a:lumMod val="75000"/>
                    <a:lumOff val="25000"/>
                  </a:schemeClr>
                </a:solidFill>
              </a:rPr>
              <a:t>Working Groups</a:t>
            </a:r>
          </a:p>
        </p:txBody>
      </p:sp>
      <p:pic>
        <p:nvPicPr>
          <p:cNvPr id="60" name="Content Placeholder 54">
            <a:extLst>
              <a:ext uri="{FF2B5EF4-FFF2-40B4-BE49-F238E27FC236}">
                <a16:creationId xmlns:a16="http://schemas.microsoft.com/office/drawing/2014/main" id="{678F3BC2-702D-4BFE-AF20-F8D1353D1B3E}"/>
              </a:ext>
            </a:extLst>
          </p:cNvPr>
          <p:cNvPicPr>
            <a:picLocks noChangeAspect="1"/>
          </p:cNvPicPr>
          <p:nvPr/>
        </p:nvPicPr>
        <p:blipFill>
          <a:blip r:embed="rId11"/>
          <a:stretch>
            <a:fillRect/>
          </a:stretch>
        </p:blipFill>
        <p:spPr>
          <a:xfrm>
            <a:off x="4541788" y="5248046"/>
            <a:ext cx="836466" cy="436277"/>
          </a:xfrm>
          <a:prstGeom prst="rect">
            <a:avLst/>
          </a:prstGeom>
        </p:spPr>
      </p:pic>
    </p:spTree>
    <p:extLst>
      <p:ext uri="{BB962C8B-B14F-4D97-AF65-F5344CB8AC3E}">
        <p14:creationId xmlns:p14="http://schemas.microsoft.com/office/powerpoint/2010/main" val="4116387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7EA8ED-D407-4ADC-90D4-3FD058BB1055}"/>
              </a:ext>
            </a:extLst>
          </p:cNvPr>
          <p:cNvSpPr>
            <a:spLocks noGrp="1"/>
          </p:cNvSpPr>
          <p:nvPr>
            <p:ph type="title"/>
          </p:nvPr>
        </p:nvSpPr>
        <p:spPr/>
        <p:txBody>
          <a:bodyPr/>
          <a:lstStyle/>
          <a:p>
            <a:r>
              <a:rPr lang="en-US" dirty="0"/>
              <a:t>802.15 Working Group: Names</a:t>
            </a:r>
          </a:p>
        </p:txBody>
      </p:sp>
      <p:sp>
        <p:nvSpPr>
          <p:cNvPr id="6" name="Content Placeholder 5">
            <a:extLst>
              <a:ext uri="{FF2B5EF4-FFF2-40B4-BE49-F238E27FC236}">
                <a16:creationId xmlns:a16="http://schemas.microsoft.com/office/drawing/2014/main" id="{D77097B6-9B23-43BE-86DB-382DBBB812AC}"/>
              </a:ext>
            </a:extLst>
          </p:cNvPr>
          <p:cNvSpPr>
            <a:spLocks noGrp="1"/>
          </p:cNvSpPr>
          <p:nvPr>
            <p:ph idx="1"/>
          </p:nvPr>
        </p:nvSpPr>
        <p:spPr/>
        <p:txBody>
          <a:bodyPr/>
          <a:lstStyle/>
          <a:p>
            <a:r>
              <a:rPr lang="en-US" dirty="0"/>
              <a:t>Original Name: Wireless Personal Area Networks (WPAN)</a:t>
            </a:r>
          </a:p>
          <a:p>
            <a:pPr lvl="1"/>
            <a:r>
              <a:rPr lang="en-US" dirty="0"/>
              <a:t>Still used in many places within IEEE 802</a:t>
            </a:r>
          </a:p>
          <a:p>
            <a:pPr lvl="1"/>
            <a:r>
              <a:rPr lang="en-US" dirty="0"/>
              <a:t>Name assigned with first project 802.15.1 – AKA Bluetooth 1.0</a:t>
            </a:r>
          </a:p>
          <a:p>
            <a:pPr lvl="1"/>
            <a:endParaRPr lang="en-US" dirty="0"/>
          </a:p>
          <a:p>
            <a:r>
              <a:rPr lang="en-US" dirty="0"/>
              <a:t>Preferred Name: Wireless Specialty Networks (WSN)</a:t>
            </a:r>
          </a:p>
          <a:p>
            <a:pPr lvl="1"/>
            <a:r>
              <a:rPr lang="en-US" dirty="0"/>
              <a:t>More aligned with current scope and activities of WG</a:t>
            </a:r>
          </a:p>
          <a:p>
            <a:pPr lvl="1"/>
            <a:r>
              <a:rPr lang="en-US" dirty="0"/>
              <a:t>WPAN is still included, but many other types as well</a:t>
            </a:r>
          </a:p>
        </p:txBody>
      </p:sp>
      <p:sp>
        <p:nvSpPr>
          <p:cNvPr id="2" name="Date Placeholder 1">
            <a:extLst>
              <a:ext uri="{FF2B5EF4-FFF2-40B4-BE49-F238E27FC236}">
                <a16:creationId xmlns:a16="http://schemas.microsoft.com/office/drawing/2014/main" id="{C6EA97B7-9D12-4BC6-93FB-113F59A4034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067C9D0B-093B-4D40-83F1-AD0FA67BF348}"/>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C99E36E-7D93-466B-8426-F07BA535CF9A}"/>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70826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lstStyle/>
          <a:p>
            <a:r>
              <a:rPr lang="en-US" dirty="0"/>
              <a:t>Welcome, Introductions</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3645637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a:pPr>
                <a:defRPr/>
              </a:pPr>
              <a:t>20</a:t>
            </a:fld>
            <a:endParaRPr lang="en-US" sz="1200"/>
          </a:p>
        </p:txBody>
      </p:sp>
      <p:sp>
        <p:nvSpPr>
          <p:cNvPr id="3077" name="Rectangle 1026"/>
          <p:cNvSpPr>
            <a:spLocks noChangeArrowheads="1"/>
          </p:cNvSpPr>
          <p:nvPr/>
        </p:nvSpPr>
        <p:spPr bwMode="auto">
          <a:xfrm>
            <a:off x="1742831" y="117476"/>
            <a:ext cx="4572000" cy="1162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sz="2800" dirty="0">
                <a:solidFill>
                  <a:schemeClr val="tx2"/>
                </a:solidFill>
                <a:latin typeface="Times New Roman" charset="0"/>
                <a:ea typeface="ＭＳ Ｐゴシック" charset="0"/>
              </a:rPr>
              <a:t>802.15 Organization Chart</a:t>
            </a:r>
          </a:p>
          <a:p>
            <a:pPr algn="ctr">
              <a:defRPr/>
            </a:pPr>
            <a:endParaRPr lang="en-US" sz="2800" dirty="0">
              <a:solidFill>
                <a:schemeClr val="tx2"/>
              </a:solidFill>
              <a:latin typeface="Times New Roman" charset="0"/>
              <a:ea typeface="ＭＳ Ｐゴシック" charset="0"/>
            </a:endParaRPr>
          </a:p>
        </p:txBody>
      </p:sp>
      <p:cxnSp>
        <p:nvCxnSpPr>
          <p:cNvPr id="3078" name="_s1028"/>
          <p:cNvCxnSpPr>
            <a:cxnSpLocks noChangeShapeType="1"/>
            <a:stCxn id="3105" idx="0"/>
          </p:cNvCxnSpPr>
          <p:nvPr/>
        </p:nvCxnSpPr>
        <p:spPr bwMode="auto">
          <a:xfrm>
            <a:off x="9147176"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4083051" y="3297239"/>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4441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4440238" y="3276601"/>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7585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4440238" y="4506914"/>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4081463" y="32972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4440238" y="3886201"/>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4083051" y="3378201"/>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7227889" y="1560514"/>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7229475" y="1560514"/>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5624513" y="1820864"/>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6419851"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dirty="0"/>
              <a:t>802.15WG Chair</a:t>
            </a:r>
          </a:p>
          <a:p>
            <a:pPr algn="ctr"/>
            <a:r>
              <a:rPr lang="en-US" sz="900" b="1" dirty="0"/>
              <a:t>Bob </a:t>
            </a:r>
            <a:r>
              <a:rPr lang="en-US" sz="900" b="1" dirty="0" err="1"/>
              <a:t>Heile</a:t>
            </a:r>
            <a:r>
              <a:rPr lang="en-US" sz="900" b="1" dirty="0"/>
              <a:t>, </a:t>
            </a:r>
            <a:r>
              <a:rPr lang="en-US" sz="900" b="1" dirty="0" err="1"/>
              <a:t>Decawave</a:t>
            </a:r>
            <a:endParaRPr lang="en-US" sz="900" b="1" dirty="0"/>
          </a:p>
          <a:p>
            <a:pPr algn="ctr"/>
            <a:r>
              <a:rPr lang="en-US" sz="900" b="1" dirty="0"/>
              <a:t>802.15 Vice Chairs</a:t>
            </a:r>
          </a:p>
          <a:p>
            <a:pPr algn="ctr"/>
            <a:r>
              <a:rPr lang="en-US" sz="900" b="1" dirty="0"/>
              <a:t>Rick Alfvin, </a:t>
            </a:r>
            <a:r>
              <a:rPr lang="en-US" sz="900" b="1" dirty="0" err="1"/>
              <a:t>Linespeed</a:t>
            </a:r>
            <a:endParaRPr lang="en-US" sz="900" b="1" dirty="0"/>
          </a:p>
          <a:p>
            <a:pPr algn="ctr"/>
            <a:r>
              <a:rPr lang="en-US" sz="900" b="1" dirty="0"/>
              <a:t>Pat Kinney, Kinney Consulting</a:t>
            </a:r>
          </a:p>
        </p:txBody>
      </p:sp>
      <p:sp>
        <p:nvSpPr>
          <p:cNvPr id="3091" name="_s1044"/>
          <p:cNvSpPr>
            <a:spLocks noChangeArrowheads="1"/>
          </p:cNvSpPr>
          <p:nvPr/>
        </p:nvSpPr>
        <p:spPr bwMode="auto">
          <a:xfrm>
            <a:off x="3276601"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4875213" y="1624014"/>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4875214"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4800601"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Consulting</a:t>
            </a:r>
            <a:r>
              <a:rPr lang="en-US" sz="1000" b="1" dirty="0"/>
              <a:t>  </a:t>
            </a:r>
          </a:p>
        </p:txBody>
      </p:sp>
      <p:sp>
        <p:nvSpPr>
          <p:cNvPr id="3095" name="_s1051"/>
          <p:cNvSpPr>
            <a:spLocks noChangeArrowheads="1"/>
          </p:cNvSpPr>
          <p:nvPr/>
        </p:nvSpPr>
        <p:spPr bwMode="auto">
          <a:xfrm>
            <a:off x="4795839"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4800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4810126" y="3451226"/>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1754188" y="5881689"/>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7953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1752600" y="1701801"/>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2"/>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4816476" y="4735513"/>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4821239" y="5457826"/>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1752601" y="3429001"/>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4800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1</a:t>
            </a:r>
          </a:p>
          <a:p>
            <a:pPr algn="ctr"/>
            <a:r>
              <a:rPr lang="en-US" sz="1000" b="1" dirty="0"/>
              <a:t>Chair: </a:t>
            </a:r>
            <a:r>
              <a:rPr lang="en-US" sz="1000" b="1" dirty="0" err="1"/>
              <a:t>Tero</a:t>
            </a:r>
            <a:r>
              <a:rPr lang="en-US" sz="1000" b="1" dirty="0"/>
              <a:t> </a:t>
            </a:r>
            <a:r>
              <a:rPr lang="en-US" sz="1000" b="1" dirty="0" err="1"/>
              <a:t>Kivinen</a:t>
            </a:r>
            <a:r>
              <a:rPr lang="en-US" sz="1000" b="1" dirty="0"/>
              <a:t>, Self</a:t>
            </a:r>
          </a:p>
        </p:txBody>
      </p:sp>
      <p:cxnSp>
        <p:nvCxnSpPr>
          <p:cNvPr id="5" name="_s1030"/>
          <p:cNvCxnSpPr>
            <a:cxnSpLocks noChangeShapeType="1"/>
          </p:cNvCxnSpPr>
          <p:nvPr/>
        </p:nvCxnSpPr>
        <p:spPr bwMode="auto">
          <a:xfrm rot="10800000">
            <a:off x="4441826" y="3363914"/>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1752601" y="4662489"/>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a:t>
            </a:r>
            <a:r>
              <a:rPr lang="en-US" sz="1000" b="1" dirty="0" err="1"/>
              <a:t>Sturek</a:t>
            </a:r>
            <a:r>
              <a:rPr lang="en-US" sz="1000" b="1" dirty="0"/>
              <a:t>, </a:t>
            </a:r>
            <a:r>
              <a:rPr lang="en-US" sz="1000" b="1" dirty="0" err="1"/>
              <a:t>Itron</a:t>
            </a:r>
            <a:endParaRPr lang="de-DE" sz="1000" dirty="0"/>
          </a:p>
        </p:txBody>
      </p:sp>
      <p:cxnSp>
        <p:nvCxnSpPr>
          <p:cNvPr id="3107" name="_s1031"/>
          <p:cNvCxnSpPr>
            <a:cxnSpLocks noChangeShapeType="1"/>
          </p:cNvCxnSpPr>
          <p:nvPr/>
        </p:nvCxnSpPr>
        <p:spPr bwMode="auto">
          <a:xfrm flipV="1">
            <a:off x="4081464" y="3533776"/>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4081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1752601"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4081463" y="51641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1752601"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Pro-ID</a:t>
            </a:r>
            <a:endParaRPr lang="de-DE" sz="1000" dirty="0"/>
          </a:p>
        </p:txBody>
      </p:sp>
      <p:sp>
        <p:nvSpPr>
          <p:cNvPr id="6" name="TextBox 5">
            <a:extLst>
              <a:ext uri="{FF2B5EF4-FFF2-40B4-BE49-F238E27FC236}">
                <a16:creationId xmlns:a16="http://schemas.microsoft.com/office/drawing/2014/main" id="{276899A4-7533-4D90-ABFB-B0EFE9E29D75}"/>
              </a:ext>
            </a:extLst>
          </p:cNvPr>
          <p:cNvSpPr txBox="1"/>
          <p:nvPr/>
        </p:nvSpPr>
        <p:spPr>
          <a:xfrm>
            <a:off x="76200" y="0"/>
            <a:ext cx="4326441" cy="276999"/>
          </a:xfrm>
          <a:prstGeom prst="rect">
            <a:avLst/>
          </a:prstGeom>
          <a:noFill/>
        </p:spPr>
        <p:txBody>
          <a:bodyPr wrap="none" rtlCol="0">
            <a:spAutoFit/>
          </a:bodyPr>
          <a:lstStyle/>
          <a:p>
            <a:r>
              <a:rPr lang="en-US" sz="1200" dirty="0"/>
              <a:t>15-19-0492-01-0000-nov-2019-plenary-opening-report-for-802-15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F0C7-CF54-431F-B3B7-4D6C34BD1F60}"/>
              </a:ext>
            </a:extLst>
          </p:cNvPr>
          <p:cNvSpPr>
            <a:spLocks noGrp="1"/>
          </p:cNvSpPr>
          <p:nvPr>
            <p:ph type="title"/>
          </p:nvPr>
        </p:nvSpPr>
        <p:spPr>
          <a:xfrm>
            <a:off x="838200" y="365125"/>
            <a:ext cx="10515600" cy="625475"/>
          </a:xfrm>
        </p:spPr>
        <p:txBody>
          <a:bodyPr>
            <a:normAutofit fontScale="90000"/>
          </a:bodyPr>
          <a:lstStyle/>
          <a:p>
            <a:r>
              <a:rPr lang="en-US" dirty="0"/>
              <a:t>802.15 Working Group Projects</a:t>
            </a:r>
          </a:p>
        </p:txBody>
      </p:sp>
      <p:graphicFrame>
        <p:nvGraphicFramePr>
          <p:cNvPr id="4" name="Table 3">
            <a:extLst>
              <a:ext uri="{FF2B5EF4-FFF2-40B4-BE49-F238E27FC236}">
                <a16:creationId xmlns:a16="http://schemas.microsoft.com/office/drawing/2014/main" id="{1F2EE85A-7210-4F5E-9E20-30DB991AFC0C}"/>
              </a:ext>
            </a:extLst>
          </p:cNvPr>
          <p:cNvGraphicFramePr>
            <a:graphicFrameLocks noGrp="1"/>
          </p:cNvGraphicFramePr>
          <p:nvPr>
            <p:extLst>
              <p:ext uri="{D42A27DB-BD31-4B8C-83A1-F6EECF244321}">
                <p14:modId xmlns:p14="http://schemas.microsoft.com/office/powerpoint/2010/main" val="1444509532"/>
              </p:ext>
            </p:extLst>
          </p:nvPr>
        </p:nvGraphicFramePr>
        <p:xfrm>
          <a:off x="738777" y="990600"/>
          <a:ext cx="11056982" cy="5486400"/>
        </p:xfrm>
        <a:graphic>
          <a:graphicData uri="http://schemas.openxmlformats.org/drawingml/2006/table">
            <a:tbl>
              <a:tblPr firstRow="1" bandRow="1">
                <a:tableStyleId>{5C22544A-7EE6-4342-B048-85BDC9FD1C3A}</a:tableStyleId>
              </a:tblPr>
              <a:tblGrid>
                <a:gridCol w="1542467">
                  <a:extLst>
                    <a:ext uri="{9D8B030D-6E8A-4147-A177-3AD203B41FA5}">
                      <a16:colId xmlns:a16="http://schemas.microsoft.com/office/drawing/2014/main" val="4098754171"/>
                    </a:ext>
                  </a:extLst>
                </a:gridCol>
                <a:gridCol w="5620696">
                  <a:extLst>
                    <a:ext uri="{9D8B030D-6E8A-4147-A177-3AD203B41FA5}">
                      <a16:colId xmlns:a16="http://schemas.microsoft.com/office/drawing/2014/main" val="2051041160"/>
                    </a:ext>
                  </a:extLst>
                </a:gridCol>
                <a:gridCol w="3893819">
                  <a:extLst>
                    <a:ext uri="{9D8B030D-6E8A-4147-A177-3AD203B41FA5}">
                      <a16:colId xmlns:a16="http://schemas.microsoft.com/office/drawing/2014/main" val="3431349382"/>
                    </a:ext>
                  </a:extLst>
                </a:gridCol>
              </a:tblGrid>
              <a:tr h="0">
                <a:tc>
                  <a:txBody>
                    <a:bodyPr/>
                    <a:lstStyle/>
                    <a:p>
                      <a:r>
                        <a:rPr lang="en-US" dirty="0"/>
                        <a:t>Standard</a:t>
                      </a:r>
                    </a:p>
                  </a:txBody>
                  <a:tcPr/>
                </a:tc>
                <a:tc>
                  <a:txBody>
                    <a:bodyPr/>
                    <a:lstStyle/>
                    <a:p>
                      <a:r>
                        <a:rPr lang="en-US" dirty="0"/>
                        <a:t>Description</a:t>
                      </a:r>
                    </a:p>
                  </a:txBody>
                  <a:tcPr/>
                </a:tc>
                <a:tc>
                  <a:txBody>
                    <a:bodyPr/>
                    <a:lstStyle/>
                    <a:p>
                      <a:r>
                        <a:rPr lang="en-US" dirty="0"/>
                        <a:t>Status</a:t>
                      </a:r>
                    </a:p>
                  </a:txBody>
                  <a:tcPr/>
                </a:tc>
                <a:extLst>
                  <a:ext uri="{0D108BD9-81ED-4DB2-BD59-A6C34878D82A}">
                    <a16:rowId xmlns:a16="http://schemas.microsoft.com/office/drawing/2014/main" val="1466465669"/>
                  </a:ext>
                </a:extLst>
              </a:tr>
              <a:tr h="0">
                <a:tc>
                  <a:txBody>
                    <a:bodyPr/>
                    <a:lstStyle/>
                    <a:p>
                      <a:r>
                        <a:rPr lang="en-US" dirty="0"/>
                        <a:t>802.15.1</a:t>
                      </a:r>
                    </a:p>
                  </a:txBody>
                  <a:tcPr/>
                </a:tc>
                <a:tc>
                  <a:txBody>
                    <a:bodyPr/>
                    <a:lstStyle/>
                    <a:p>
                      <a:r>
                        <a:rPr lang="en-US" dirty="0"/>
                        <a:t>Bluetooth 1.0</a:t>
                      </a:r>
                    </a:p>
                  </a:txBody>
                  <a:tcPr/>
                </a:tc>
                <a:tc>
                  <a:txBody>
                    <a:bodyPr/>
                    <a:lstStyle/>
                    <a:p>
                      <a:r>
                        <a:rPr lang="en-US" sz="1200" dirty="0"/>
                        <a:t>Completed, Withdrawn, widely adopted in evolved form</a:t>
                      </a:r>
                    </a:p>
                  </a:txBody>
                  <a:tcPr/>
                </a:tc>
                <a:extLst>
                  <a:ext uri="{0D108BD9-81ED-4DB2-BD59-A6C34878D82A}">
                    <a16:rowId xmlns:a16="http://schemas.microsoft.com/office/drawing/2014/main" val="456952612"/>
                  </a:ext>
                </a:extLst>
              </a:tr>
              <a:tr h="0">
                <a:tc>
                  <a:txBody>
                    <a:bodyPr/>
                    <a:lstStyle/>
                    <a:p>
                      <a:r>
                        <a:rPr lang="en-US" dirty="0"/>
                        <a:t>802.15.2</a:t>
                      </a:r>
                    </a:p>
                  </a:txBody>
                  <a:tcPr/>
                </a:tc>
                <a:tc>
                  <a:txBody>
                    <a:bodyPr/>
                    <a:lstStyle/>
                    <a:p>
                      <a:r>
                        <a:rPr lang="en-US" dirty="0"/>
                        <a:t>Bluetooth / 802.11 coexistence</a:t>
                      </a:r>
                    </a:p>
                  </a:txBody>
                  <a:tcPr/>
                </a:tc>
                <a:tc>
                  <a:txBody>
                    <a:bodyPr/>
                    <a:lstStyle/>
                    <a:p>
                      <a:pPr marL="0" marR="0" lvl="0" indent="0" algn="l" defTabSz="914409" rtl="0" eaLnBrk="1" fontAlgn="auto" latinLnBrk="0" hangingPunct="1">
                        <a:lnSpc>
                          <a:spcPct val="100000"/>
                        </a:lnSpc>
                        <a:spcBef>
                          <a:spcPts val="0"/>
                        </a:spcBef>
                        <a:spcAft>
                          <a:spcPts val="0"/>
                        </a:spcAft>
                        <a:buClrTx/>
                        <a:buSzTx/>
                        <a:buFontTx/>
                        <a:buNone/>
                        <a:tabLst/>
                        <a:defRPr/>
                      </a:pPr>
                      <a:r>
                        <a:rPr lang="en-US" sz="1200" dirty="0"/>
                        <a:t>Withdrawn 2018</a:t>
                      </a:r>
                    </a:p>
                  </a:txBody>
                  <a:tcPr/>
                </a:tc>
                <a:extLst>
                  <a:ext uri="{0D108BD9-81ED-4DB2-BD59-A6C34878D82A}">
                    <a16:rowId xmlns:a16="http://schemas.microsoft.com/office/drawing/2014/main" val="1987384802"/>
                  </a:ext>
                </a:extLst>
              </a:tr>
              <a:tr h="0">
                <a:tc>
                  <a:txBody>
                    <a:bodyPr/>
                    <a:lstStyle/>
                    <a:p>
                      <a:r>
                        <a:rPr lang="en-US" dirty="0"/>
                        <a:t>802.15.3</a:t>
                      </a:r>
                    </a:p>
                  </a:txBody>
                  <a:tcPr/>
                </a:tc>
                <a:tc>
                  <a:txBody>
                    <a:bodyPr/>
                    <a:lstStyle/>
                    <a:p>
                      <a:r>
                        <a:rPr lang="en-US" dirty="0"/>
                        <a:t>High Rate Wireless Personal Area Network</a:t>
                      </a:r>
                    </a:p>
                  </a:txBody>
                  <a:tcPr/>
                </a:tc>
                <a:tc>
                  <a:txBody>
                    <a:bodyPr/>
                    <a:lstStyle/>
                    <a:p>
                      <a:r>
                        <a:rPr lang="en-US" sz="1200" dirty="0"/>
                        <a:t>Niche Markets</a:t>
                      </a:r>
                    </a:p>
                  </a:txBody>
                  <a:tcPr/>
                </a:tc>
                <a:extLst>
                  <a:ext uri="{0D108BD9-81ED-4DB2-BD59-A6C34878D82A}">
                    <a16:rowId xmlns:a16="http://schemas.microsoft.com/office/drawing/2014/main" val="1202491886"/>
                  </a:ext>
                </a:extLst>
              </a:tr>
              <a:tr h="0">
                <a:tc>
                  <a:txBody>
                    <a:bodyPr/>
                    <a:lstStyle/>
                    <a:p>
                      <a:r>
                        <a:rPr lang="en-US" dirty="0"/>
                        <a:t>802.15.4</a:t>
                      </a:r>
                    </a:p>
                  </a:txBody>
                  <a:tcPr/>
                </a:tc>
                <a:tc>
                  <a:txBody>
                    <a:bodyPr/>
                    <a:lstStyle/>
                    <a:p>
                      <a:r>
                        <a:rPr lang="en-US" dirty="0"/>
                        <a:t>Low Rate  Wireless Personal Area Network</a:t>
                      </a:r>
                    </a:p>
                  </a:txBody>
                  <a:tcPr/>
                </a:tc>
                <a:tc>
                  <a:txBody>
                    <a:bodyPr/>
                    <a:lstStyle/>
                    <a:p>
                      <a:r>
                        <a:rPr lang="en-US" sz="1200" dirty="0"/>
                        <a:t>Widely Used (ZigBee, Wi-SUN), active development</a:t>
                      </a:r>
                    </a:p>
                  </a:txBody>
                  <a:tcPr/>
                </a:tc>
                <a:extLst>
                  <a:ext uri="{0D108BD9-81ED-4DB2-BD59-A6C34878D82A}">
                    <a16:rowId xmlns:a16="http://schemas.microsoft.com/office/drawing/2014/main" val="2906265320"/>
                  </a:ext>
                </a:extLst>
              </a:tr>
              <a:tr h="0">
                <a:tc>
                  <a:txBody>
                    <a:bodyPr/>
                    <a:lstStyle/>
                    <a:p>
                      <a:r>
                        <a:rPr lang="en-US" dirty="0"/>
                        <a:t>802.15.5</a:t>
                      </a:r>
                    </a:p>
                  </a:txBody>
                  <a:tcPr/>
                </a:tc>
                <a:tc>
                  <a:txBody>
                    <a:bodyPr/>
                    <a:lstStyle/>
                    <a:p>
                      <a:r>
                        <a:rPr lang="en-US" dirty="0"/>
                        <a:t>Mesh Networking</a:t>
                      </a:r>
                    </a:p>
                  </a:txBody>
                  <a:tcPr/>
                </a:tc>
                <a:tc>
                  <a:txBody>
                    <a:bodyPr/>
                    <a:lstStyle/>
                    <a:p>
                      <a:r>
                        <a:rPr lang="en-US" sz="1200" dirty="0"/>
                        <a:t>Very Limited adoption</a:t>
                      </a:r>
                    </a:p>
                  </a:txBody>
                  <a:tcPr/>
                </a:tc>
                <a:extLst>
                  <a:ext uri="{0D108BD9-81ED-4DB2-BD59-A6C34878D82A}">
                    <a16:rowId xmlns:a16="http://schemas.microsoft.com/office/drawing/2014/main" val="2578341875"/>
                  </a:ext>
                </a:extLst>
              </a:tr>
              <a:tr h="0">
                <a:tc>
                  <a:txBody>
                    <a:bodyPr/>
                    <a:lstStyle/>
                    <a:p>
                      <a:r>
                        <a:rPr lang="en-US" dirty="0"/>
                        <a:t>802.15.6</a:t>
                      </a:r>
                    </a:p>
                  </a:txBody>
                  <a:tcPr/>
                </a:tc>
                <a:tc>
                  <a:txBody>
                    <a:bodyPr/>
                    <a:lstStyle/>
                    <a:p>
                      <a:r>
                        <a:rPr lang="en-US" dirty="0"/>
                        <a:t>Body Area Networks</a:t>
                      </a:r>
                    </a:p>
                  </a:txBody>
                  <a:tcPr/>
                </a:tc>
                <a:tc>
                  <a:txBody>
                    <a:bodyPr/>
                    <a:lstStyle/>
                    <a:p>
                      <a:r>
                        <a:rPr lang="en-US" sz="1200" dirty="0"/>
                        <a:t>Very limited adoption</a:t>
                      </a:r>
                    </a:p>
                  </a:txBody>
                  <a:tcPr/>
                </a:tc>
                <a:extLst>
                  <a:ext uri="{0D108BD9-81ED-4DB2-BD59-A6C34878D82A}">
                    <a16:rowId xmlns:a16="http://schemas.microsoft.com/office/drawing/2014/main" val="3741038060"/>
                  </a:ext>
                </a:extLst>
              </a:tr>
              <a:tr h="0">
                <a:tc>
                  <a:txBody>
                    <a:bodyPr/>
                    <a:lstStyle/>
                    <a:p>
                      <a:r>
                        <a:rPr lang="en-US" dirty="0"/>
                        <a:t>802.15.7</a:t>
                      </a:r>
                    </a:p>
                  </a:txBody>
                  <a:tcPr/>
                </a:tc>
                <a:tc>
                  <a:txBody>
                    <a:bodyPr/>
                    <a:lstStyle/>
                    <a:p>
                      <a:r>
                        <a:rPr lang="en-US" dirty="0"/>
                        <a:t>Visible Light Communication</a:t>
                      </a:r>
                    </a:p>
                  </a:txBody>
                  <a:tcPr/>
                </a:tc>
                <a:tc>
                  <a:txBody>
                    <a:bodyPr/>
                    <a:lstStyle/>
                    <a:p>
                      <a:r>
                        <a:rPr lang="en-US" sz="1200" dirty="0"/>
                        <a:t>Limited adoption</a:t>
                      </a:r>
                    </a:p>
                  </a:txBody>
                  <a:tcPr/>
                </a:tc>
                <a:extLst>
                  <a:ext uri="{0D108BD9-81ED-4DB2-BD59-A6C34878D82A}">
                    <a16:rowId xmlns:a16="http://schemas.microsoft.com/office/drawing/2014/main" val="448076301"/>
                  </a:ext>
                </a:extLst>
              </a:tr>
              <a:tr h="0">
                <a:tc>
                  <a:txBody>
                    <a:bodyPr/>
                    <a:lstStyle/>
                    <a:p>
                      <a:r>
                        <a:rPr lang="en-US" dirty="0"/>
                        <a:t>802.15.8</a:t>
                      </a:r>
                    </a:p>
                  </a:txBody>
                  <a:tcPr/>
                </a:tc>
                <a:tc>
                  <a:txBody>
                    <a:bodyPr/>
                    <a:lstStyle/>
                    <a:p>
                      <a:r>
                        <a:rPr lang="en-US" dirty="0"/>
                        <a:t>Peer Aware Communications</a:t>
                      </a:r>
                    </a:p>
                  </a:txBody>
                  <a:tcPr/>
                </a:tc>
                <a:tc>
                  <a:txBody>
                    <a:bodyPr/>
                    <a:lstStyle/>
                    <a:p>
                      <a:r>
                        <a:rPr lang="en-US" sz="1200" dirty="0"/>
                        <a:t>Very limited adoption</a:t>
                      </a:r>
                    </a:p>
                  </a:txBody>
                  <a:tcPr/>
                </a:tc>
                <a:extLst>
                  <a:ext uri="{0D108BD9-81ED-4DB2-BD59-A6C34878D82A}">
                    <a16:rowId xmlns:a16="http://schemas.microsoft.com/office/drawing/2014/main" val="2596392993"/>
                  </a:ext>
                </a:extLst>
              </a:tr>
              <a:tr h="0">
                <a:tc>
                  <a:txBody>
                    <a:bodyPr/>
                    <a:lstStyle/>
                    <a:p>
                      <a:r>
                        <a:rPr lang="en-US" dirty="0"/>
                        <a:t>802.15.9</a:t>
                      </a:r>
                    </a:p>
                  </a:txBody>
                  <a:tcPr/>
                </a:tc>
                <a:tc>
                  <a:txBody>
                    <a:bodyPr/>
                    <a:lstStyle/>
                    <a:p>
                      <a:r>
                        <a:rPr lang="en-US" dirty="0"/>
                        <a:t>Key Management Protocol</a:t>
                      </a:r>
                    </a:p>
                  </a:txBody>
                  <a:tcPr/>
                </a:tc>
                <a:tc>
                  <a:txBody>
                    <a:bodyPr/>
                    <a:lstStyle/>
                    <a:p>
                      <a:r>
                        <a:rPr lang="en-US" sz="1200" dirty="0"/>
                        <a:t>Widely used (part of Wi-SUN)</a:t>
                      </a:r>
                    </a:p>
                  </a:txBody>
                  <a:tcPr/>
                </a:tc>
                <a:extLst>
                  <a:ext uri="{0D108BD9-81ED-4DB2-BD59-A6C34878D82A}">
                    <a16:rowId xmlns:a16="http://schemas.microsoft.com/office/drawing/2014/main" val="2293851964"/>
                  </a:ext>
                </a:extLst>
              </a:tr>
              <a:tr h="0">
                <a:tc>
                  <a:txBody>
                    <a:bodyPr/>
                    <a:lstStyle/>
                    <a:p>
                      <a:r>
                        <a:rPr lang="en-US" dirty="0"/>
                        <a:t>802.15.10</a:t>
                      </a:r>
                    </a:p>
                  </a:txBody>
                  <a:tcPr/>
                </a:tc>
                <a:tc>
                  <a:txBody>
                    <a:bodyPr/>
                    <a:lstStyle/>
                    <a:p>
                      <a:r>
                        <a:rPr lang="en-US" dirty="0"/>
                        <a:t>Layer 2 Routing</a:t>
                      </a:r>
                    </a:p>
                  </a:txBody>
                  <a:tcPr/>
                </a:tc>
                <a:tc>
                  <a:txBody>
                    <a:bodyPr/>
                    <a:lstStyle/>
                    <a:p>
                      <a:r>
                        <a:rPr lang="en-US" sz="1200" dirty="0"/>
                        <a:t>Some adoption</a:t>
                      </a:r>
                    </a:p>
                  </a:txBody>
                  <a:tcPr/>
                </a:tc>
                <a:extLst>
                  <a:ext uri="{0D108BD9-81ED-4DB2-BD59-A6C34878D82A}">
                    <a16:rowId xmlns:a16="http://schemas.microsoft.com/office/drawing/2014/main" val="820834726"/>
                  </a:ext>
                </a:extLst>
              </a:tr>
              <a:tr h="0">
                <a:tc>
                  <a:txBody>
                    <a:bodyPr/>
                    <a:lstStyle/>
                    <a:p>
                      <a:r>
                        <a:rPr lang="en-US" dirty="0"/>
                        <a:t>802.15.12</a:t>
                      </a:r>
                    </a:p>
                  </a:txBody>
                  <a:tcPr/>
                </a:tc>
                <a:tc>
                  <a:txBody>
                    <a:bodyPr/>
                    <a:lstStyle/>
                    <a:p>
                      <a:r>
                        <a:rPr lang="en-US" dirty="0"/>
                        <a:t>Upper Layer Interface (ULI) for IEEE 802.15.4 Networks</a:t>
                      </a:r>
                    </a:p>
                  </a:txBody>
                  <a:tcPr/>
                </a:tc>
                <a:tc>
                  <a:txBody>
                    <a:bodyPr/>
                    <a:lstStyle/>
                    <a:p>
                      <a:r>
                        <a:rPr lang="en-US" sz="1200" dirty="0"/>
                        <a:t>Now in development</a:t>
                      </a:r>
                    </a:p>
                  </a:txBody>
                  <a:tcPr/>
                </a:tc>
                <a:extLst>
                  <a:ext uri="{0D108BD9-81ED-4DB2-BD59-A6C34878D82A}">
                    <a16:rowId xmlns:a16="http://schemas.microsoft.com/office/drawing/2014/main" val="2479968064"/>
                  </a:ext>
                </a:extLst>
              </a:tr>
              <a:tr h="0">
                <a:tc>
                  <a:txBody>
                    <a:bodyPr/>
                    <a:lstStyle/>
                    <a:p>
                      <a:r>
                        <a:rPr lang="en-US" dirty="0"/>
                        <a:t>802.15.13</a:t>
                      </a:r>
                    </a:p>
                  </a:txBody>
                  <a:tcPr/>
                </a:tc>
                <a:tc>
                  <a:txBody>
                    <a:bodyPr/>
                    <a:lstStyle/>
                    <a:p>
                      <a:r>
                        <a:rPr lang="en-US" dirty="0"/>
                        <a:t>Multi-Gigabit/s Optical Wireless Communications</a:t>
                      </a:r>
                    </a:p>
                  </a:txBody>
                  <a:tcPr/>
                </a:tc>
                <a:tc>
                  <a:txBody>
                    <a:bodyPr/>
                    <a:lstStyle/>
                    <a:p>
                      <a:r>
                        <a:rPr lang="en-US" sz="1200" dirty="0"/>
                        <a:t>Now in development</a:t>
                      </a:r>
                    </a:p>
                  </a:txBody>
                  <a:tcPr/>
                </a:tc>
                <a:extLst>
                  <a:ext uri="{0D108BD9-81ED-4DB2-BD59-A6C34878D82A}">
                    <a16:rowId xmlns:a16="http://schemas.microsoft.com/office/drawing/2014/main" val="724503635"/>
                  </a:ext>
                </a:extLst>
              </a:tr>
              <a:tr h="0">
                <a:tc>
                  <a:txBody>
                    <a:bodyPr/>
                    <a:lstStyle/>
                    <a:p>
                      <a:r>
                        <a:rPr lang="en-US" dirty="0"/>
                        <a:t>802.15.16</a:t>
                      </a:r>
                    </a:p>
                  </a:txBody>
                  <a:tcPr>
                    <a:solidFill>
                      <a:srgbClr val="92D050"/>
                    </a:solidFill>
                  </a:tcPr>
                </a:tc>
                <a:tc>
                  <a:txBody>
                    <a:bodyPr/>
                    <a:lstStyle/>
                    <a:p>
                      <a:r>
                        <a:rPr lang="en-US" dirty="0"/>
                        <a:t>Licensed Narrowband Amendment</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Now in development</a:t>
                      </a:r>
                    </a:p>
                  </a:txBody>
                  <a:tcPr>
                    <a:solidFill>
                      <a:srgbClr val="92D050"/>
                    </a:solidFill>
                  </a:tcPr>
                </a:tc>
                <a:extLst>
                  <a:ext uri="{0D108BD9-81ED-4DB2-BD59-A6C34878D82A}">
                    <a16:rowId xmlns:a16="http://schemas.microsoft.com/office/drawing/2014/main" val="2248732535"/>
                  </a:ext>
                </a:extLst>
              </a:tr>
              <a:tr h="0">
                <a:tc>
                  <a:txBody>
                    <a:bodyPr/>
                    <a:lstStyle/>
                    <a:p>
                      <a:r>
                        <a:rPr lang="en-US" dirty="0"/>
                        <a:t>802.15.22</a:t>
                      </a:r>
                    </a:p>
                  </a:txBody>
                  <a:tcPr/>
                </a:tc>
                <a:tc>
                  <a:txBody>
                    <a:bodyPr/>
                    <a:lstStyle/>
                    <a:p>
                      <a:r>
                        <a:rPr lang="en-US" dirty="0"/>
                        <a:t>Spectrum Characterization and Occupancy Sensing</a:t>
                      </a:r>
                    </a:p>
                  </a:txBody>
                  <a:tcPr/>
                </a:tc>
                <a:tc>
                  <a:txBody>
                    <a:bodyPr/>
                    <a:lstStyle/>
                    <a:p>
                      <a:r>
                        <a:rPr lang="en-US" sz="1200" dirty="0"/>
                        <a:t>Now in development</a:t>
                      </a:r>
                    </a:p>
                  </a:txBody>
                  <a:tcPr/>
                </a:tc>
                <a:extLst>
                  <a:ext uri="{0D108BD9-81ED-4DB2-BD59-A6C34878D82A}">
                    <a16:rowId xmlns:a16="http://schemas.microsoft.com/office/drawing/2014/main" val="697461961"/>
                  </a:ext>
                </a:extLst>
              </a:tr>
            </a:tbl>
          </a:graphicData>
        </a:graphic>
      </p:graphicFrame>
      <p:sp>
        <p:nvSpPr>
          <p:cNvPr id="3" name="Date Placeholder 2">
            <a:extLst>
              <a:ext uri="{FF2B5EF4-FFF2-40B4-BE49-F238E27FC236}">
                <a16:creationId xmlns:a16="http://schemas.microsoft.com/office/drawing/2014/main" id="{EB0CC9C1-D738-421B-927D-9932E629696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6EDA362-3F56-484E-927A-BC8B2B79C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F42A3A3-6D4E-4144-BF3D-927BA19C227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41045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C9B70-1BD0-40A0-9564-1B50ED800BB4}"/>
              </a:ext>
            </a:extLst>
          </p:cNvPr>
          <p:cNvSpPr>
            <a:spLocks noGrp="1"/>
          </p:cNvSpPr>
          <p:nvPr>
            <p:ph type="title"/>
          </p:nvPr>
        </p:nvSpPr>
        <p:spPr/>
        <p:txBody>
          <a:bodyPr/>
          <a:lstStyle/>
          <a:p>
            <a:r>
              <a:rPr lang="en-US" dirty="0"/>
              <a:t>802.15 Membership</a:t>
            </a:r>
          </a:p>
        </p:txBody>
      </p:sp>
      <p:sp>
        <p:nvSpPr>
          <p:cNvPr id="3" name="Content Placeholder 2">
            <a:extLst>
              <a:ext uri="{FF2B5EF4-FFF2-40B4-BE49-F238E27FC236}">
                <a16:creationId xmlns:a16="http://schemas.microsoft.com/office/drawing/2014/main" id="{337EAF9D-B4F9-4B08-B049-EEA692DBE7EE}"/>
              </a:ext>
            </a:extLst>
          </p:cNvPr>
          <p:cNvSpPr>
            <a:spLocks noGrp="1"/>
          </p:cNvSpPr>
          <p:nvPr>
            <p:ph idx="1"/>
          </p:nvPr>
        </p:nvSpPr>
        <p:spPr/>
        <p:txBody>
          <a:bodyPr>
            <a:normAutofit lnSpcReduction="10000"/>
          </a:bodyPr>
          <a:lstStyle/>
          <a:p>
            <a:r>
              <a:rPr lang="en-US" dirty="0"/>
              <a:t>Voting membership in 802.15 is granted based on meeting attendance and letter ballot response</a:t>
            </a:r>
          </a:p>
          <a:p>
            <a:endParaRPr lang="en-US" dirty="0"/>
          </a:p>
          <a:p>
            <a:r>
              <a:rPr lang="en-US" dirty="0"/>
              <a:t>Attendance: 2 out of 4 plenary meetings with 75% attendance of meeting slots. One interim can be substituted for a plenary</a:t>
            </a:r>
          </a:p>
          <a:p>
            <a:endParaRPr lang="en-US" dirty="0"/>
          </a:p>
          <a:p>
            <a:r>
              <a:rPr lang="en-US" dirty="0"/>
              <a:t>Letter Ballot Response: Members must vote on working group letter ballots. </a:t>
            </a:r>
          </a:p>
          <a:p>
            <a:pPr lvl="1"/>
            <a:r>
              <a:rPr lang="en-US" dirty="0"/>
              <a:t>If you fail to vote on 2 out of 3 letter ballots you will lose your voting rights.</a:t>
            </a:r>
          </a:p>
          <a:p>
            <a:pPr lvl="1"/>
            <a:r>
              <a:rPr lang="en-US" dirty="0"/>
              <a:t>This rule includes letter ballots for all 802.15 projects</a:t>
            </a:r>
          </a:p>
        </p:txBody>
      </p:sp>
      <p:sp>
        <p:nvSpPr>
          <p:cNvPr id="4" name="Date Placeholder 3">
            <a:extLst>
              <a:ext uri="{FF2B5EF4-FFF2-40B4-BE49-F238E27FC236}">
                <a16:creationId xmlns:a16="http://schemas.microsoft.com/office/drawing/2014/main" id="{18C5BADE-0FB9-4989-BD76-1861C4A91E71}"/>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D120BD5-2788-47CA-8BEB-9AB784B6B4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3DAF950-444A-42A0-9FC3-D91790558BEF}"/>
              </a:ext>
            </a:extLst>
          </p:cNvPr>
          <p:cNvSpPr>
            <a:spLocks noGrp="1"/>
          </p:cNvSpPr>
          <p:nvPr>
            <p:ph type="sldNum" sz="quarter" idx="12"/>
          </p:nvPr>
        </p:nvSpPr>
        <p:spPr/>
        <p:txBody>
          <a:bodyPr/>
          <a:lstStyle/>
          <a:p>
            <a:fld id="{07EF11DD-EAC9-418C-AFCF-9D5EFABD0DDC}" type="slidenum">
              <a:rPr lang="en-US" smtClean="0"/>
              <a:t>22</a:t>
            </a:fld>
            <a:endParaRPr lang="en-US"/>
          </a:p>
        </p:txBody>
      </p:sp>
    </p:spTree>
    <p:extLst>
      <p:ext uri="{BB962C8B-B14F-4D97-AF65-F5344CB8AC3E}">
        <p14:creationId xmlns:p14="http://schemas.microsoft.com/office/powerpoint/2010/main" val="202545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EF17A1-08F1-4A09-B77B-E90424F23B67}"/>
              </a:ext>
            </a:extLst>
          </p:cNvPr>
          <p:cNvSpPr>
            <a:spLocks noGrp="1"/>
          </p:cNvSpPr>
          <p:nvPr>
            <p:ph type="title"/>
          </p:nvPr>
        </p:nvSpPr>
        <p:spPr/>
        <p:txBody>
          <a:bodyPr/>
          <a:lstStyle/>
          <a:p>
            <a:r>
              <a:rPr lang="en-US" dirty="0"/>
              <a:t>PAR Background</a:t>
            </a:r>
          </a:p>
        </p:txBody>
      </p:sp>
      <p:sp>
        <p:nvSpPr>
          <p:cNvPr id="8" name="Text Placeholder 7">
            <a:extLst>
              <a:ext uri="{FF2B5EF4-FFF2-40B4-BE49-F238E27FC236}">
                <a16:creationId xmlns:a16="http://schemas.microsoft.com/office/drawing/2014/main" id="{276AB71F-7D4F-4416-88E6-B10BBE82C06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FBEB0E2-F73A-495C-A359-8784D52D98F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65A9402-C4B6-43A1-9E2E-976A5E7F87E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29FA824-79CB-4EBB-BD95-279EF72556B0}"/>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802398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Identified Task Group Participants</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fontScale="85000" lnSpcReduction="20000"/>
          </a:bodyPr>
          <a:lstStyle/>
          <a:p>
            <a:pPr marL="457200" indent="-457200">
              <a:buFont typeface="+mj-lt"/>
              <a:buAutoNum type="arabicPeriod"/>
            </a:pPr>
            <a:r>
              <a:rPr lang="en-US" dirty="0"/>
              <a:t>Tim Godfrey (EPRI)</a:t>
            </a:r>
          </a:p>
          <a:p>
            <a:pPr marL="457200" indent="-457200">
              <a:buFont typeface="+mj-lt"/>
              <a:buAutoNum type="arabicPeriod"/>
            </a:pPr>
            <a:r>
              <a:rPr lang="en-US" dirty="0"/>
              <a:t>Doug Gray (TCS)</a:t>
            </a:r>
          </a:p>
          <a:p>
            <a:pPr marL="457200" indent="-457200">
              <a:buFont typeface="+mj-lt"/>
              <a:buAutoNum type="arabicPeriod"/>
            </a:pPr>
            <a:r>
              <a:rPr lang="en-US" dirty="0"/>
              <a:t>Craig Tedrow (GE MDS)</a:t>
            </a:r>
          </a:p>
          <a:p>
            <a:pPr marL="457200" indent="-457200">
              <a:buFont typeface="+mj-lt"/>
              <a:buAutoNum type="arabicPeriod"/>
            </a:pPr>
            <a:r>
              <a:rPr lang="en-US" dirty="0"/>
              <a:t>Kathy Nelson (</a:t>
            </a:r>
            <a:r>
              <a:rPr lang="en-US" dirty="0" err="1"/>
              <a:t>Ondas</a:t>
            </a:r>
            <a:r>
              <a:rPr lang="en-US" dirty="0"/>
              <a:t>)</a:t>
            </a:r>
          </a:p>
          <a:p>
            <a:pPr marL="457200" indent="-457200">
              <a:buFont typeface="+mj-lt"/>
              <a:buAutoNum type="arabicPeriod"/>
            </a:pPr>
            <a:r>
              <a:rPr lang="en-US" dirty="0"/>
              <a:t>Menashe Shahar (</a:t>
            </a:r>
            <a:r>
              <a:rPr lang="en-US" dirty="0" err="1"/>
              <a:t>Ondas</a:t>
            </a:r>
            <a:r>
              <a:rPr lang="en-US" dirty="0"/>
              <a:t>)</a:t>
            </a:r>
          </a:p>
          <a:p>
            <a:pPr marL="457200" indent="-457200">
              <a:buFont typeface="+mj-lt"/>
              <a:buAutoNum type="arabicPeriod"/>
            </a:pPr>
            <a:r>
              <a:rPr lang="en-US" dirty="0"/>
              <a:t>Guy Simpson (</a:t>
            </a:r>
            <a:r>
              <a:rPr lang="en-US" dirty="0" err="1"/>
              <a:t>Ondas</a:t>
            </a:r>
            <a:r>
              <a:rPr lang="en-US" dirty="0"/>
              <a:t>)</a:t>
            </a:r>
          </a:p>
          <a:p>
            <a:pPr marL="457200" indent="-457200">
              <a:buFont typeface="+mj-lt"/>
              <a:buAutoNum type="arabicPeriod"/>
            </a:pPr>
            <a:r>
              <a:rPr lang="en-US" dirty="0"/>
              <a:t>Scott </a:t>
            </a:r>
            <a:r>
              <a:rPr lang="en-US" dirty="0" err="1"/>
              <a:t>Schoepel</a:t>
            </a:r>
            <a:r>
              <a:rPr lang="en-US" dirty="0"/>
              <a:t> (Motorola)</a:t>
            </a:r>
          </a:p>
          <a:p>
            <a:pPr marL="457200" indent="-457200">
              <a:buFont typeface="+mj-lt"/>
              <a:buAutoNum type="arabicPeriod"/>
            </a:pPr>
            <a:r>
              <a:rPr lang="en-US" dirty="0"/>
              <a:t>Anders </a:t>
            </a:r>
            <a:r>
              <a:rPr lang="en-US" dirty="0" err="1"/>
              <a:t>Rendahl</a:t>
            </a:r>
            <a:r>
              <a:rPr lang="en-US" dirty="0"/>
              <a:t>  (Siemens)</a:t>
            </a:r>
          </a:p>
          <a:p>
            <a:pPr marL="457200" indent="-457200">
              <a:buFont typeface="+mj-lt"/>
              <a:buAutoNum type="arabicPeriod"/>
            </a:pPr>
            <a:r>
              <a:rPr lang="en-US" dirty="0"/>
              <a:t>Bob Saffari (</a:t>
            </a:r>
            <a:r>
              <a:rPr lang="en-US" dirty="0" err="1"/>
              <a:t>Telewave</a:t>
            </a:r>
            <a:r>
              <a:rPr lang="en-US" dirty="0"/>
              <a:t>)</a:t>
            </a:r>
          </a:p>
          <a:p>
            <a:pPr marL="457200" indent="-457200">
              <a:buFont typeface="+mj-lt"/>
              <a:buAutoNum type="arabicPeriod"/>
            </a:pPr>
            <a:r>
              <a:rPr lang="en-US" dirty="0"/>
              <a:t>Leonhard Korowajczuk (</a:t>
            </a:r>
            <a:r>
              <a:rPr lang="en-US" dirty="0" err="1"/>
              <a:t>CelPlan</a:t>
            </a:r>
            <a:r>
              <a:rPr lang="en-US" dirty="0"/>
              <a:t>)</a:t>
            </a:r>
          </a:p>
          <a:p>
            <a:pPr marL="457200" indent="-457200">
              <a:buFont typeface="+mj-lt"/>
              <a:buAutoNum type="arabicPeriod"/>
            </a:pPr>
            <a:r>
              <a:rPr lang="en-US" dirty="0"/>
              <a:t>Eugene Crozier (</a:t>
            </a:r>
            <a:r>
              <a:rPr lang="en-US" dirty="0" err="1"/>
              <a:t>PowerTech</a:t>
            </a:r>
            <a:r>
              <a:rPr lang="en-US" dirty="0"/>
              <a:t> Labs)</a:t>
            </a:r>
          </a:p>
          <a:p>
            <a:pPr marL="457200" indent="-457200">
              <a:buFont typeface="+mj-lt"/>
              <a:buAutoNum type="arabicPeriod"/>
            </a:pPr>
            <a:r>
              <a:rPr lang="en-US" dirty="0"/>
              <a:t>Bob Finch (Select Spectrum)</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4"/>
            <a:ext cx="5252392" cy="4483695"/>
          </a:xfrm>
        </p:spPr>
        <p:txBody>
          <a:bodyPr>
            <a:normAutofit fontScale="85000" lnSpcReduction="20000"/>
          </a:bodyPr>
          <a:lstStyle/>
          <a:p>
            <a:pPr marL="457200" indent="-457200">
              <a:buFont typeface="+mj-lt"/>
              <a:buAutoNum type="arabicPeriod" startAt="13"/>
            </a:pPr>
            <a:r>
              <a:rPr lang="en-US" dirty="0"/>
              <a:t>Klaus Bender (UTC)</a:t>
            </a:r>
          </a:p>
          <a:p>
            <a:pPr marL="457200" indent="-457200">
              <a:buFont typeface="+mj-lt"/>
              <a:buAutoNum type="arabicPeriod" startAt="13"/>
            </a:pPr>
            <a:r>
              <a:rPr lang="en-US" dirty="0"/>
              <a:t>Jerry Roberts (ENTELEC (Oil &amp; Gas))</a:t>
            </a:r>
          </a:p>
          <a:p>
            <a:pPr marL="457200" indent="-457200">
              <a:buFont typeface="+mj-lt"/>
              <a:buAutoNum type="arabicPeriod" startAt="13"/>
            </a:pPr>
            <a:r>
              <a:rPr lang="en-US" dirty="0"/>
              <a:t>Tom Peters (WCC of AAR - Rail)</a:t>
            </a:r>
          </a:p>
          <a:p>
            <a:pPr marL="457200" indent="-457200">
              <a:buFont typeface="+mj-lt"/>
              <a:buAutoNum type="arabicPeriod" startAt="13"/>
            </a:pPr>
            <a:r>
              <a:rPr lang="en-US" dirty="0"/>
              <a:t>Robin Cohen (EWA two way users)</a:t>
            </a:r>
          </a:p>
          <a:p>
            <a:pPr marL="457200" indent="-457200">
              <a:buFont typeface="+mj-lt"/>
              <a:buAutoNum type="arabicPeriod" startAt="13"/>
            </a:pPr>
            <a:r>
              <a:rPr lang="en-US" dirty="0"/>
              <a:t>Mark Crosby (EWA)</a:t>
            </a:r>
          </a:p>
          <a:p>
            <a:pPr marL="457200" indent="-457200">
              <a:buFont typeface="+mj-lt"/>
              <a:buAutoNum type="arabicPeriod" startAt="13"/>
            </a:pPr>
            <a:r>
              <a:rPr lang="en-US" dirty="0"/>
              <a:t>Zach Smith (BNSF)</a:t>
            </a:r>
          </a:p>
          <a:p>
            <a:pPr marL="457200" indent="-457200">
              <a:buFont typeface="+mj-lt"/>
              <a:buAutoNum type="arabicPeriod" startAt="13"/>
            </a:pPr>
            <a:r>
              <a:rPr lang="en-US" dirty="0"/>
              <a:t>Rick Smith (Chevron)</a:t>
            </a:r>
          </a:p>
          <a:p>
            <a:pPr marL="457200" indent="-457200">
              <a:buFont typeface="+mj-lt"/>
              <a:buAutoNum type="arabicPeriod" startAt="13"/>
            </a:pPr>
            <a:r>
              <a:rPr lang="en-US" dirty="0"/>
              <a:t>Daoud </a:t>
            </a:r>
            <a:r>
              <a:rPr lang="en-US" dirty="0" err="1"/>
              <a:t>Serang</a:t>
            </a:r>
            <a:r>
              <a:rPr lang="en-US" dirty="0"/>
              <a:t> (CML Micro)</a:t>
            </a:r>
          </a:p>
          <a:p>
            <a:pPr marL="457200" indent="-457200">
              <a:buFont typeface="+mj-lt"/>
              <a:buAutoNum type="arabicPeriod" startAt="13"/>
            </a:pPr>
            <a:r>
              <a:rPr lang="en-US" dirty="0"/>
              <a:t>Lon Renner (Nebraska Public Power District)</a:t>
            </a:r>
          </a:p>
          <a:p>
            <a:pPr marL="457200" indent="-457200">
              <a:buFont typeface="+mj-lt"/>
              <a:buAutoNum type="arabicPeriod" startAt="13"/>
            </a:pPr>
            <a:r>
              <a:rPr lang="en-US" dirty="0"/>
              <a:t>Rich Hawkins (WiMAX Forum)</a:t>
            </a:r>
          </a:p>
        </p:txBody>
      </p:sp>
      <p:sp>
        <p:nvSpPr>
          <p:cNvPr id="2" name="Date Placeholder 1">
            <a:extLst>
              <a:ext uri="{FF2B5EF4-FFF2-40B4-BE49-F238E27FC236}">
                <a16:creationId xmlns:a16="http://schemas.microsoft.com/office/drawing/2014/main" id="{D85C7993-56BF-46DE-8AD2-05AD63CFA442}"/>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89DCE57D-7576-43F3-BEE1-24D4D0627E1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19334F6A-1267-4157-81A9-51DC37AA7E8D}"/>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301453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lnSpcReduction="10000"/>
          </a:bodyPr>
          <a:lstStyle/>
          <a:p>
            <a:r>
              <a:rPr lang="en-US" dirty="0"/>
              <a:t>BNSF</a:t>
            </a:r>
          </a:p>
          <a:p>
            <a:r>
              <a:rPr lang="en-US" dirty="0"/>
              <a:t>Great River Energy</a:t>
            </a:r>
          </a:p>
          <a:p>
            <a:r>
              <a:rPr lang="en-US" dirty="0"/>
              <a:t>Arizona Public Service</a:t>
            </a:r>
          </a:p>
          <a:p>
            <a:r>
              <a:rPr lang="en-US" dirty="0"/>
              <a:t>Tri-State G&amp;T</a:t>
            </a:r>
          </a:p>
          <a:p>
            <a:r>
              <a:rPr lang="en-US" dirty="0"/>
              <a:t>Central Lincoln PUD</a:t>
            </a:r>
          </a:p>
          <a:p>
            <a:r>
              <a:rPr lang="en-US" dirty="0" err="1"/>
              <a:t>Cleco</a:t>
            </a:r>
            <a:endParaRPr lang="en-US" dirty="0"/>
          </a:p>
          <a:p>
            <a:r>
              <a:rPr lang="en-US" dirty="0"/>
              <a:t>Bay Electronics</a:t>
            </a:r>
          </a:p>
          <a:p>
            <a:r>
              <a:rPr lang="en-US" dirty="0"/>
              <a:t>NV Energy</a:t>
            </a:r>
          </a:p>
          <a:p>
            <a:r>
              <a:rPr lang="en-US" dirty="0"/>
              <a:t>Enterprise Products</a:t>
            </a:r>
          </a:p>
          <a:p>
            <a:r>
              <a:rPr lang="en-US" dirty="0"/>
              <a:t>Idaho Power</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lnSpcReduction="10000"/>
          </a:bodyPr>
          <a:lstStyle/>
          <a:p>
            <a:r>
              <a:rPr lang="en-US" dirty="0"/>
              <a:t>UTC (Utilities)</a:t>
            </a:r>
          </a:p>
          <a:p>
            <a:r>
              <a:rPr lang="en-US" dirty="0"/>
              <a:t>ENTELEC (Oil &amp; Gas)</a:t>
            </a:r>
          </a:p>
          <a:p>
            <a:r>
              <a:rPr lang="en-US" dirty="0"/>
              <a:t>WCC of AAR (Rail)</a:t>
            </a:r>
          </a:p>
          <a:p>
            <a:r>
              <a:rPr lang="en-US" dirty="0"/>
              <a:t>EWA (two way users)</a:t>
            </a:r>
          </a:p>
          <a:p>
            <a:r>
              <a:rPr lang="en-US" dirty="0"/>
              <a:t>Chevron</a:t>
            </a:r>
          </a:p>
          <a:p>
            <a:r>
              <a:rPr lang="en-US" dirty="0"/>
              <a:t>Nebraska Public Power District</a:t>
            </a:r>
          </a:p>
          <a:p>
            <a:r>
              <a:rPr lang="en-US" dirty="0"/>
              <a:t>Connexus Energy</a:t>
            </a:r>
          </a:p>
          <a:p>
            <a:r>
              <a:rPr lang="en-US" dirty="0"/>
              <a:t>Herzog Technologies</a:t>
            </a:r>
          </a:p>
          <a:p>
            <a:r>
              <a:rPr lang="en-US" dirty="0"/>
              <a:t>Collins Aerospace</a:t>
            </a:r>
          </a:p>
          <a:p>
            <a:r>
              <a:rPr lang="en-US" dirty="0" err="1"/>
              <a:t>Centerpoint</a:t>
            </a:r>
            <a:r>
              <a:rPr lang="en-US" dirty="0"/>
              <a:t> Energy</a:t>
            </a:r>
          </a:p>
        </p:txBody>
      </p:sp>
      <p:sp>
        <p:nvSpPr>
          <p:cNvPr id="2" name="Date Placeholder 1">
            <a:extLst>
              <a:ext uri="{FF2B5EF4-FFF2-40B4-BE49-F238E27FC236}">
                <a16:creationId xmlns:a16="http://schemas.microsoft.com/office/drawing/2014/main" id="{68CA50A3-16CF-42C8-9D2F-74D1F7DF86C8}"/>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7A224B6A-9010-4D01-87FD-BF5C2E46CA14}"/>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CA7D6F1B-8C4F-43C6-936C-283D7F30EEC6}"/>
              </a:ext>
            </a:extLst>
          </p:cNvPr>
          <p:cNvSpPr>
            <a:spLocks noGrp="1"/>
          </p:cNvSpPr>
          <p:nvPr>
            <p:ph type="sldNum" sz="quarter" idx="12"/>
          </p:nvPr>
        </p:nvSpPr>
        <p:spPr/>
        <p:txBody>
          <a:bodyPr/>
          <a:lstStyle/>
          <a:p>
            <a:fld id="{07EF11DD-EAC9-418C-AFCF-9D5EFABD0DDC}" type="slidenum">
              <a:rPr lang="en-US" smtClean="0"/>
              <a:t>25</a:t>
            </a:fld>
            <a:endParaRPr lang="en-US"/>
          </a:p>
        </p:txBody>
      </p:sp>
    </p:spTree>
    <p:extLst>
      <p:ext uri="{BB962C8B-B14F-4D97-AF65-F5344CB8AC3E}">
        <p14:creationId xmlns:p14="http://schemas.microsoft.com/office/powerpoint/2010/main" val="47225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Apache</a:t>
            </a:r>
          </a:p>
          <a:p>
            <a:r>
              <a:rPr lang="en-US" dirty="0"/>
              <a:t>Jagged Peak Energy</a:t>
            </a:r>
          </a:p>
          <a:p>
            <a:r>
              <a:rPr lang="en-US" dirty="0"/>
              <a:t>East River Electric</a:t>
            </a:r>
          </a:p>
          <a:p>
            <a:r>
              <a:rPr lang="en-US" dirty="0"/>
              <a:t>BC Hydro</a:t>
            </a:r>
          </a:p>
          <a:p>
            <a:r>
              <a:rPr lang="en-US" dirty="0"/>
              <a:t>Nashville Electric Service</a:t>
            </a:r>
          </a:p>
          <a:p>
            <a:r>
              <a:rPr lang="en-US" dirty="0"/>
              <a:t>Lee County Electric Cooperative</a:t>
            </a:r>
          </a:p>
          <a:p>
            <a:r>
              <a:rPr lang="en-US" dirty="0"/>
              <a:t>Dairyland Electric Cooperative</a:t>
            </a:r>
          </a:p>
          <a:p>
            <a:r>
              <a:rPr lang="en-US" dirty="0"/>
              <a:t>Puget Sound Energy</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Others</a:t>
            </a:r>
          </a:p>
        </p:txBody>
      </p:sp>
      <p:sp>
        <p:nvSpPr>
          <p:cNvPr id="2" name="Date Placeholder 1">
            <a:extLst>
              <a:ext uri="{FF2B5EF4-FFF2-40B4-BE49-F238E27FC236}">
                <a16:creationId xmlns:a16="http://schemas.microsoft.com/office/drawing/2014/main" id="{0568389E-7FA2-47B8-A729-DDCD6602598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36764106-CCB8-48AC-83CB-F8E511CA6B05}"/>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A6796C1E-C5EE-4B66-AE33-B8C2592D6EA6}"/>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3968013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Approved PAR </a:t>
            </a:r>
          </a:p>
        </p:txBody>
      </p:sp>
      <p:sp>
        <p:nvSpPr>
          <p:cNvPr id="3" name="Content Placeholder 2"/>
          <p:cNvSpPr>
            <a:spLocks noGrp="1"/>
          </p:cNvSpPr>
          <p:nvPr>
            <p:ph idx="1"/>
          </p:nvPr>
        </p:nvSpPr>
        <p:spPr/>
        <p:txBody>
          <a:bodyPr>
            <a:normAutofit lnSpcReduction="10000"/>
          </a:bodyPr>
          <a:lstStyle/>
          <a:p>
            <a:r>
              <a:rPr lang="en-US" dirty="0"/>
              <a:t>24-19-0029-06-0000-P802_16t_PAR.pdf</a:t>
            </a:r>
          </a:p>
          <a:p>
            <a:pPr lvl="1"/>
            <a:r>
              <a:rPr lang="en-US" dirty="0"/>
              <a:t>Standard for Air Interface for Broadband Wireless Access Systems </a:t>
            </a:r>
            <a:br>
              <a:rPr lang="en-US" dirty="0"/>
            </a:br>
            <a:r>
              <a:rPr lang="en-US" dirty="0"/>
              <a:t>Amendment - Fixed and Mobile Wireless Access in Narrowband Channels</a:t>
            </a:r>
          </a:p>
          <a:p>
            <a:r>
              <a:rPr lang="en-US" dirty="0"/>
              <a:t>5.2.b. Scope of the project: </a:t>
            </a:r>
          </a:p>
          <a:p>
            <a:pPr lvl="1"/>
            <a:r>
              <a:rPr lang="en-US" dirty="0"/>
              <a:t>This project specifies Time Division Duplexing (TDD) operation in licensed spectrum with channel bandwidths greater than or equal to 5 kHz and less than 100 kHz. The project will specify a new PHY, and changes to the MAC as necessary to support the PHY.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p:txBody>
      </p:sp>
      <p:sp>
        <p:nvSpPr>
          <p:cNvPr id="6" name="Date Placeholder 5">
            <a:extLst>
              <a:ext uri="{FF2B5EF4-FFF2-40B4-BE49-F238E27FC236}">
                <a16:creationId xmlns:a16="http://schemas.microsoft.com/office/drawing/2014/main" id="{055AE318-2782-4F44-B19C-2C40A3B6D6E8}"/>
              </a:ext>
            </a:extLst>
          </p:cNvPr>
          <p:cNvSpPr>
            <a:spLocks noGrp="1"/>
          </p:cNvSpPr>
          <p:nvPr>
            <p:ph type="dt" sz="half" idx="10"/>
          </p:nvPr>
        </p:nvSpPr>
        <p:spPr/>
        <p:txBody>
          <a:bodyPr/>
          <a:lstStyle/>
          <a:p>
            <a:r>
              <a:rPr lang="en-US" dirty="0"/>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27</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Approved PAR</a:t>
            </a:r>
          </a:p>
        </p:txBody>
      </p:sp>
      <p:sp>
        <p:nvSpPr>
          <p:cNvPr id="3" name="Content Placeholder 2"/>
          <p:cNvSpPr>
            <a:spLocks noGrp="1"/>
          </p:cNvSpPr>
          <p:nvPr>
            <p:ph idx="1"/>
          </p:nvPr>
        </p:nvSpPr>
        <p:spPr/>
        <p:txBody>
          <a:bodyPr>
            <a:normAutofit fontScale="92500" lnSpcReduction="10000"/>
          </a:bodyPr>
          <a:lstStyle/>
          <a:p>
            <a:r>
              <a:rPr lang="en-US" dirty="0"/>
              <a:t>5.5 Need for the Project: </a:t>
            </a:r>
          </a:p>
          <a:p>
            <a:pPr lvl="1"/>
            <a:r>
              <a:rPr lang="en-US" dirty="0"/>
              <a:t>Mission critical entities have a strong preference for private, licensed networks for their data communications needs. Licensed channels from 5 kHz to 1 MHz may be available from the FCC and other regulators, or may be purchased in secondary markets at a lower cost than commercial channels. Examples of operating frequencies include 160 MHz, 450 MHz, 700 MHz, and 900 </a:t>
            </a:r>
            <a:r>
              <a:rPr lang="en-US" dirty="0" err="1"/>
              <a:t>MHz.</a:t>
            </a:r>
            <a:r>
              <a:rPr lang="en-US" dirty="0"/>
              <a:t>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6" name="Date Placeholder 5">
            <a:extLst>
              <a:ext uri="{FF2B5EF4-FFF2-40B4-BE49-F238E27FC236}">
                <a16:creationId xmlns:a16="http://schemas.microsoft.com/office/drawing/2014/main" id="{E88F6259-1902-4CE0-B75C-8E1CEFF3E49C}"/>
              </a:ext>
            </a:extLst>
          </p:cNvPr>
          <p:cNvSpPr>
            <a:spLocks noGrp="1"/>
          </p:cNvSpPr>
          <p:nvPr>
            <p:ph type="dt" sz="half" idx="10"/>
          </p:nvPr>
        </p:nvSpPr>
        <p:spPr/>
        <p:txBody>
          <a:bodyPr/>
          <a:lstStyle/>
          <a:p>
            <a:r>
              <a:rPr lang="en-US"/>
              <a:t>January 2020</a:t>
            </a:r>
          </a:p>
        </p:txBody>
      </p:sp>
      <p:sp>
        <p:nvSpPr>
          <p:cNvPr id="4" name="Footer Placeholder 3"/>
          <p:cNvSpPr>
            <a:spLocks noGrp="1"/>
          </p:cNvSpPr>
          <p:nvPr>
            <p:ph type="ftr" sz="quarter" idx="11"/>
          </p:nvPr>
        </p:nvSpPr>
        <p:spPr/>
        <p:txBody>
          <a:bodyPr/>
          <a:lstStyle/>
          <a:p>
            <a:r>
              <a:rPr lang="en-GB"/>
              <a:t>Tim Godfrey, EPRI</a:t>
            </a:r>
          </a:p>
        </p:txBody>
      </p:sp>
      <p:sp>
        <p:nvSpPr>
          <p:cNvPr id="5" name="Slide Number Placeholder 4"/>
          <p:cNvSpPr>
            <a:spLocks noGrp="1"/>
          </p:cNvSpPr>
          <p:nvPr>
            <p:ph type="sldNum" sz="quarter" idx="12"/>
          </p:nvPr>
        </p:nvSpPr>
        <p:spPr/>
        <p:txBody>
          <a:bodyPr/>
          <a:lstStyle/>
          <a:p>
            <a:r>
              <a:rPr lang="en-GB" altLang="en-US"/>
              <a:t>Slide </a:t>
            </a:r>
            <a:fld id="{60CE1B40-7737-4184-A389-A2739479027B}" type="slidenum">
              <a:rPr lang="en-GB" altLang="en-US" smtClean="0"/>
              <a:pPr/>
              <a:t>28</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PAR Development Process</a:t>
            </a:r>
          </a:p>
        </p:txBody>
      </p:sp>
      <p:sp>
        <p:nvSpPr>
          <p:cNvPr id="3" name="Content Placeholder 2"/>
          <p:cNvSpPr>
            <a:spLocks noGrp="1"/>
          </p:cNvSpPr>
          <p:nvPr>
            <p:ph idx="1"/>
          </p:nvPr>
        </p:nvSpPr>
        <p:spPr>
          <a:xfrm>
            <a:off x="767408" y="1628801"/>
            <a:ext cx="11161240" cy="4846612"/>
          </a:xfrm>
        </p:spPr>
        <p:txBody>
          <a:bodyPr>
            <a:normAutofit fontScale="77500" lnSpcReduction="20000"/>
          </a:bodyPr>
          <a:lstStyle/>
          <a:p>
            <a:r>
              <a:rPr lang="en-US" dirty="0"/>
              <a:t>Sept Interim: Presentation of project overview to 802.15 WNG   </a:t>
            </a:r>
            <a:r>
              <a:rPr lang="en-US" dirty="0">
                <a:hlinkClick r:id="rId3"/>
              </a:rPr>
              <a:t>802.15-19-0412r3</a:t>
            </a:r>
            <a:endParaRPr lang="en-US" dirty="0"/>
          </a:p>
          <a:p>
            <a:pPr lvl="1"/>
            <a:r>
              <a:rPr lang="en-US" dirty="0"/>
              <a:t>PAR Approved by 802.24 TAG</a:t>
            </a:r>
          </a:p>
          <a:p>
            <a:r>
              <a:rPr lang="en-US" dirty="0"/>
              <a:t>October 1st EC Teleconference</a:t>
            </a:r>
          </a:p>
          <a:p>
            <a:pPr lvl="1"/>
            <a:r>
              <a:rPr lang="en-US" dirty="0"/>
              <a:t>EC was briefed on plan for PAR submittal and project assignment to 802.15 in November</a:t>
            </a:r>
          </a:p>
          <a:p>
            <a:r>
              <a:rPr lang="en-US" dirty="0"/>
              <a:t>802.24 teleconference October 1 – 1pm PDT</a:t>
            </a:r>
          </a:p>
          <a:p>
            <a:pPr lvl="1"/>
            <a:r>
              <a:rPr lang="en-US" dirty="0"/>
              <a:t>Further discussion on PAR and CSD</a:t>
            </a:r>
          </a:p>
          <a:p>
            <a:r>
              <a:rPr lang="en-US" dirty="0"/>
              <a:t>PAR submitted to EC reflector Oct 8</a:t>
            </a:r>
            <a:r>
              <a:rPr lang="en-US" baseline="30000" dirty="0"/>
              <a:t>th</a:t>
            </a:r>
            <a:r>
              <a:rPr lang="en-US" dirty="0"/>
              <a:t> for agenda at November plenary</a:t>
            </a:r>
          </a:p>
          <a:p>
            <a:pPr lvl="1"/>
            <a:r>
              <a:rPr lang="en-US" dirty="0"/>
              <a:t>Per IEEE 802 LMSC O&amp;M Section 9.2</a:t>
            </a:r>
          </a:p>
          <a:p>
            <a:pPr lvl="1"/>
            <a:r>
              <a:rPr lang="en-US" dirty="0"/>
              <a:t>Including links to PAR, CSD, and this presentation describing PAR development process</a:t>
            </a:r>
          </a:p>
          <a:p>
            <a:r>
              <a:rPr lang="en-US" dirty="0"/>
              <a:t>802.24 provided the forum in November for addressing PAR comments </a:t>
            </a:r>
          </a:p>
          <a:p>
            <a:pPr lvl="1"/>
            <a:r>
              <a:rPr lang="en-US" dirty="0">
                <a:hlinkClick r:id="rId4"/>
              </a:rPr>
              <a:t>802.24-19-0035r0</a:t>
            </a:r>
            <a:endParaRPr lang="en-US" dirty="0"/>
          </a:p>
          <a:p>
            <a:r>
              <a:rPr lang="en-US" dirty="0"/>
              <a:t>PAR and CSD were approved Friday Nov 15 at EC meeting</a:t>
            </a:r>
          </a:p>
          <a:p>
            <a:r>
              <a:rPr lang="en-US" dirty="0"/>
              <a:t>The PAR shows the project is assigned to WG 802.15  </a:t>
            </a:r>
          </a:p>
          <a:p>
            <a:pPr lvl="1"/>
            <a:r>
              <a:rPr lang="en-US" dirty="0"/>
              <a:t>802.15 approves the assignment of this project to them</a:t>
            </a:r>
          </a:p>
          <a:p>
            <a:pPr lvl="1"/>
            <a:r>
              <a:rPr lang="en-US" dirty="0"/>
              <a:t>The 802.16 standard will not be renamed or renumbered by this amendment project</a:t>
            </a:r>
          </a:p>
          <a:p>
            <a:pPr lvl="1"/>
            <a:endParaRPr lang="en-US" dirty="0"/>
          </a:p>
        </p:txBody>
      </p:sp>
      <p:sp>
        <p:nvSpPr>
          <p:cNvPr id="5" name="Slide Number Placeholder 4"/>
          <p:cNvSpPr>
            <a:spLocks noGrp="1"/>
          </p:cNvSpPr>
          <p:nvPr>
            <p:ph type="sldNum" sz="quarter" idx="11"/>
          </p:nvPr>
        </p:nvSpPr>
        <p:spPr/>
        <p:txBody>
          <a:bodyPr/>
          <a:lstStyle/>
          <a:p>
            <a:r>
              <a:rPr lang="en-US" altLang="en-US" dirty="0"/>
              <a:t>Slide </a:t>
            </a:r>
            <a:fld id="{D2793805-6678-4F90-9549-7863581D2258}" type="slidenum">
              <a:rPr lang="en-US" altLang="en-US" smtClean="0"/>
              <a:pPr/>
              <a:t>29</a:t>
            </a:fld>
            <a:endParaRPr lang="en-US" altLang="en-US" dirty="0"/>
          </a:p>
        </p:txBody>
      </p:sp>
      <p:sp>
        <p:nvSpPr>
          <p:cNvPr id="4" name="Footer Placeholder 3"/>
          <p:cNvSpPr>
            <a:spLocks noGrp="1"/>
          </p:cNvSpPr>
          <p:nvPr>
            <p:ph type="ftr" sz="quarter" idx="4294967295"/>
          </p:nvPr>
        </p:nvSpPr>
        <p:spPr>
          <a:xfrm>
            <a:off x="10513168" y="6475413"/>
            <a:ext cx="1055440" cy="184150"/>
          </a:xfrm>
        </p:spPr>
        <p:txBody>
          <a:bodyPr/>
          <a:lstStyle/>
          <a:p>
            <a:r>
              <a:rPr lang="en-US" altLang="en-US" dirty="0"/>
              <a:t>Tim Godfrey, EPRI</a:t>
            </a:r>
          </a:p>
        </p:txBody>
      </p:sp>
      <p:sp>
        <p:nvSpPr>
          <p:cNvPr id="2" name="Date Placeholder 1">
            <a:extLst>
              <a:ext uri="{FF2B5EF4-FFF2-40B4-BE49-F238E27FC236}">
                <a16:creationId xmlns:a16="http://schemas.microsoft.com/office/drawing/2014/main" id="{AEF1A78D-CBAB-474C-9F67-5963256DEC6B}"/>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242396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January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Attendance, Patent Policy</a:t>
            </a:r>
          </a:p>
          <a:p>
            <a:r>
              <a:rPr lang="en-US" dirty="0"/>
              <a:t>Review and Approve Agenda for week</a:t>
            </a:r>
          </a:p>
          <a:p>
            <a:r>
              <a:rPr lang="en-US" dirty="0"/>
              <a:t>Task Group Officers (permanent or interim secretary)</a:t>
            </a:r>
          </a:p>
          <a:p>
            <a:r>
              <a:rPr lang="en-US" dirty="0"/>
              <a:t>IEEE 802 orientation, 802.15 orientation, 802.16 history</a:t>
            </a:r>
          </a:p>
          <a:p>
            <a:r>
              <a:rPr lang="en-US" dirty="0"/>
              <a:t>Review of 16t PAR, CSD, and related materials from PAR approval</a:t>
            </a:r>
          </a:p>
          <a:p>
            <a:r>
              <a:rPr lang="en-US" dirty="0"/>
              <a:t>Task Group Development Process, Key Documents</a:t>
            </a:r>
          </a:p>
          <a:p>
            <a:r>
              <a:rPr lang="en-US" dirty="0"/>
              <a:t>Task Group Timeline</a:t>
            </a:r>
          </a:p>
          <a:p>
            <a:r>
              <a:rPr lang="en-US" dirty="0"/>
              <a:t>Issue call for contributions and presentations</a:t>
            </a:r>
          </a:p>
          <a:p>
            <a:r>
              <a:rPr lang="en-US" dirty="0"/>
              <a:t>Any presentations or contributions for this week</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00E8-5F45-479C-99CF-8F50F82894E9}"/>
              </a:ext>
            </a:extLst>
          </p:cNvPr>
          <p:cNvSpPr>
            <a:spLocks noGrp="1"/>
          </p:cNvSpPr>
          <p:nvPr>
            <p:ph type="title"/>
          </p:nvPr>
        </p:nvSpPr>
        <p:spPr/>
        <p:txBody>
          <a:bodyPr/>
          <a:lstStyle/>
          <a:p>
            <a:r>
              <a:rPr lang="en-US" dirty="0"/>
              <a:t>P802.16t PAR and CSD - EC Motion</a:t>
            </a:r>
          </a:p>
        </p:txBody>
      </p:sp>
      <p:sp>
        <p:nvSpPr>
          <p:cNvPr id="3" name="Content Placeholder 2">
            <a:extLst>
              <a:ext uri="{FF2B5EF4-FFF2-40B4-BE49-F238E27FC236}">
                <a16:creationId xmlns:a16="http://schemas.microsoft.com/office/drawing/2014/main" id="{68C99445-C905-46A9-9B97-0708C25C10EC}"/>
              </a:ext>
            </a:extLst>
          </p:cNvPr>
          <p:cNvSpPr>
            <a:spLocks noGrp="1"/>
          </p:cNvSpPr>
          <p:nvPr>
            <p:ph idx="1"/>
          </p:nvPr>
        </p:nvSpPr>
        <p:spPr/>
        <p:txBody>
          <a:bodyPr>
            <a:normAutofit fontScale="77500" lnSpcReduction="20000"/>
          </a:bodyPr>
          <a:lstStyle/>
          <a:p>
            <a:r>
              <a:rPr lang="en-US" dirty="0"/>
              <a:t>Approve forwarding P802.16t PAR documentation in </a:t>
            </a:r>
            <a:r>
              <a:rPr lang="en-US" dirty="0">
                <a:hlinkClick r:id="rId3"/>
              </a:rPr>
              <a:t>https://mentor.ieee.org/802.24/dcn/19/24-19-0029-06-0000-licensed-narrowband-amendment-par.pdf</a:t>
            </a:r>
            <a:r>
              <a:rPr lang="en-US" dirty="0"/>
              <a:t> to </a:t>
            </a:r>
            <a:r>
              <a:rPr lang="en-US" dirty="0" err="1"/>
              <a:t>NesCom</a:t>
            </a:r>
            <a:endParaRPr lang="en-US" dirty="0"/>
          </a:p>
          <a:p>
            <a:r>
              <a:rPr lang="en-US" dirty="0"/>
              <a:t>Approve CSD documentation in </a:t>
            </a:r>
            <a:r>
              <a:rPr lang="en-US" dirty="0">
                <a:hlinkClick r:id="rId4"/>
              </a:rPr>
              <a:t>https://mentor.ieee.org/802.24/dcn/19/24-19-0030-01-0000-licensed-narrowband-amendment-csd.docx</a:t>
            </a:r>
            <a:endParaRPr lang="en-US" dirty="0"/>
          </a:p>
          <a:p>
            <a:endParaRPr lang="en-US" dirty="0"/>
          </a:p>
          <a:p>
            <a:r>
              <a:rPr lang="en-US" dirty="0"/>
              <a:t>See </a:t>
            </a:r>
            <a:r>
              <a:rPr lang="en-US" dirty="0">
                <a:hlinkClick r:id="rId5"/>
              </a:rPr>
              <a:t>802.24-19-0033r8</a:t>
            </a:r>
            <a:r>
              <a:rPr lang="en-US" dirty="0"/>
              <a:t> for supporting documentation</a:t>
            </a:r>
          </a:p>
          <a:p>
            <a:r>
              <a:rPr lang="en-US" dirty="0"/>
              <a:t>Vote in the 802.24 TAG, PAR (y/n/a): &lt;7&gt;,&lt;0&gt;,&lt;1&gt;; CSD (y/n/a): &lt;7&gt;,&lt;0&gt;,&lt;1&gt;</a:t>
            </a:r>
          </a:p>
          <a:p>
            <a:r>
              <a:rPr lang="en-US" dirty="0"/>
              <a:t>Vote in the 802.15 WG, PAR (y/n/a): &lt;18&gt;,&lt;3&gt;,&lt;4&gt;; CSD (y/n/a): &lt;18&gt;,&lt;3&gt;,&lt;4&gt;</a:t>
            </a:r>
          </a:p>
          <a:p>
            <a:pPr lvl="1"/>
            <a:endParaRPr lang="en-US" dirty="0"/>
          </a:p>
          <a:p>
            <a:endParaRPr lang="en-US" dirty="0"/>
          </a:p>
          <a:p>
            <a:r>
              <a:rPr lang="en-US" dirty="0"/>
              <a:t>Moved: T Godfrey</a:t>
            </a:r>
          </a:p>
          <a:p>
            <a:r>
              <a:rPr lang="en-US" dirty="0"/>
              <a:t>Second: R Alfvin</a:t>
            </a:r>
          </a:p>
        </p:txBody>
      </p:sp>
      <p:sp>
        <p:nvSpPr>
          <p:cNvPr id="4" name="Footer Placeholder 3">
            <a:extLst>
              <a:ext uri="{FF2B5EF4-FFF2-40B4-BE49-F238E27FC236}">
                <a16:creationId xmlns:a16="http://schemas.microsoft.com/office/drawing/2014/main" id="{789427BA-8D2A-409C-9936-2350E2054A77}"/>
              </a:ext>
            </a:extLst>
          </p:cNvPr>
          <p:cNvSpPr>
            <a:spLocks noGrp="1"/>
          </p:cNvSpPr>
          <p:nvPr>
            <p:ph type="ftr" sz="quarter" idx="10"/>
          </p:nvPr>
        </p:nvSpPr>
        <p:spPr>
          <a:xfrm>
            <a:off x="8991600" y="6358792"/>
            <a:ext cx="2743200" cy="365125"/>
          </a:xfrm>
        </p:spPr>
        <p:txBody>
          <a:bodyPr/>
          <a:lstStyle/>
          <a:p>
            <a:r>
              <a:rPr lang="en-GB"/>
              <a:t>Tim Godfrey, EPRI</a:t>
            </a:r>
          </a:p>
        </p:txBody>
      </p:sp>
      <p:sp>
        <p:nvSpPr>
          <p:cNvPr id="5" name="Slide Number Placeholder 4">
            <a:extLst>
              <a:ext uri="{FF2B5EF4-FFF2-40B4-BE49-F238E27FC236}">
                <a16:creationId xmlns:a16="http://schemas.microsoft.com/office/drawing/2014/main" id="{498D723A-1599-441B-908E-FC5CC9FBD6BA}"/>
              </a:ext>
            </a:extLst>
          </p:cNvPr>
          <p:cNvSpPr>
            <a:spLocks noGrp="1"/>
          </p:cNvSpPr>
          <p:nvPr>
            <p:ph type="sldNum" sz="quarter" idx="11"/>
          </p:nvPr>
        </p:nvSpPr>
        <p:spPr/>
        <p:txBody>
          <a:bodyPr/>
          <a:lstStyle/>
          <a:p>
            <a:r>
              <a:rPr lang="en-GB" altLang="en-US"/>
              <a:t>Slide </a:t>
            </a:r>
            <a:fld id="{60CE1B40-7737-4184-A389-A2739479027B}" type="slidenum">
              <a:rPr lang="en-GB" altLang="en-US" smtClean="0"/>
              <a:pPr/>
              <a:t>30</a:t>
            </a:fld>
            <a:endParaRPr lang="en-GB" altLang="en-US"/>
          </a:p>
        </p:txBody>
      </p:sp>
      <p:sp>
        <p:nvSpPr>
          <p:cNvPr id="6" name="Date Placeholder 5">
            <a:extLst>
              <a:ext uri="{FF2B5EF4-FFF2-40B4-BE49-F238E27FC236}">
                <a16:creationId xmlns:a16="http://schemas.microsoft.com/office/drawing/2014/main" id="{ABDBC12D-3BE6-40E5-B86B-8BB933ECFC60}"/>
              </a:ext>
            </a:extLst>
          </p:cNvPr>
          <p:cNvSpPr>
            <a:spLocks noGrp="1"/>
          </p:cNvSpPr>
          <p:nvPr>
            <p:ph type="dt" sz="half" idx="4294967295"/>
          </p:nvPr>
        </p:nvSpPr>
        <p:spPr>
          <a:xfrm>
            <a:off x="381000" y="6356350"/>
            <a:ext cx="2743200" cy="365125"/>
          </a:xfrm>
        </p:spPr>
        <p:txBody>
          <a:bodyPr/>
          <a:lstStyle/>
          <a:p>
            <a:r>
              <a:rPr lang="en-US"/>
              <a:t>January 2020</a:t>
            </a:r>
            <a:endParaRPr lang="en-US" dirty="0"/>
          </a:p>
        </p:txBody>
      </p:sp>
    </p:spTree>
    <p:extLst>
      <p:ext uri="{BB962C8B-B14F-4D97-AF65-F5344CB8AC3E}">
        <p14:creationId xmlns:p14="http://schemas.microsoft.com/office/powerpoint/2010/main" val="551829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722BF-E3FF-4CF7-897C-7C5EFE8536B2}"/>
              </a:ext>
            </a:extLst>
          </p:cNvPr>
          <p:cNvSpPr>
            <a:spLocks noGrp="1"/>
          </p:cNvSpPr>
          <p:nvPr>
            <p:ph type="title"/>
          </p:nvPr>
        </p:nvSpPr>
        <p:spPr/>
        <p:txBody>
          <a:bodyPr/>
          <a:lstStyle/>
          <a:p>
            <a:r>
              <a:rPr lang="en-US" dirty="0"/>
              <a:t>Since November</a:t>
            </a:r>
          </a:p>
        </p:txBody>
      </p:sp>
      <p:sp>
        <p:nvSpPr>
          <p:cNvPr id="3" name="Content Placeholder 2">
            <a:extLst>
              <a:ext uri="{FF2B5EF4-FFF2-40B4-BE49-F238E27FC236}">
                <a16:creationId xmlns:a16="http://schemas.microsoft.com/office/drawing/2014/main" id="{9F0F7A75-F4EF-41A4-A155-9951F3A58395}"/>
              </a:ext>
            </a:extLst>
          </p:cNvPr>
          <p:cNvSpPr>
            <a:spLocks noGrp="1"/>
          </p:cNvSpPr>
          <p:nvPr>
            <p:ph idx="1"/>
          </p:nvPr>
        </p:nvSpPr>
        <p:spPr>
          <a:xfrm>
            <a:off x="838200" y="1825625"/>
            <a:ext cx="5486400" cy="4351338"/>
          </a:xfrm>
        </p:spPr>
        <p:txBody>
          <a:bodyPr/>
          <a:lstStyle/>
          <a:p>
            <a:r>
              <a:rPr lang="en-US" dirty="0"/>
              <a:t>PAR Approved by 802 EC</a:t>
            </a:r>
          </a:p>
          <a:p>
            <a:endParaRPr lang="en-US" dirty="0"/>
          </a:p>
          <a:p>
            <a:r>
              <a:rPr lang="en-US" dirty="0"/>
              <a:t>PAR Submitted to NESCOM by 802.15 Chair Bob </a:t>
            </a:r>
            <a:r>
              <a:rPr lang="en-US" dirty="0" err="1"/>
              <a:t>Heile</a:t>
            </a:r>
            <a:endParaRPr lang="en-US" dirty="0"/>
          </a:p>
          <a:p>
            <a:r>
              <a:rPr lang="en-US" dirty="0"/>
              <a:t>First NESCOM meeting – 22 January 2020</a:t>
            </a:r>
          </a:p>
          <a:p>
            <a:r>
              <a:rPr lang="en-US" dirty="0"/>
              <a:t>PAR not formally approved</a:t>
            </a:r>
            <a:br>
              <a:rPr lang="en-US" dirty="0"/>
            </a:br>
            <a:r>
              <a:rPr lang="en-US" dirty="0"/>
              <a:t>until next week</a:t>
            </a:r>
          </a:p>
          <a:p>
            <a:endParaRPr lang="en-US" dirty="0"/>
          </a:p>
        </p:txBody>
      </p:sp>
      <p:sp>
        <p:nvSpPr>
          <p:cNvPr id="4" name="Date Placeholder 3">
            <a:extLst>
              <a:ext uri="{FF2B5EF4-FFF2-40B4-BE49-F238E27FC236}">
                <a16:creationId xmlns:a16="http://schemas.microsoft.com/office/drawing/2014/main" id="{AAA684B8-74CA-43CA-94D9-1C2B76F6D6B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60A157E-377D-4035-89B7-E513CDF1CF3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5187DA-123D-4EA8-BD1F-82E879B6C2D6}"/>
              </a:ext>
            </a:extLst>
          </p:cNvPr>
          <p:cNvSpPr>
            <a:spLocks noGrp="1"/>
          </p:cNvSpPr>
          <p:nvPr>
            <p:ph type="sldNum" sz="quarter" idx="12"/>
          </p:nvPr>
        </p:nvSpPr>
        <p:spPr/>
        <p:txBody>
          <a:bodyPr/>
          <a:lstStyle/>
          <a:p>
            <a:fld id="{07EF11DD-EAC9-418C-AFCF-9D5EFABD0DDC}" type="slidenum">
              <a:rPr lang="en-US" smtClean="0"/>
              <a:t>31</a:t>
            </a:fld>
            <a:endParaRPr lang="en-US"/>
          </a:p>
        </p:txBody>
      </p:sp>
      <p:pic>
        <p:nvPicPr>
          <p:cNvPr id="7" name="Picture 6">
            <a:extLst>
              <a:ext uri="{FF2B5EF4-FFF2-40B4-BE49-F238E27FC236}">
                <a16:creationId xmlns:a16="http://schemas.microsoft.com/office/drawing/2014/main" id="{F104226C-56B3-4BA8-B91B-9279E13BB1DA}"/>
              </a:ext>
            </a:extLst>
          </p:cNvPr>
          <p:cNvPicPr>
            <a:picLocks noChangeAspect="1"/>
          </p:cNvPicPr>
          <p:nvPr/>
        </p:nvPicPr>
        <p:blipFill>
          <a:blip r:embed="rId2"/>
          <a:stretch>
            <a:fillRect/>
          </a:stretch>
        </p:blipFill>
        <p:spPr>
          <a:xfrm>
            <a:off x="5638800" y="1474787"/>
            <a:ext cx="6427832" cy="4823010"/>
          </a:xfrm>
          <a:prstGeom prst="rect">
            <a:avLst/>
          </a:prstGeom>
        </p:spPr>
      </p:pic>
      <p:sp>
        <p:nvSpPr>
          <p:cNvPr id="8" name="TextBox 7">
            <a:extLst>
              <a:ext uri="{FF2B5EF4-FFF2-40B4-BE49-F238E27FC236}">
                <a16:creationId xmlns:a16="http://schemas.microsoft.com/office/drawing/2014/main" id="{BEA9CD0D-9660-45C0-BA57-0A9CBCCF2606}"/>
              </a:ext>
            </a:extLst>
          </p:cNvPr>
          <p:cNvSpPr txBox="1"/>
          <p:nvPr/>
        </p:nvSpPr>
        <p:spPr>
          <a:xfrm>
            <a:off x="7147627" y="802054"/>
            <a:ext cx="3367973" cy="369332"/>
          </a:xfrm>
          <a:prstGeom prst="rect">
            <a:avLst/>
          </a:prstGeom>
          <a:noFill/>
        </p:spPr>
        <p:txBody>
          <a:bodyPr wrap="none" rtlCol="0">
            <a:spAutoFit/>
          </a:bodyPr>
          <a:lstStyle/>
          <a:p>
            <a:r>
              <a:rPr lang="en-US" dirty="0"/>
              <a:t>NESCOM Agenda 22 January 2020</a:t>
            </a:r>
          </a:p>
        </p:txBody>
      </p:sp>
      <p:sp>
        <p:nvSpPr>
          <p:cNvPr id="9" name="Rectangle 8">
            <a:extLst>
              <a:ext uri="{FF2B5EF4-FFF2-40B4-BE49-F238E27FC236}">
                <a16:creationId xmlns:a16="http://schemas.microsoft.com/office/drawing/2014/main" id="{F8DFD828-0DF2-42EA-8E7B-0159B738424C}"/>
              </a:ext>
            </a:extLst>
          </p:cNvPr>
          <p:cNvSpPr/>
          <p:nvPr/>
        </p:nvSpPr>
        <p:spPr>
          <a:xfrm>
            <a:off x="5867400" y="5181600"/>
            <a:ext cx="4648200" cy="457200"/>
          </a:xfrm>
          <a:prstGeom prst="rect">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57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0609-AC7B-4EBB-BFBB-581A738210CA}"/>
              </a:ext>
            </a:extLst>
          </p:cNvPr>
          <p:cNvSpPr>
            <a:spLocks noGrp="1"/>
          </p:cNvSpPr>
          <p:nvPr>
            <p:ph type="title"/>
          </p:nvPr>
        </p:nvSpPr>
        <p:spPr>
          <a:xfrm>
            <a:off x="838200" y="365125"/>
            <a:ext cx="10515600" cy="701675"/>
          </a:xfrm>
        </p:spPr>
        <p:txBody>
          <a:bodyPr/>
          <a:lstStyle/>
          <a:p>
            <a:r>
              <a:rPr lang="en-US" dirty="0"/>
              <a:t>802.16 History</a:t>
            </a:r>
          </a:p>
        </p:txBody>
      </p:sp>
      <p:sp>
        <p:nvSpPr>
          <p:cNvPr id="3" name="Content Placeholder 2">
            <a:extLst>
              <a:ext uri="{FF2B5EF4-FFF2-40B4-BE49-F238E27FC236}">
                <a16:creationId xmlns:a16="http://schemas.microsoft.com/office/drawing/2014/main" id="{9AA70323-9A95-4698-9006-055E01B21C2E}"/>
              </a:ext>
            </a:extLst>
          </p:cNvPr>
          <p:cNvSpPr>
            <a:spLocks noGrp="1"/>
          </p:cNvSpPr>
          <p:nvPr>
            <p:ph idx="1"/>
          </p:nvPr>
        </p:nvSpPr>
        <p:spPr>
          <a:xfrm>
            <a:off x="533400" y="1371600"/>
            <a:ext cx="11201400" cy="4953000"/>
          </a:xfrm>
        </p:spPr>
        <p:txBody>
          <a:bodyPr>
            <a:normAutofit fontScale="85000" lnSpcReduction="20000"/>
          </a:bodyPr>
          <a:lstStyle/>
          <a:p>
            <a:r>
              <a:rPr lang="en-US" dirty="0"/>
              <a:t>Full details of prior projects: </a:t>
            </a:r>
            <a:r>
              <a:rPr lang="en-US" dirty="0">
                <a:hlinkClick r:id="rId2"/>
              </a:rPr>
              <a:t>http://www.ieee802.org/16/tgs.html</a:t>
            </a:r>
            <a:endParaRPr lang="en-US" dirty="0"/>
          </a:p>
          <a:p>
            <a:endParaRPr lang="en-US" dirty="0"/>
          </a:p>
          <a:p>
            <a:r>
              <a:rPr lang="en-US" dirty="0"/>
              <a:t>“Lineage” of standards forming basis of 16t amendment project</a:t>
            </a:r>
          </a:p>
          <a:p>
            <a:pPr lvl="1"/>
            <a:r>
              <a:rPr lang="en-US" dirty="0">
                <a:hlinkClick r:id="rId3"/>
              </a:rPr>
              <a:t>IEEE Std 802.16e-2005</a:t>
            </a:r>
            <a:r>
              <a:rPr lang="en-US" dirty="0"/>
              <a:t>: Amendment on enhancements to support mobility</a:t>
            </a:r>
          </a:p>
          <a:p>
            <a:pPr lvl="1"/>
            <a:r>
              <a:rPr lang="en-US" dirty="0">
                <a:hlinkClick r:id="rId4"/>
              </a:rPr>
              <a:t>IEEE Std 802.16-2009</a:t>
            </a:r>
            <a:r>
              <a:rPr lang="en-US" dirty="0"/>
              <a:t>: Revision </a:t>
            </a:r>
          </a:p>
          <a:p>
            <a:pPr lvl="1"/>
            <a:r>
              <a:rPr lang="en-US" dirty="0">
                <a:hlinkClick r:id="rId4"/>
              </a:rPr>
              <a:t>IEEE Std 802.16-2012</a:t>
            </a:r>
            <a:r>
              <a:rPr lang="en-US" dirty="0"/>
              <a:t>: Revision </a:t>
            </a:r>
          </a:p>
          <a:p>
            <a:pPr lvl="2"/>
            <a:r>
              <a:rPr lang="en-US" dirty="0"/>
              <a:t>Split out 16m amendment into separate standard: 802.16.2</a:t>
            </a:r>
          </a:p>
          <a:p>
            <a:pPr lvl="2"/>
            <a:r>
              <a:rPr lang="en-US" dirty="0"/>
              <a:t>Added 802.16h Coexistence Mechanisms for License-Exempt Operation</a:t>
            </a:r>
          </a:p>
          <a:p>
            <a:pPr lvl="1"/>
            <a:r>
              <a:rPr lang="en-US" dirty="0"/>
              <a:t>Amendments to 802.16-2012</a:t>
            </a:r>
          </a:p>
          <a:p>
            <a:pPr lvl="2"/>
            <a:r>
              <a:rPr lang="en-US" dirty="0">
                <a:hlinkClick r:id="rId5"/>
              </a:rPr>
              <a:t>IEEE Std 802.16p-2011</a:t>
            </a:r>
            <a:r>
              <a:rPr lang="en-US" dirty="0"/>
              <a:t>: Amendment to IEEE Std 802.16 for Enhancements to Support Machine-to-Machine Applications</a:t>
            </a:r>
          </a:p>
          <a:p>
            <a:pPr lvl="2"/>
            <a:r>
              <a:rPr lang="en-US" dirty="0">
                <a:hlinkClick r:id="rId6"/>
              </a:rPr>
              <a:t>IEEE Std 802.16n-2013</a:t>
            </a:r>
            <a:r>
              <a:rPr lang="en-US" dirty="0"/>
              <a:t>: Amendment to IEEE Std 802.16 for Higher Reliability Networks </a:t>
            </a:r>
          </a:p>
          <a:p>
            <a:pPr lvl="2"/>
            <a:r>
              <a:rPr lang="en-US" dirty="0">
                <a:hlinkClick r:id="rId7"/>
              </a:rPr>
              <a:t>IEEE Std 802.16q-2015</a:t>
            </a:r>
            <a:r>
              <a:rPr lang="en-US" dirty="0"/>
              <a:t>: Amendment to IEEE Std 802.16 for Multi-Tier Networks</a:t>
            </a:r>
          </a:p>
          <a:p>
            <a:pPr lvl="2"/>
            <a:r>
              <a:rPr lang="en-US" dirty="0">
                <a:hlinkClick r:id="rId6"/>
              </a:rPr>
              <a:t>IEEE Std 802.16s-2017</a:t>
            </a:r>
            <a:r>
              <a:rPr lang="en-US" dirty="0"/>
              <a:t>: Amendment to IEEE Std 802.16 for Channel Bandwidth up to 1.25 MHz </a:t>
            </a:r>
          </a:p>
          <a:p>
            <a:pPr lvl="1"/>
            <a:r>
              <a:rPr lang="en-US" dirty="0">
                <a:hlinkClick r:id="rId4"/>
              </a:rPr>
              <a:t>IEEE Std 802.16-2017</a:t>
            </a:r>
            <a:r>
              <a:rPr lang="en-US" dirty="0"/>
              <a:t>: Revision, incorporating 802.16p, 802.16n, 802.16q, and 802.16s</a:t>
            </a:r>
          </a:p>
          <a:p>
            <a:pPr lvl="1"/>
            <a:endParaRPr lang="en-US" dirty="0"/>
          </a:p>
          <a:p>
            <a:pPr lvl="1"/>
            <a:r>
              <a:rPr lang="en-US" dirty="0"/>
              <a:t>Download 802.16-2017 at no cost through IEEE Get802 program: </a:t>
            </a:r>
            <a:r>
              <a:rPr lang="en-US" dirty="0">
                <a:hlinkClick r:id="rId8"/>
              </a:rPr>
              <a:t>https://ieeexplore.ieee.org/document/8303870</a:t>
            </a:r>
            <a:endParaRPr lang="en-US" dirty="0"/>
          </a:p>
          <a:p>
            <a:pPr lvl="1"/>
            <a:endParaRPr lang="en-US" dirty="0"/>
          </a:p>
        </p:txBody>
      </p:sp>
      <p:sp>
        <p:nvSpPr>
          <p:cNvPr id="4" name="Date Placeholder 3">
            <a:extLst>
              <a:ext uri="{FF2B5EF4-FFF2-40B4-BE49-F238E27FC236}">
                <a16:creationId xmlns:a16="http://schemas.microsoft.com/office/drawing/2014/main" id="{A039C6AB-E00E-4E55-A5F3-774C28E574C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74E42B3-E5E1-4F0B-BD5B-5C1E6DC75B1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A222633-C8F9-4E3A-82B7-41E3065AFFB5}"/>
              </a:ext>
            </a:extLst>
          </p:cNvPr>
          <p:cNvSpPr>
            <a:spLocks noGrp="1"/>
          </p:cNvSpPr>
          <p:nvPr>
            <p:ph type="sldNum" sz="quarter" idx="12"/>
          </p:nvPr>
        </p:nvSpPr>
        <p:spPr/>
        <p:txBody>
          <a:bodyPr/>
          <a:lstStyle/>
          <a:p>
            <a:fld id="{07EF11DD-EAC9-418C-AFCF-9D5EFABD0DDC}" type="slidenum">
              <a:rPr lang="en-US" smtClean="0"/>
              <a:t>32</a:t>
            </a:fld>
            <a:endParaRPr lang="en-US"/>
          </a:p>
        </p:txBody>
      </p:sp>
      <p:sp>
        <p:nvSpPr>
          <p:cNvPr id="7" name="Arrow: Right 6">
            <a:extLst>
              <a:ext uri="{FF2B5EF4-FFF2-40B4-BE49-F238E27FC236}">
                <a16:creationId xmlns:a16="http://schemas.microsoft.com/office/drawing/2014/main" id="{BF159AB3-EF27-430B-B94F-74A185A0384E}"/>
              </a:ext>
            </a:extLst>
          </p:cNvPr>
          <p:cNvSpPr/>
          <p:nvPr/>
        </p:nvSpPr>
        <p:spPr>
          <a:xfrm>
            <a:off x="228600" y="57912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900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33</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a:t>
            </a:r>
          </a:p>
          <a:p>
            <a:pPr lvl="1"/>
            <a:r>
              <a:rPr lang="en-US" dirty="0"/>
              <a:t>Vice Chair</a:t>
            </a:r>
          </a:p>
          <a:p>
            <a:pPr lvl="1"/>
            <a:r>
              <a:rPr lang="en-US" dirty="0"/>
              <a:t>Secretary</a:t>
            </a:r>
          </a:p>
          <a:p>
            <a:pPr lvl="1"/>
            <a:r>
              <a:rPr lang="en-US" dirty="0"/>
              <a:t>Technical Editor</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Example Process used by P802.16s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35</a:t>
            </a:fld>
            <a:endParaRPr lang="en-US"/>
          </a:p>
        </p:txBody>
      </p:sp>
    </p:spTree>
    <p:extLst>
      <p:ext uri="{BB962C8B-B14F-4D97-AF65-F5344CB8AC3E}">
        <p14:creationId xmlns:p14="http://schemas.microsoft.com/office/powerpoint/2010/main" val="3852100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36</a:t>
            </a:fld>
            <a:endParaRPr lang="en-US"/>
          </a:p>
        </p:txBody>
      </p:sp>
    </p:spTree>
    <p:extLst>
      <p:ext uri="{BB962C8B-B14F-4D97-AF65-F5344CB8AC3E}">
        <p14:creationId xmlns:p14="http://schemas.microsoft.com/office/powerpoint/2010/main" val="3106944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37</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92039236"/>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Task Group Start</a:t>
                      </a:r>
                    </a:p>
                  </a:txBody>
                  <a:tcPr/>
                </a:tc>
                <a:tc>
                  <a:txBody>
                    <a:bodyPr/>
                    <a:lstStyle/>
                    <a:p>
                      <a:r>
                        <a:rPr lang="en-US" sz="2400" dirty="0"/>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endParaRPr lang="en-US" sz="2400"/>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endParaRPr lang="en-US" sz="2400"/>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endParaRPr lang="en-US" sz="2400"/>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endParaRPr lang="en-US" sz="2400"/>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endParaRPr lang="en-US" sz="2400"/>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p:txBody>
          <a:bodyPr/>
          <a:lstStyle/>
          <a:p>
            <a:r>
              <a:rPr lang="en-US" dirty="0"/>
              <a:t>&lt;drafting of text for reflector message&gt;</a:t>
            </a:r>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38</a:t>
            </a:fld>
            <a:endParaRPr lang="en-US"/>
          </a:p>
        </p:txBody>
      </p:sp>
    </p:spTree>
    <p:extLst>
      <p:ext uri="{BB962C8B-B14F-4D97-AF65-F5344CB8AC3E}">
        <p14:creationId xmlns:p14="http://schemas.microsoft.com/office/powerpoint/2010/main" val="4142447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C9B-9634-4E2F-9B96-3CB84DAA8A92}"/>
              </a:ext>
            </a:extLst>
          </p:cNvPr>
          <p:cNvSpPr>
            <a:spLocks noGrp="1"/>
          </p:cNvSpPr>
          <p:nvPr>
            <p:ph type="title"/>
          </p:nvPr>
        </p:nvSpPr>
        <p:spPr/>
        <p:txBody>
          <a:bodyPr/>
          <a:lstStyle/>
          <a:p>
            <a:r>
              <a:rPr lang="en-US" dirty="0"/>
              <a:t>Presentations</a:t>
            </a:r>
          </a:p>
        </p:txBody>
      </p:sp>
      <p:sp>
        <p:nvSpPr>
          <p:cNvPr id="3" name="Content Placeholder 2">
            <a:extLst>
              <a:ext uri="{FF2B5EF4-FFF2-40B4-BE49-F238E27FC236}">
                <a16:creationId xmlns:a16="http://schemas.microsoft.com/office/drawing/2014/main" id="{9EC75C53-FE29-4EAA-BF12-256FD185A052}"/>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EA6D2EFF-8CC9-42CD-9F8C-DF95F5927E0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935C304F-5418-45D0-9B50-053220C9FB3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1275AF6-5F31-407F-99E7-34C038262028}"/>
              </a:ext>
            </a:extLst>
          </p:cNvPr>
          <p:cNvSpPr>
            <a:spLocks noGrp="1"/>
          </p:cNvSpPr>
          <p:nvPr>
            <p:ph type="sldNum" sz="quarter" idx="12"/>
          </p:nvPr>
        </p:nvSpPr>
        <p:spPr/>
        <p:txBody>
          <a:bodyPr/>
          <a:lstStyle/>
          <a:p>
            <a:fld id="{07EF11DD-EAC9-418C-AFCF-9D5EFABD0DDC}" type="slidenum">
              <a:rPr lang="en-US" smtClean="0"/>
              <a:t>39</a:t>
            </a:fld>
            <a:endParaRPr lang="en-US"/>
          </a:p>
        </p:txBody>
      </p:sp>
    </p:spTree>
    <p:extLst>
      <p:ext uri="{BB962C8B-B14F-4D97-AF65-F5344CB8AC3E}">
        <p14:creationId xmlns:p14="http://schemas.microsoft.com/office/powerpoint/2010/main" val="320317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557761E-474C-4B79-AD41-A48A517721FC}"/>
              </a:ext>
            </a:extLst>
          </p:cNvPr>
          <p:cNvPicPr>
            <a:picLocks noChangeAspect="1"/>
          </p:cNvPicPr>
          <p:nvPr/>
        </p:nvPicPr>
        <p:blipFill>
          <a:blip r:embed="rId2"/>
          <a:stretch>
            <a:fillRect/>
          </a:stretch>
        </p:blipFill>
        <p:spPr>
          <a:xfrm>
            <a:off x="304800" y="19037"/>
            <a:ext cx="9195336" cy="6819926"/>
          </a:xfrm>
          <a:prstGeom prst="rect">
            <a:avLst/>
          </a:prstGeom>
        </p:spPr>
      </p:pic>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3235740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p:txBody>
          <a:bodyPr/>
          <a:lstStyle/>
          <a:p>
            <a:r>
              <a:rPr lang="en-US" dirty="0"/>
              <a:t>Action Items</a:t>
            </a:r>
          </a:p>
          <a:p>
            <a:endParaRPr lang="en-US" dirty="0"/>
          </a:p>
          <a:p>
            <a:r>
              <a:rPr lang="en-US" dirty="0"/>
              <a:t>Objectives for next meeting</a:t>
            </a:r>
          </a:p>
          <a:p>
            <a:endParaRPr lang="en-US" dirty="0"/>
          </a:p>
          <a:p>
            <a:r>
              <a:rPr lang="en-US" dirty="0"/>
              <a:t>Any Other Business</a:t>
            </a:r>
          </a:p>
          <a:p>
            <a:endParaRPr lang="en-US" dirty="0"/>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40</a:t>
            </a:fld>
            <a:endParaRPr lang="en-US"/>
          </a:p>
        </p:txBody>
      </p:sp>
    </p:spTree>
    <p:extLst>
      <p:ext uri="{BB962C8B-B14F-4D97-AF65-F5344CB8AC3E}">
        <p14:creationId xmlns:p14="http://schemas.microsoft.com/office/powerpoint/2010/main" val="14365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41</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2286000" y="1676400"/>
            <a:ext cx="7696200" cy="4114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80641045"/>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5</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January 2020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altLang="en-US" dirty="0"/>
              <a:t>Sign In for attendance </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January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January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January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1365</TotalTime>
  <Words>3190</Words>
  <Application>Microsoft Office PowerPoint</Application>
  <PresentationFormat>Widescreen</PresentationFormat>
  <Paragraphs>596</Paragraphs>
  <Slides>41</Slides>
  <Notes>4</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Calibri Light</vt:lpstr>
      <vt:lpstr>Helvetica</vt:lpstr>
      <vt:lpstr>Times New Roman</vt:lpstr>
      <vt:lpstr>Custom Design</vt:lpstr>
      <vt:lpstr>PowerPoint Presentation</vt:lpstr>
      <vt:lpstr>16t Task Group </vt:lpstr>
      <vt:lpstr>Agenda for week – January 2020</vt:lpstr>
      <vt:lpstr>PowerPoint Presentation</vt:lpstr>
      <vt:lpstr>TG16t Schedule for the Week</vt:lpstr>
      <vt:lpstr>Sign In for attendance </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IEEE 802 New Member Orientation</vt:lpstr>
      <vt:lpstr>PowerPoint Presentation</vt:lpstr>
      <vt:lpstr>802.15 Working Group: Names</vt:lpstr>
      <vt:lpstr>PowerPoint Presentation</vt:lpstr>
      <vt:lpstr>802.15 Working Group Projects</vt:lpstr>
      <vt:lpstr>802.15 Membership</vt:lpstr>
      <vt:lpstr>PAR Background</vt:lpstr>
      <vt:lpstr>Identified Task Group Participants</vt:lpstr>
      <vt:lpstr>Supporters of IEEE P802.16t Amendment</vt:lpstr>
      <vt:lpstr>Supporters of IEEE P802.16t Amendment</vt:lpstr>
      <vt:lpstr>Scope Statement from Approved PAR </vt:lpstr>
      <vt:lpstr>Need Statement from Approved PAR</vt:lpstr>
      <vt:lpstr>PAR Development Process</vt:lpstr>
      <vt:lpstr>P802.16t PAR and CSD - EC Motion</vt:lpstr>
      <vt:lpstr>Since November</vt:lpstr>
      <vt:lpstr>802.16 History</vt:lpstr>
      <vt:lpstr>Task Group Process</vt:lpstr>
      <vt:lpstr>16t Task Group Leadership </vt:lpstr>
      <vt:lpstr>Example Process used by P802.16s</vt:lpstr>
      <vt:lpstr>Discussion on process</vt:lpstr>
      <vt:lpstr>Project Timeline - Milestones</vt:lpstr>
      <vt:lpstr>Call for Contributions</vt:lpstr>
      <vt:lpstr>Presentations</vt:lpstr>
      <vt:lpstr>Closing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42</cp:revision>
  <cp:lastPrinted>1998-02-10T13:28:06Z</cp:lastPrinted>
  <dcterms:created xsi:type="dcterms:W3CDTF">2020-01-06T16:34:14Z</dcterms:created>
  <dcterms:modified xsi:type="dcterms:W3CDTF">2020-01-13T01:49:00Z</dcterms:modified>
</cp:coreProperties>
</file>