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58" r:id="rId4"/>
    <p:sldId id="273" r:id="rId5"/>
    <p:sldId id="265" r:id="rId6"/>
    <p:sldId id="291" r:id="rId7"/>
    <p:sldId id="288" r:id="rId8"/>
    <p:sldId id="303" r:id="rId9"/>
    <p:sldId id="299" r:id="rId10"/>
    <p:sldId id="304" r:id="rId11"/>
    <p:sldId id="278" r:id="rId12"/>
    <p:sldId id="293" r:id="rId13"/>
    <p:sldId id="294" r:id="rId14"/>
    <p:sldId id="30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431"/>
    <p:restoredTop sz="85888"/>
  </p:normalViewPr>
  <p:slideViewPr>
    <p:cSldViewPr>
      <p:cViewPr varScale="1">
        <p:scale>
          <a:sx n="92" d="100"/>
          <a:sy n="92" d="100"/>
        </p:scale>
        <p:origin x="1928"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34561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887869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3172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5325" y="3004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2020 </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352800" y="3004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a:solidFill>
                  <a:schemeClr val="tx1"/>
                </a:solidFill>
                <a:effectLst/>
                <a:latin typeface="Times New Roman" panose="02020603050405020304" pitchFamily="18" charset="0"/>
                <a:ea typeface="+mn-ea"/>
                <a:cs typeface="+mn-cs"/>
              </a:rPr>
              <a:t>DCN </a:t>
            </a:r>
            <a:r>
              <a:rPr lang="en-US" sz="1200" b="1" i="0" u="none" strike="noStrike" kern="1200">
                <a:solidFill>
                  <a:schemeClr val="tx1"/>
                </a:solidFill>
                <a:effectLst/>
                <a:latin typeface="Times New Roman" panose="02020603050405020304" pitchFamily="18" charset="0"/>
                <a:ea typeface="+mn-ea"/>
                <a:cs typeface="+mn-cs"/>
              </a:rPr>
              <a:t> 15-20-0001-02-04md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18533" y="685800"/>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January 2020 IEEE 802.15.4md Opening and Closing</a:t>
            </a:r>
          </a:p>
          <a:p>
            <a:r>
              <a:rPr lang="en-US" altLang="en-US" sz="1600" b="1" dirty="0">
                <a:solidFill>
                  <a:schemeClr val="tx2"/>
                </a:solidFill>
              </a:rPr>
              <a:t>Date Submitted: </a:t>
            </a:r>
            <a:r>
              <a:rPr lang="en-US" altLang="en-US" sz="1600" dirty="0">
                <a:solidFill>
                  <a:schemeClr val="tx2"/>
                </a:solidFill>
              </a:rPr>
              <a:t>January 13, 2020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15-20-0001-02-04md </a:t>
            </a:r>
            <a:r>
              <a:rPr lang="en-US" altLang="en-US" sz="1600" b="1" dirty="0">
                <a:solidFill>
                  <a:schemeClr val="tx2"/>
                </a:solidFill>
              </a:rPr>
              <a:t>Abstract: January 2020 </a:t>
            </a:r>
            <a:r>
              <a:rPr lang="en-US" altLang="en-US" sz="1600" dirty="0">
                <a:solidFill>
                  <a:schemeClr val="tx2"/>
                </a:solidFill>
              </a:rPr>
              <a:t>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Content Placeholder 2">
            <a:extLst>
              <a:ext uri="{FF2B5EF4-FFF2-40B4-BE49-F238E27FC236}">
                <a16:creationId xmlns:a16="http://schemas.microsoft.com/office/drawing/2014/main" id="{7953666B-A4CB-7C43-9E1B-A1A648B7A711}"/>
              </a:ext>
            </a:extLst>
          </p:cNvPr>
          <p:cNvSpPr txBox="1">
            <a:spLocks/>
          </p:cNvSpPr>
          <p:nvPr/>
        </p:nvSpPr>
        <p:spPr bwMode="auto">
          <a:xfrm>
            <a:off x="833718" y="1371600"/>
            <a:ext cx="7772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t>Motion to Form CRG for Comment Resolution and Recirculation of ballot was made at Wednesday mid-week plenary – Passed</a:t>
            </a:r>
          </a:p>
          <a:p>
            <a:r>
              <a:rPr lang="en-US" sz="2800" dirty="0"/>
              <a:t>All comments were resolved during Task Group sessions</a:t>
            </a:r>
          </a:p>
          <a:p>
            <a:r>
              <a:rPr lang="en-US" sz="2800" dirty="0"/>
              <a:t>Editorial comments were given to the editor</a:t>
            </a:r>
          </a:p>
          <a:p>
            <a:r>
              <a:rPr lang="en-US" sz="2800" dirty="0"/>
              <a:t>Latest Sponsor Ballot Consolidated comments are posted: </a:t>
            </a:r>
          </a:p>
          <a:p>
            <a:pPr lvl="1"/>
            <a:r>
              <a:rPr lang="en-US" sz="2400" dirty="0"/>
              <a:t>DCN-15</a:t>
            </a:r>
            <a:r>
              <a:rPr lang="en-US" sz="2400" i="1" dirty="0"/>
              <a:t>-20-0020-4</a:t>
            </a:r>
            <a:endParaRPr lang="en-US" sz="2400" dirty="0"/>
          </a:p>
          <a:p>
            <a:r>
              <a:rPr lang="en-US" sz="2800" dirty="0"/>
              <a:t>Agenda for Atlanta Posted:</a:t>
            </a:r>
          </a:p>
          <a:p>
            <a:pPr lvl="1"/>
            <a:r>
              <a:rPr lang="en-US" sz="2400" dirty="0"/>
              <a:t>DCN 15-20-0057-00-04md</a:t>
            </a:r>
          </a:p>
          <a:p>
            <a:pPr marL="0" indent="0">
              <a:buFontTx/>
              <a:buNone/>
            </a:pPr>
            <a:endParaRPr lang="en-US" sz="2800" dirty="0"/>
          </a:p>
        </p:txBody>
      </p:sp>
    </p:spTree>
    <p:extLst>
      <p:ext uri="{BB962C8B-B14F-4D97-AF65-F5344CB8AC3E}">
        <p14:creationId xmlns:p14="http://schemas.microsoft.com/office/powerpoint/2010/main" val="214892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11</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693866"/>
          </a:xfrm>
          <a:prstGeom prst="rect">
            <a:avLst/>
          </a:prstGeom>
        </p:spPr>
        <p:txBody>
          <a:bodyPr wrap="square">
            <a:spAutoFit/>
          </a:bodyPr>
          <a:lstStyle/>
          <a:p>
            <a:r>
              <a:rPr lang="en-US" sz="2800" dirty="0"/>
              <a:t>TG Motion for TG4md Recirculation Sponsor Ballot</a:t>
            </a:r>
          </a:p>
          <a:p>
            <a:endParaRPr lang="en-US" sz="2800" dirty="0"/>
          </a:p>
          <a:p>
            <a:r>
              <a:rPr lang="en-US" sz="2800" dirty="0"/>
              <a:t>Move that TG4md formally request that the 802.15 WG start a WG Recirculation Standard Association Ballot requesting approval of document P802.15.4-REVd-D05 and to forward document P802.15.4-REVd-D05 based on comment resolution from DCN-802-15-20-020-06 to Standards Association Ballot pending the completion and inclusion of the edits in the draft. </a:t>
            </a:r>
          </a:p>
          <a:p>
            <a:r>
              <a:rPr lang="en-US" sz="2800" dirty="0"/>
              <a:t>Moved: Kunal Shah</a:t>
            </a:r>
          </a:p>
          <a:p>
            <a:r>
              <a:rPr lang="en-US" sz="2800" dirty="0"/>
              <a:t>Second: Clint Powell</a:t>
            </a:r>
          </a:p>
          <a:p>
            <a:r>
              <a:rPr lang="en-US" sz="2800" dirty="0"/>
              <a:t>Motion passes without objection</a:t>
            </a:r>
          </a:p>
        </p:txBody>
      </p:sp>
    </p:spTree>
    <p:extLst>
      <p:ext uri="{BB962C8B-B14F-4D97-AF65-F5344CB8AC3E}">
        <p14:creationId xmlns:p14="http://schemas.microsoft.com/office/powerpoint/2010/main" val="1475594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940088"/>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Standard Association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Clint Powell and </a:t>
            </a:r>
            <a:r>
              <a:rPr lang="en-US" sz="2400" dirty="0" err="1"/>
              <a:t>Shoichi</a:t>
            </a:r>
            <a:r>
              <a:rPr lang="en-US" sz="2400" dirty="0"/>
              <a:t> Kitazawa.</a:t>
            </a:r>
            <a:r>
              <a:rPr lang="en-US" altLang="en-US" sz="2400" dirty="0">
                <a:solidFill>
                  <a:srgbClr val="000000"/>
                </a:solidFill>
              </a:rPr>
              <a:t> The 802.15.4md CRG is authorized to approve comment resolutions, edit the draft according to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Clint Powell	</a:t>
            </a:r>
          </a:p>
          <a:p>
            <a:pPr lvl="2" eaLnBrk="1" hangingPunct="1">
              <a:spcBef>
                <a:spcPts val="375"/>
              </a:spcBef>
              <a:buSzPct val="100000"/>
            </a:pPr>
            <a:r>
              <a:rPr lang="en-US" altLang="en-US" sz="2000" dirty="0">
                <a:solidFill>
                  <a:srgbClr val="000000"/>
                </a:solidFill>
              </a:rPr>
              <a:t>Seconded By: Kunal Shah</a:t>
            </a:r>
          </a:p>
          <a:p>
            <a:pPr lvl="2" eaLnBrk="1" hangingPunct="1">
              <a:spcBef>
                <a:spcPts val="375"/>
              </a:spcBef>
              <a:buSzPct val="100000"/>
            </a:pPr>
            <a:r>
              <a:rPr lang="en-US" altLang="en-US" sz="2000" dirty="0">
                <a:solidFill>
                  <a:srgbClr val="000000"/>
                </a:solidFill>
              </a:rPr>
              <a:t>Motion passed unanimously</a:t>
            </a:r>
          </a:p>
        </p:txBody>
      </p:sp>
    </p:spTree>
    <p:extLst>
      <p:ext uri="{BB962C8B-B14F-4D97-AF65-F5344CB8AC3E}">
        <p14:creationId xmlns:p14="http://schemas.microsoft.com/office/powerpoint/2010/main" val="391465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6001643"/>
          </a:xfrm>
          <a:prstGeom prst="rect">
            <a:avLst/>
          </a:prstGeom>
        </p:spPr>
        <p:txBody>
          <a:bodyPr wrap="square">
            <a:spAutoFit/>
          </a:bodyPr>
          <a:lstStyle/>
          <a:p>
            <a:r>
              <a:rPr lang="en-US" sz="2000" dirty="0"/>
              <a:t>WG CRG Motion </a:t>
            </a:r>
            <a:endParaRPr lang="en-US" sz="2400" dirty="0"/>
          </a:p>
          <a:p>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Standard Association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Clint Powell and </a:t>
            </a:r>
            <a:r>
              <a:rPr lang="en-US" sz="2400" dirty="0" err="1"/>
              <a:t>Shoichi</a:t>
            </a:r>
            <a:r>
              <a:rPr lang="en-US" sz="2400" dirty="0"/>
              <a:t> Kitazawa.</a:t>
            </a:r>
            <a:r>
              <a:rPr lang="en-US" altLang="en-US" sz="2400" dirty="0">
                <a:solidFill>
                  <a:srgbClr val="000000"/>
                </a:solidFill>
              </a:rPr>
              <a:t> The 802.15.4md CRG is authorized to approve comment resolutions, edit the draft according to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5" name="Rectangle 4">
            <a:extLst>
              <a:ext uri="{FF2B5EF4-FFF2-40B4-BE49-F238E27FC236}">
                <a16:creationId xmlns:a16="http://schemas.microsoft.com/office/drawing/2014/main" id="{A83972E8-C658-1B43-B91E-24BD65F4037C}"/>
              </a:ext>
            </a:extLst>
          </p:cNvPr>
          <p:cNvSpPr/>
          <p:nvPr/>
        </p:nvSpPr>
        <p:spPr>
          <a:xfrm>
            <a:off x="304800" y="1515408"/>
            <a:ext cx="8534400" cy="4154984"/>
          </a:xfrm>
          <a:prstGeom prst="rect">
            <a:avLst/>
          </a:prstGeom>
        </p:spPr>
        <p:txBody>
          <a:bodyPr wrap="square">
            <a:spAutoFit/>
          </a:bodyPr>
          <a:lstStyle/>
          <a:p>
            <a:pPr lvl="1">
              <a:spcBef>
                <a:spcPts val="0"/>
              </a:spcBef>
              <a:spcAft>
                <a:spcPts val="0"/>
              </a:spcAft>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Sponsor</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a:t>
            </a:r>
          </a:p>
          <a:p>
            <a:pPr>
              <a:spcBef>
                <a:spcPts val="0"/>
              </a:spcBef>
              <a:spcAft>
                <a:spcPts val="0"/>
              </a:spcAft>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ATLANTA Interim</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REVCOM April 24th</a:t>
            </a:r>
          </a:p>
          <a:p>
            <a:pPr marL="800100" lvl="1" indent="-34290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B79F7650-1522-1A41-BA52-93BB0C31622C}"/>
              </a:ext>
            </a:extLst>
          </p:cNvPr>
          <p:cNvSpPr txBox="1">
            <a:spLocks/>
          </p:cNvSpPr>
          <p:nvPr/>
        </p:nvSpPr>
        <p:spPr>
          <a:xfrm>
            <a:off x="533400" y="274865"/>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January</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1524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15-19-561-00</a:t>
            </a:r>
          </a:p>
          <a:p>
            <a:pPr lvl="1"/>
            <a:r>
              <a:rPr lang="en-US" sz="2400" dirty="0"/>
              <a:t>Approve CRG Minutes </a:t>
            </a:r>
          </a:p>
          <a:p>
            <a:pPr lvl="2"/>
            <a:r>
              <a:rPr lang="en-US" sz="2000" dirty="0"/>
              <a:t>DCN 15-19-0583-00-04md</a:t>
            </a:r>
          </a:p>
          <a:p>
            <a:pPr lvl="1"/>
            <a:r>
              <a:rPr lang="en-US" sz="2400" dirty="0"/>
              <a:t>Meeting Schedule</a:t>
            </a:r>
          </a:p>
          <a:p>
            <a:pPr lvl="1"/>
            <a:r>
              <a:rPr lang="en-US" sz="2400" dirty="0"/>
              <a:t>Sponsor Ballot Status </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19053633"/>
              </p:ext>
            </p:extLst>
          </p:nvPr>
        </p:nvGraphicFramePr>
        <p:xfrm>
          <a:off x="152400" y="1715467"/>
          <a:ext cx="8762999" cy="42500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Salon E</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a:t>
                      </a:r>
                    </a:p>
                    <a:p>
                      <a:pPr algn="ctr"/>
                      <a:r>
                        <a:rPr lang="en-US" dirty="0"/>
                        <a:t>Salon 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extLst>
                  <a:ext uri="{0D108BD9-81ED-4DB2-BD59-A6C34878D82A}">
                    <a16:rowId xmlns:a16="http://schemas.microsoft.com/office/drawing/2014/main" val="10004"/>
                  </a:ext>
                </a:extLst>
              </a:tr>
              <a:tr h="370840">
                <a:tc>
                  <a:txBody>
                    <a:bodyPr/>
                    <a:lstStyle/>
                    <a:p>
                      <a:r>
                        <a:rPr lang="en-US" dirty="0"/>
                        <a:t>18:30</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Salon E</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2438400" y="-539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106403165"/>
              </p:ext>
            </p:extLst>
          </p:nvPr>
        </p:nvGraphicFramePr>
        <p:xfrm>
          <a:off x="914400" y="4046437"/>
          <a:ext cx="7162799" cy="109728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545679184"/>
                    </a:ext>
                  </a:extLst>
                </a:gridCol>
                <a:gridCol w="15240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447800">
                  <a:extLst>
                    <a:ext uri="{9D8B030D-6E8A-4147-A177-3AD203B41FA5}">
                      <a16:colId xmlns:a16="http://schemas.microsoft.com/office/drawing/2014/main" val="957795068"/>
                    </a:ext>
                  </a:extLst>
                </a:gridCol>
                <a:gridCol w="1142999">
                  <a:extLst>
                    <a:ext uri="{9D8B030D-6E8A-4147-A177-3AD203B41FA5}">
                      <a16:colId xmlns:a16="http://schemas.microsoft.com/office/drawing/2014/main" val="41596453"/>
                    </a:ext>
                  </a:extLst>
                </a:gridCol>
              </a:tblGrid>
              <a:tr h="0">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GENERAL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076148125"/>
                  </a:ext>
                </a:extLst>
              </a:tr>
            </a:tbl>
          </a:graphicData>
        </a:graphic>
      </p:graphicFrame>
      <p:graphicFrame>
        <p:nvGraphicFramePr>
          <p:cNvPr id="8" name="Table 7">
            <a:extLst>
              <a:ext uri="{FF2B5EF4-FFF2-40B4-BE49-F238E27FC236}">
                <a16:creationId xmlns:a16="http://schemas.microsoft.com/office/drawing/2014/main" id="{842193D3-D625-114D-90BA-C21348B25ADB}"/>
              </a:ext>
            </a:extLst>
          </p:cNvPr>
          <p:cNvGraphicFramePr>
            <a:graphicFrameLocks noGrp="1"/>
          </p:cNvGraphicFramePr>
          <p:nvPr>
            <p:extLst>
              <p:ext uri="{D42A27DB-BD31-4B8C-83A1-F6EECF244321}">
                <p14:modId xmlns:p14="http://schemas.microsoft.com/office/powerpoint/2010/main" val="3898436314"/>
              </p:ext>
            </p:extLst>
          </p:nvPr>
        </p:nvGraphicFramePr>
        <p:xfrm>
          <a:off x="1674813" y="1513075"/>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1</a:t>
            </a:r>
          </a:p>
          <a:p>
            <a:pPr lvl="1"/>
            <a:r>
              <a:rPr lang="en-US" sz="2400" dirty="0"/>
              <a:t>Review submissions – Editorial vs Technical</a:t>
            </a:r>
          </a:p>
          <a:p>
            <a:r>
              <a:rPr lang="en-US" sz="2800" dirty="0"/>
              <a:t>Sessions 2 - 4 </a:t>
            </a:r>
          </a:p>
          <a:p>
            <a:pPr lvl="1"/>
            <a:r>
              <a:rPr lang="en-US" sz="2400" dirty="0"/>
              <a:t>Resolve comments</a:t>
            </a:r>
          </a:p>
          <a:p>
            <a:r>
              <a:rPr lang="en-US" sz="2800" dirty="0"/>
              <a:t>Session 5</a:t>
            </a:r>
          </a:p>
          <a:p>
            <a:pPr lvl="1"/>
            <a:r>
              <a:rPr lang="en-US" sz="2400" dirty="0"/>
              <a:t>Timeline and Motions (For Midweek)</a:t>
            </a:r>
          </a:p>
          <a:p>
            <a:pPr marL="514350" indent="-457200"/>
            <a:r>
              <a:rPr lang="en-US" sz="2800" dirty="0"/>
              <a:t>Session 6-8</a:t>
            </a:r>
          </a:p>
          <a:p>
            <a:pPr marL="914400" lvl="1" indent="-457200"/>
            <a:r>
              <a:rPr lang="en-US" sz="2400" dirty="0"/>
              <a:t>Resolve Comments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DCN 15-20-0032-01-04md.</a:t>
            </a:r>
          </a:p>
          <a:p>
            <a:r>
              <a:rPr lang="en-US" sz="2800" dirty="0"/>
              <a:t>Call for Patents was made.</a:t>
            </a:r>
          </a:p>
          <a:p>
            <a:r>
              <a:rPr lang="en-US" sz="2800" dirty="0"/>
              <a:t>Minutes from F2F and CRG’s were approved</a:t>
            </a:r>
          </a:p>
          <a:p>
            <a:r>
              <a:rPr lang="en-US" sz="2800" dirty="0"/>
              <a:t>Agenda was approved</a:t>
            </a:r>
          </a:p>
          <a:p>
            <a:r>
              <a:rPr lang="en-US" sz="2800" dirty="0"/>
              <a:t>Eight sessions were held </a:t>
            </a:r>
          </a:p>
          <a:p>
            <a:r>
              <a:rPr lang="en-US" sz="2800" dirty="0"/>
              <a:t>Results of sponsor ballot was reported: </a:t>
            </a:r>
          </a:p>
          <a:p>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Table 7">
            <a:extLst>
              <a:ext uri="{FF2B5EF4-FFF2-40B4-BE49-F238E27FC236}">
                <a16:creationId xmlns:a16="http://schemas.microsoft.com/office/drawing/2014/main" id="{E22EC855-65B9-B549-9923-4B9F462C2DC1}"/>
              </a:ext>
            </a:extLst>
          </p:cNvPr>
          <p:cNvGraphicFramePr>
            <a:graphicFrameLocks noGrp="1"/>
          </p:cNvGraphicFramePr>
          <p:nvPr>
            <p:extLst>
              <p:ext uri="{D42A27DB-BD31-4B8C-83A1-F6EECF244321}">
                <p14:modId xmlns:p14="http://schemas.microsoft.com/office/powerpoint/2010/main" val="3151934478"/>
              </p:ext>
            </p:extLst>
          </p:nvPr>
        </p:nvGraphicFramePr>
        <p:xfrm>
          <a:off x="1296987" y="1083584"/>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9" name="Table 8">
            <a:extLst>
              <a:ext uri="{FF2B5EF4-FFF2-40B4-BE49-F238E27FC236}">
                <a16:creationId xmlns:a16="http://schemas.microsoft.com/office/drawing/2014/main" id="{CA507806-D4E3-DA41-9981-07EC7994B46C}"/>
              </a:ext>
            </a:extLst>
          </p:cNvPr>
          <p:cNvGraphicFramePr>
            <a:graphicFrameLocks noGrp="1"/>
          </p:cNvGraphicFramePr>
          <p:nvPr>
            <p:extLst>
              <p:ext uri="{D42A27DB-BD31-4B8C-83A1-F6EECF244321}">
                <p14:modId xmlns:p14="http://schemas.microsoft.com/office/powerpoint/2010/main" val="1943954111"/>
              </p:ext>
            </p:extLst>
          </p:nvPr>
        </p:nvGraphicFramePr>
        <p:xfrm>
          <a:off x="679933" y="3475971"/>
          <a:ext cx="7162799" cy="2162127"/>
        </p:xfrm>
        <a:graphic>
          <a:graphicData uri="http://schemas.openxmlformats.org/drawingml/2006/table">
            <a:tbl>
              <a:tblPr firstRow="1" bandRow="1">
                <a:tableStyleId>{5C22544A-7EE6-4342-B048-85BDC9FD1C3A}</a:tableStyleId>
              </a:tblPr>
              <a:tblGrid>
                <a:gridCol w="1522412">
                  <a:extLst>
                    <a:ext uri="{9D8B030D-6E8A-4147-A177-3AD203B41FA5}">
                      <a16:colId xmlns:a16="http://schemas.microsoft.com/office/drawing/2014/main" val="545679184"/>
                    </a:ext>
                  </a:extLst>
                </a:gridCol>
                <a:gridCol w="15240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447800">
                  <a:extLst>
                    <a:ext uri="{9D8B030D-6E8A-4147-A177-3AD203B41FA5}">
                      <a16:colId xmlns:a16="http://schemas.microsoft.com/office/drawing/2014/main" val="957795068"/>
                    </a:ext>
                  </a:extLst>
                </a:gridCol>
                <a:gridCol w="1068387">
                  <a:extLst>
                    <a:ext uri="{9D8B030D-6E8A-4147-A177-3AD203B41FA5}">
                      <a16:colId xmlns:a16="http://schemas.microsoft.com/office/drawing/2014/main" val="41596453"/>
                    </a:ext>
                  </a:extLst>
                </a:gridCol>
              </a:tblGrid>
              <a:tr h="376022">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GENERAL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658039">
                <a:tc>
                  <a:txBody>
                    <a:bodyPr/>
                    <a:lstStyle/>
                    <a:p>
                      <a:pPr algn="ctr"/>
                      <a:r>
                        <a:rPr lang="en-US" dirty="0"/>
                        <a:t>ORIGINAL</a:t>
                      </a:r>
                    </a:p>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218296357"/>
                  </a:ext>
                </a:extLst>
              </a:tr>
              <a:tr h="376022">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solidFill>
                      <a:srgbClr val="FFC000"/>
                    </a:solidFill>
                  </a:tcPr>
                </a:tc>
                <a:extLst>
                  <a:ext uri="{0D108BD9-81ED-4DB2-BD59-A6C34878D82A}">
                    <a16:rowId xmlns:a16="http://schemas.microsoft.com/office/drawing/2014/main" val="3563614358"/>
                  </a:ext>
                </a:extLst>
              </a:tr>
              <a:tr h="376022">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301</a:t>
                      </a:r>
                    </a:p>
                  </a:txBody>
                  <a:tcPr>
                    <a:solidFill>
                      <a:srgbClr val="FFC000"/>
                    </a:solidFill>
                  </a:tcPr>
                </a:tc>
                <a:extLst>
                  <a:ext uri="{0D108BD9-81ED-4DB2-BD59-A6C34878D82A}">
                    <a16:rowId xmlns:a16="http://schemas.microsoft.com/office/drawing/2014/main" val="2289663450"/>
                  </a:ext>
                </a:extLst>
              </a:tr>
              <a:tr h="376022">
                <a:tc>
                  <a:txBody>
                    <a:bodyPr/>
                    <a:lstStyle/>
                    <a:p>
                      <a:pPr algn="ctr"/>
                      <a:r>
                        <a:rPr lang="en-US" dirty="0"/>
                        <a:t>RESOLVED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57776779"/>
                  </a:ext>
                </a:extLst>
              </a:tr>
            </a:tbl>
          </a:graphicData>
        </a:graphic>
      </p:graphicFrame>
    </p:spTree>
    <p:extLst>
      <p:ext uri="{BB962C8B-B14F-4D97-AF65-F5344CB8AC3E}">
        <p14:creationId xmlns:p14="http://schemas.microsoft.com/office/powerpoint/2010/main" val="6596168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8688</TotalTime>
  <Words>1082</Words>
  <Application>Microsoft Macintosh PowerPoint</Application>
  <PresentationFormat>On-screen Show (4:3)</PresentationFormat>
  <Paragraphs>230</Paragraphs>
  <Slides>14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802.15.4MD January IEEE 802.15.4md Opening and Closing  V1.0 </vt:lpstr>
      <vt:lpstr>Agenda </vt:lpstr>
      <vt:lpstr>15.4md Sessions this Week</vt:lpstr>
      <vt:lpstr>IEEE 802.15.4md </vt:lpstr>
      <vt:lpstr>Agenda </vt:lpstr>
      <vt:lpstr>IEEE 802.15.4md Closing Report </vt:lpstr>
      <vt:lpstr>IEEE 802.15.4md Closing Report </vt:lpstr>
      <vt:lpstr>IEEE 802.15.4md Closing Report </vt:lpstr>
      <vt:lpstr>PowerPoint Presentation</vt:lpstr>
      <vt:lpstr>PowerPoint Presentation</vt:lpstr>
      <vt:lpstr>PowerPoint Presentation</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141</cp:revision>
  <cp:lastPrinted>1998-02-10T13:28:06Z</cp:lastPrinted>
  <dcterms:created xsi:type="dcterms:W3CDTF">2018-03-03T14:04:29Z</dcterms:created>
  <dcterms:modified xsi:type="dcterms:W3CDTF">2020-01-16T16:57:02Z</dcterms:modified>
</cp:coreProperties>
</file>