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9" r:id="rId2"/>
    <p:sldId id="261" r:id="rId3"/>
    <p:sldId id="258" r:id="rId4"/>
    <p:sldId id="265" r:id="rId5"/>
    <p:sldId id="273" r:id="rId6"/>
    <p:sldId id="291" r:id="rId7"/>
    <p:sldId id="288" r:id="rId8"/>
    <p:sldId id="299" r:id="rId9"/>
    <p:sldId id="303" r:id="rId10"/>
    <p:sldId id="304" r:id="rId11"/>
    <p:sldId id="305" r:id="rId12"/>
    <p:sldId id="278" r:id="rId13"/>
    <p:sldId id="293" r:id="rId14"/>
    <p:sldId id="294" r:id="rId15"/>
    <p:sldId id="302" r:id="rId16"/>
    <p:sldId id="301"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115"/>
    <p:restoredTop sz="86079"/>
  </p:normalViewPr>
  <p:slideViewPr>
    <p:cSldViewPr>
      <p:cViewPr varScale="1">
        <p:scale>
          <a:sx n="117" d="100"/>
          <a:sy n="117" d="100"/>
        </p:scale>
        <p:origin x="2392" y="17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9</a:t>
            </a:fld>
            <a:endParaRPr lang="en-US" altLang="en-US"/>
          </a:p>
        </p:txBody>
      </p:sp>
    </p:spTree>
    <p:extLst>
      <p:ext uri="{BB962C8B-B14F-4D97-AF65-F5344CB8AC3E}">
        <p14:creationId xmlns:p14="http://schemas.microsoft.com/office/powerpoint/2010/main" val="4082477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10</a:t>
            </a:fld>
            <a:endParaRPr lang="en-US" altLang="en-US"/>
          </a:p>
        </p:txBody>
      </p:sp>
    </p:spTree>
    <p:extLst>
      <p:ext uri="{BB962C8B-B14F-4D97-AF65-F5344CB8AC3E}">
        <p14:creationId xmlns:p14="http://schemas.microsoft.com/office/powerpoint/2010/main" val="18878693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11</a:t>
            </a:fld>
            <a:endParaRPr lang="en-US" altLang="en-US"/>
          </a:p>
        </p:txBody>
      </p:sp>
    </p:spTree>
    <p:extLst>
      <p:ext uri="{BB962C8B-B14F-4D97-AF65-F5344CB8AC3E}">
        <p14:creationId xmlns:p14="http://schemas.microsoft.com/office/powerpoint/2010/main" val="25345423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12</a:t>
            </a:fld>
            <a:endParaRPr lang="en-US" altLang="en-US"/>
          </a:p>
        </p:txBody>
      </p:sp>
    </p:spTree>
    <p:extLst>
      <p:ext uri="{BB962C8B-B14F-4D97-AF65-F5344CB8AC3E}">
        <p14:creationId xmlns:p14="http://schemas.microsoft.com/office/powerpoint/2010/main" val="1317276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15</a:t>
            </a:fld>
            <a:endParaRPr lang="en-US" altLang="en-US"/>
          </a:p>
        </p:txBody>
      </p:sp>
    </p:spTree>
    <p:extLst>
      <p:ext uri="{BB962C8B-B14F-4D97-AF65-F5344CB8AC3E}">
        <p14:creationId xmlns:p14="http://schemas.microsoft.com/office/powerpoint/2010/main" val="25267394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16</a:t>
            </a:fld>
            <a:endParaRPr lang="en-US" altLang="en-US"/>
          </a:p>
        </p:txBody>
      </p:sp>
    </p:spTree>
    <p:extLst>
      <p:ext uri="{BB962C8B-B14F-4D97-AF65-F5344CB8AC3E}">
        <p14:creationId xmlns:p14="http://schemas.microsoft.com/office/powerpoint/2010/main" val="40695866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Tree>
    <p:extLst>
      <p:ext uri="{BB962C8B-B14F-4D97-AF65-F5344CB8AC3E}">
        <p14:creationId xmlns:p14="http://schemas.microsoft.com/office/powerpoint/2010/main" val="350126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A6FC9-B676-404C-82E3-0A30566A1FE7}"/>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AB33C1C-0EBF-8848-A851-4868CFBB6C1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a:extLst>
              <a:ext uri="{FF2B5EF4-FFF2-40B4-BE49-F238E27FC236}">
                <a16:creationId xmlns:a16="http://schemas.microsoft.com/office/drawing/2014/main" id="{D6D12D6B-5A88-674A-883D-74DFD16D8E5A}"/>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D735C040-FBAF-A147-A807-058AE8C6CC37}"/>
              </a:ext>
            </a:extLst>
          </p:cNvPr>
          <p:cNvSpPr>
            <a:spLocks noGrp="1"/>
          </p:cNvSpPr>
          <p:nvPr>
            <p:ph type="sldNum" sz="quarter" idx="12"/>
          </p:nvPr>
        </p:nvSpPr>
        <p:spPr/>
        <p:txBody>
          <a:bodyPr/>
          <a:lstStyle>
            <a:lvl1pPr>
              <a:defRPr/>
            </a:lvl1pPr>
          </a:lstStyle>
          <a:p>
            <a:r>
              <a:rPr lang="en-US" altLang="en-US"/>
              <a:t>Slide </a:t>
            </a:r>
            <a:fld id="{FC025C33-C494-8743-A32B-D0914C39B460}" type="slidenum">
              <a:rPr lang="en-US" altLang="en-US"/>
              <a:pPr/>
              <a:t>‹#›</a:t>
            </a:fld>
            <a:endParaRPr lang="en-US" altLang="en-US"/>
          </a:p>
        </p:txBody>
      </p:sp>
    </p:spTree>
    <p:extLst>
      <p:ext uri="{BB962C8B-B14F-4D97-AF65-F5344CB8AC3E}">
        <p14:creationId xmlns:p14="http://schemas.microsoft.com/office/powerpoint/2010/main" val="3854311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Tree>
    <p:extLst>
      <p:ext uri="{BB962C8B-B14F-4D97-AF65-F5344CB8AC3E}">
        <p14:creationId xmlns:p14="http://schemas.microsoft.com/office/powerpoint/2010/main" val="2020238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695325" y="30041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January, 2020 </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352800" y="3004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 15-20-0001-00-04md</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1"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50" r:id="rId12"/>
    <p:sldLayoutId id="2147483661" r:id="rId13"/>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18533" y="685800"/>
            <a:ext cx="8991600" cy="38472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January 2020 IEEE 802.15.4md Opening and Closing</a:t>
            </a:r>
          </a:p>
          <a:p>
            <a:r>
              <a:rPr lang="en-US" altLang="en-US" sz="1600" b="1" dirty="0">
                <a:solidFill>
                  <a:schemeClr val="tx2"/>
                </a:solidFill>
              </a:rPr>
              <a:t>Date Submitted: </a:t>
            </a:r>
            <a:r>
              <a:rPr lang="en-US" altLang="en-US" sz="1600" dirty="0">
                <a:solidFill>
                  <a:schemeClr val="tx2"/>
                </a:solidFill>
              </a:rPr>
              <a:t>December 29, 2019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dirty="0"/>
              <a:t>DCN </a:t>
            </a:r>
            <a:r>
              <a:rPr lang="en-US" sz="1800" b="1" dirty="0"/>
              <a:t>15-20-0001-00-04md </a:t>
            </a:r>
            <a:r>
              <a:rPr lang="en-US" altLang="en-US" sz="1600" b="1" dirty="0">
                <a:solidFill>
                  <a:schemeClr val="tx2"/>
                </a:solidFill>
              </a:rPr>
              <a:t>Abstract: January 2020 </a:t>
            </a:r>
            <a:r>
              <a:rPr lang="en-US" altLang="en-US" sz="1600" dirty="0">
                <a:solidFill>
                  <a:schemeClr val="tx2"/>
                </a:solidFill>
              </a:rPr>
              <a:t>IEEE 802.15.4md Opening and Closing</a:t>
            </a:r>
          </a:p>
          <a:p>
            <a:r>
              <a:rPr lang="en-US" altLang="en-US" sz="1600" b="1" dirty="0">
                <a:solidFill>
                  <a:schemeClr val="tx2"/>
                </a:solidFill>
              </a:rPr>
              <a:t>Purpose:</a:t>
            </a:r>
            <a:r>
              <a:rPr lang="en-US" altLang="en-US" sz="1600" dirty="0">
                <a:solidFill>
                  <a:schemeClr val="tx2"/>
                </a:solidFill>
              </a:rPr>
              <a:t>	Agenda and Closing for Task Group Meeting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
        <p:nvSpPr>
          <p:cNvPr id="5" name="Date Placeholder 3">
            <a:extLst>
              <a:ext uri="{FF2B5EF4-FFF2-40B4-BE49-F238E27FC236}">
                <a16:creationId xmlns:a16="http://schemas.microsoft.com/office/drawing/2014/main" id="{9F20500E-9B45-D449-8E0B-08E60BB12C7E}"/>
              </a:ext>
            </a:extLst>
          </p:cNvPr>
          <p:cNvSpPr txBox="1">
            <a:spLocks/>
          </p:cNvSpPr>
          <p:nvPr/>
        </p:nvSpPr>
        <p:spPr>
          <a:xfrm>
            <a:off x="457200" y="228600"/>
            <a:ext cx="1600200" cy="215444"/>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2020</a:t>
            </a:r>
          </a:p>
        </p:txBody>
      </p:sp>
    </p:spTree>
    <p:extLst>
      <p:ext uri="{BB962C8B-B14F-4D97-AF65-F5344CB8AC3E}">
        <p14:creationId xmlns:p14="http://schemas.microsoft.com/office/powerpoint/2010/main" val="573780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IEEE 802.15.4md 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endParaRPr lang="en-US" sz="2800" dirty="0"/>
          </a:p>
          <a:p>
            <a:pPr marL="0" indent="0">
              <a:buNone/>
            </a:pPr>
            <a:endParaRPr lang="en-US" sz="2800" dirty="0"/>
          </a:p>
          <a:p>
            <a:pPr marL="857250" lvl="2" indent="0">
              <a:buNone/>
            </a:pPr>
            <a:endParaRPr lang="en-US" sz="2000" dirty="0"/>
          </a:p>
          <a:p>
            <a:pPr marL="457200" lvl="1" indent="0">
              <a:buNone/>
            </a:pPr>
            <a:endParaRPr lang="en-US" sz="2400" dirty="0"/>
          </a:p>
          <a:p>
            <a:pPr lvl="1"/>
            <a:endParaRPr lang="en-US" sz="2400" dirty="0"/>
          </a:p>
          <a:p>
            <a:pPr lvl="1"/>
            <a:endParaRPr lang="en-US" sz="2400" dirty="0"/>
          </a:p>
          <a:p>
            <a:pPr marL="457200" lvl="1" indent="0">
              <a:buNone/>
            </a:pPr>
            <a:endParaRPr lang="en-US" sz="2400" dirty="0"/>
          </a:p>
          <a:p>
            <a:pPr marL="457200" lvl="1" indent="0">
              <a:buNone/>
            </a:pPr>
            <a:endParaRPr lang="en-US" sz="2400" dirty="0"/>
          </a:p>
          <a:p>
            <a:pPr marL="457200" lvl="1" indent="0">
              <a:buNone/>
            </a:pP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10</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1489277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IEEE 802.15.4md 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endParaRPr lang="en-US" sz="2800" dirty="0"/>
          </a:p>
          <a:p>
            <a:pPr marL="857250" lvl="2" indent="0">
              <a:buNone/>
            </a:pPr>
            <a:endParaRPr lang="en-US" sz="2000" dirty="0"/>
          </a:p>
          <a:p>
            <a:pPr marL="457200" lvl="1" indent="0">
              <a:buNone/>
            </a:pPr>
            <a:endParaRPr lang="en-US" sz="2400" dirty="0"/>
          </a:p>
          <a:p>
            <a:pPr lvl="1"/>
            <a:endParaRPr lang="en-US" sz="2400" dirty="0"/>
          </a:p>
          <a:p>
            <a:pPr lvl="1"/>
            <a:endParaRPr lang="en-US" sz="2400" dirty="0"/>
          </a:p>
          <a:p>
            <a:pPr marL="457200" lvl="1" indent="0">
              <a:buNone/>
            </a:pPr>
            <a:endParaRPr lang="en-US" sz="2400" dirty="0"/>
          </a:p>
          <a:p>
            <a:pPr marL="457200" lvl="1" indent="0">
              <a:buNone/>
            </a:pPr>
            <a:endParaRPr lang="en-US" sz="2400" dirty="0"/>
          </a:p>
          <a:p>
            <a:pPr marL="457200" lvl="1" indent="0">
              <a:buNone/>
            </a:pP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11</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368303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851B326F-35DC-8444-BE21-8992E252C019}"/>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12</a:t>
            </a:fld>
            <a:endParaRPr lang="en-US" altLang="en-US"/>
          </a:p>
        </p:txBody>
      </p:sp>
      <p:sp>
        <p:nvSpPr>
          <p:cNvPr id="4" name="Rectangle 3">
            <a:extLst>
              <a:ext uri="{FF2B5EF4-FFF2-40B4-BE49-F238E27FC236}">
                <a16:creationId xmlns:a16="http://schemas.microsoft.com/office/drawing/2014/main" id="{7968DD62-ECF7-1E48-938D-99C060700260}"/>
              </a:ext>
            </a:extLst>
          </p:cNvPr>
          <p:cNvSpPr/>
          <p:nvPr/>
        </p:nvSpPr>
        <p:spPr>
          <a:xfrm>
            <a:off x="685800" y="914400"/>
            <a:ext cx="7772400" cy="5262979"/>
          </a:xfrm>
          <a:prstGeom prst="rect">
            <a:avLst/>
          </a:prstGeom>
        </p:spPr>
        <p:txBody>
          <a:bodyPr wrap="square">
            <a:spAutoFit/>
          </a:bodyPr>
          <a:lstStyle/>
          <a:p>
            <a:r>
              <a:rPr lang="en-US" sz="2800" dirty="0"/>
              <a:t>TG Motion for TG4md Recirculation Letter Ballot</a:t>
            </a:r>
          </a:p>
          <a:p>
            <a:endParaRPr lang="en-US" sz="2800" dirty="0"/>
          </a:p>
          <a:p>
            <a:r>
              <a:rPr lang="en-US" sz="2800" dirty="0"/>
              <a:t>Move that TG4md formally request that the 802.15 WG start a WG Recirculation Letter Ballot requesting approval of document P802.15.4-REVd-D04 and to forward document P802.15.4-REVd-D04 based on comment resolution from DCN-802-15-19-0271-22 to Standards Association Ballot pending the completion and inclusion of the edits in the draft. </a:t>
            </a:r>
          </a:p>
          <a:p>
            <a:r>
              <a:rPr lang="en-US" sz="2800" dirty="0"/>
              <a:t>Moved:</a:t>
            </a:r>
          </a:p>
          <a:p>
            <a:r>
              <a:rPr lang="en-US" sz="2800" dirty="0"/>
              <a:t>Second: </a:t>
            </a:r>
          </a:p>
          <a:p>
            <a:r>
              <a:rPr lang="en-US" sz="2800" dirty="0"/>
              <a:t>Motion passed without objection</a:t>
            </a:r>
          </a:p>
        </p:txBody>
      </p:sp>
    </p:spTree>
    <p:extLst>
      <p:ext uri="{BB962C8B-B14F-4D97-AF65-F5344CB8AC3E}">
        <p14:creationId xmlns:p14="http://schemas.microsoft.com/office/powerpoint/2010/main" val="14755942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8ECB4164-87AE-0E42-BDAF-C0DE2052FD1E}"/>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13</a:t>
            </a:fld>
            <a:endParaRPr lang="en-US" altLang="en-US"/>
          </a:p>
        </p:txBody>
      </p:sp>
      <p:sp>
        <p:nvSpPr>
          <p:cNvPr id="4" name="Rectangle 3">
            <a:extLst>
              <a:ext uri="{FF2B5EF4-FFF2-40B4-BE49-F238E27FC236}">
                <a16:creationId xmlns:a16="http://schemas.microsoft.com/office/drawing/2014/main" id="{3414958C-0E1B-7045-BF0C-1B8D8247FC8D}"/>
              </a:ext>
            </a:extLst>
          </p:cNvPr>
          <p:cNvSpPr/>
          <p:nvPr/>
        </p:nvSpPr>
        <p:spPr>
          <a:xfrm>
            <a:off x="457994" y="853936"/>
            <a:ext cx="8457406" cy="5570756"/>
          </a:xfrm>
          <a:prstGeom prst="rect">
            <a:avLst/>
          </a:prstGeom>
        </p:spPr>
        <p:txBody>
          <a:bodyPr wrap="square">
            <a:spAutoFit/>
          </a:bodyPr>
          <a:lstStyle/>
          <a:p>
            <a:r>
              <a:rPr lang="en-US" sz="1800" dirty="0"/>
              <a:t>TG CRG Motion </a:t>
            </a:r>
          </a:p>
          <a:p>
            <a:r>
              <a:rPr lang="en-US" altLang="en-US" sz="2400" dirty="0">
                <a:solidFill>
                  <a:srgbClr val="000000"/>
                </a:solidFill>
              </a:rPr>
              <a:t>Move that </a:t>
            </a:r>
            <a:r>
              <a:rPr lang="en-US" sz="2400" dirty="0"/>
              <a:t>TG4md requests 802.15 WG </a:t>
            </a:r>
            <a:r>
              <a:rPr lang="en-US" altLang="en-US" sz="2400" dirty="0">
                <a:solidFill>
                  <a:srgbClr val="000000"/>
                </a:solidFill>
              </a:rPr>
              <a:t>approve the formation of a Comment Resolution Group(CRG) </a:t>
            </a:r>
            <a:r>
              <a:rPr lang="en-US" sz="2800" dirty="0"/>
              <a:t>for</a:t>
            </a:r>
            <a:r>
              <a:rPr lang="en-US" sz="2400" dirty="0"/>
              <a:t> the WG balloting of the P802.15.4-REVd-D04 </a:t>
            </a:r>
            <a:r>
              <a:rPr lang="en-US" altLang="en-US" sz="2400" dirty="0">
                <a:solidFill>
                  <a:srgbClr val="000000"/>
                </a:solidFill>
              </a:rPr>
              <a:t>with the following membership: </a:t>
            </a:r>
            <a:r>
              <a:rPr lang="en-US" sz="2400" dirty="0"/>
              <a:t>Gary Stuebing(As Chair), Don Sturek, Kunal Shah, Ruben Salazar, Tero Kivinen, Phil Beecher and </a:t>
            </a:r>
            <a:r>
              <a:rPr lang="en-US" sz="2400" dirty="0" err="1"/>
              <a:t>Shoichi</a:t>
            </a:r>
            <a:r>
              <a:rPr lang="en-US" sz="2400" dirty="0"/>
              <a:t> Kitazawa.</a:t>
            </a:r>
            <a:r>
              <a:rPr lang="en-US" altLang="en-US" sz="2400" dirty="0">
                <a:solidFill>
                  <a:srgbClr val="000000"/>
                </a:solidFill>
              </a:rPr>
              <a:t> The 802.15.4md CRG is authorized to approve comment resolutions and to approve the start of recirculation Letter Ballot of the revised draft on behalf of the 802.15 WG. Comment resolution on ballots between sessions will be conducted via reflector email and via teleconferences announced to the reflector as per the LMSC 802 WG P&amp;P</a:t>
            </a:r>
          </a:p>
          <a:p>
            <a:pPr lvl="2" eaLnBrk="1" hangingPunct="1">
              <a:spcBef>
                <a:spcPts val="375"/>
              </a:spcBef>
              <a:buSzPct val="100000"/>
            </a:pPr>
            <a:r>
              <a:rPr lang="en-US" altLang="en-US" sz="2000" dirty="0">
                <a:solidFill>
                  <a:srgbClr val="000000"/>
                </a:solidFill>
              </a:rPr>
              <a:t>Moved By: 	</a:t>
            </a:r>
          </a:p>
          <a:p>
            <a:pPr lvl="2" eaLnBrk="1" hangingPunct="1">
              <a:spcBef>
                <a:spcPts val="375"/>
              </a:spcBef>
              <a:buSzPct val="100000"/>
            </a:pPr>
            <a:r>
              <a:rPr lang="en-US" altLang="en-US" sz="2000" dirty="0">
                <a:solidFill>
                  <a:srgbClr val="000000"/>
                </a:solidFill>
              </a:rPr>
              <a:t>Seconded By: </a:t>
            </a:r>
          </a:p>
          <a:p>
            <a:pPr lvl="2" eaLnBrk="1" hangingPunct="1">
              <a:spcBef>
                <a:spcPts val="375"/>
              </a:spcBef>
              <a:buSzPct val="100000"/>
            </a:pPr>
            <a:r>
              <a:rPr lang="en-US" sz="2000" dirty="0">
                <a:solidFill>
                  <a:srgbClr val="000000"/>
                </a:solidFill>
              </a:rPr>
              <a:t>Motion passed without objection</a:t>
            </a:r>
            <a:endParaRPr lang="en-US" sz="1800" dirty="0"/>
          </a:p>
        </p:txBody>
      </p:sp>
    </p:spTree>
    <p:extLst>
      <p:ext uri="{BB962C8B-B14F-4D97-AF65-F5344CB8AC3E}">
        <p14:creationId xmlns:p14="http://schemas.microsoft.com/office/powerpoint/2010/main" val="39146508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B6FA134-1BC1-F649-8FF8-595A064638CD}"/>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14</a:t>
            </a:fld>
            <a:endParaRPr lang="en-US" altLang="en-US"/>
          </a:p>
        </p:txBody>
      </p:sp>
      <p:sp>
        <p:nvSpPr>
          <p:cNvPr id="4" name="Rectangle 3">
            <a:extLst>
              <a:ext uri="{FF2B5EF4-FFF2-40B4-BE49-F238E27FC236}">
                <a16:creationId xmlns:a16="http://schemas.microsoft.com/office/drawing/2014/main" id="{96DFA3DC-4AB5-AC44-892F-914234D35D5B}"/>
              </a:ext>
            </a:extLst>
          </p:cNvPr>
          <p:cNvSpPr/>
          <p:nvPr/>
        </p:nvSpPr>
        <p:spPr>
          <a:xfrm>
            <a:off x="723900" y="612844"/>
            <a:ext cx="8001000" cy="5632311"/>
          </a:xfrm>
          <a:prstGeom prst="rect">
            <a:avLst/>
          </a:prstGeom>
        </p:spPr>
        <p:txBody>
          <a:bodyPr wrap="square">
            <a:spAutoFit/>
          </a:bodyPr>
          <a:lstStyle/>
          <a:p>
            <a:r>
              <a:rPr lang="en-US" sz="2000" dirty="0"/>
              <a:t>WG CRG Motion </a:t>
            </a:r>
          </a:p>
          <a:p>
            <a:r>
              <a:rPr lang="en-US" sz="2400" dirty="0"/>
              <a:t> </a:t>
            </a:r>
          </a:p>
          <a:p>
            <a:r>
              <a:rPr lang="en-US" altLang="en-US" sz="2400" dirty="0">
                <a:solidFill>
                  <a:srgbClr val="000000"/>
                </a:solidFill>
              </a:rPr>
              <a:t>Move that 802.15 WG approve the formation of a Comment Resolution Group (CRG) for the </a:t>
            </a:r>
            <a:r>
              <a:rPr lang="en-US" sz="2400" dirty="0"/>
              <a:t>WG balloting of the P802.15.4-REVd-D04 with the following membership: Gary Stuebing(As Chair), Don Sturek, Kunal Shah, Ruben Salazar, Tero Kivinen, Phil Beecher and </a:t>
            </a:r>
            <a:r>
              <a:rPr lang="en-US" sz="2400" dirty="0" err="1"/>
              <a:t>Shoichi</a:t>
            </a:r>
            <a:r>
              <a:rPr lang="en-US" sz="2400" dirty="0"/>
              <a:t> Kitazawa. The 802.15.4md CRG is authorized to approve comment resolutions and to approve the start of a recirculation letter ballot of the revised draft on behalf of the 802.15 WG. Comment resolution on ballots between sessions will be conducted via reflector email and via teleconferences announced to the reflector as per the LMSC 802 WG P&amp;P</a:t>
            </a:r>
          </a:p>
          <a:p>
            <a:r>
              <a:rPr lang="en-US" sz="2400" dirty="0"/>
              <a:t>Moved By: Gary Stuebing</a:t>
            </a:r>
          </a:p>
          <a:p>
            <a:r>
              <a:rPr lang="en-US" sz="2400" dirty="0"/>
              <a:t>Seconded By</a:t>
            </a:r>
            <a:r>
              <a:rPr lang="en-US" sz="2000" dirty="0"/>
              <a:t>:</a:t>
            </a:r>
            <a:endParaRPr lang="en-US" sz="2400" dirty="0"/>
          </a:p>
        </p:txBody>
      </p:sp>
    </p:spTree>
    <p:extLst>
      <p:ext uri="{BB962C8B-B14F-4D97-AF65-F5344CB8AC3E}">
        <p14:creationId xmlns:p14="http://schemas.microsoft.com/office/powerpoint/2010/main" val="20191311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2752-14D1-6146-80BE-6FBD29849E28}"/>
              </a:ext>
            </a:extLst>
          </p:cNvPr>
          <p:cNvSpPr>
            <a:spLocks noGrp="1"/>
          </p:cNvSpPr>
          <p:nvPr>
            <p:ph type="title"/>
          </p:nvPr>
        </p:nvSpPr>
        <p:spPr>
          <a:xfrm>
            <a:off x="685800" y="381000"/>
            <a:ext cx="7772400" cy="1066800"/>
          </a:xfrm>
        </p:spPr>
        <p:txBody>
          <a:bodyPr/>
          <a:lstStyle/>
          <a:p>
            <a:r>
              <a:rPr lang="en-US" dirty="0"/>
              <a:t>Closing Report  - Revised Timeline</a:t>
            </a:r>
          </a:p>
        </p:txBody>
      </p:sp>
      <p:sp>
        <p:nvSpPr>
          <p:cNvPr id="4" name="TextBox 3">
            <a:extLst>
              <a:ext uri="{FF2B5EF4-FFF2-40B4-BE49-F238E27FC236}">
                <a16:creationId xmlns:a16="http://schemas.microsoft.com/office/drawing/2014/main" id="{BD3296AA-B546-AD4D-B3EE-066A561E251C}"/>
              </a:ext>
            </a:extLst>
          </p:cNvPr>
          <p:cNvSpPr txBox="1"/>
          <p:nvPr/>
        </p:nvSpPr>
        <p:spPr>
          <a:xfrm>
            <a:off x="301906" y="1295400"/>
            <a:ext cx="5338384" cy="1200329"/>
          </a:xfrm>
          <a:prstGeom prst="rect">
            <a:avLst/>
          </a:prstGeom>
          <a:noFill/>
        </p:spPr>
        <p:txBody>
          <a:bodyPr wrap="none" rtlCol="0">
            <a:spAutoFit/>
          </a:bodyPr>
          <a:lstStyle/>
          <a:p>
            <a:pPr>
              <a:spcBef>
                <a:spcPts val="0"/>
              </a:spcBef>
              <a:spcAft>
                <a:spcPts val="0"/>
              </a:spcAft>
            </a:pPr>
            <a:r>
              <a:rPr lang="en-US" sz="2400" dirty="0">
                <a:solidFill>
                  <a:srgbClr val="000000"/>
                </a:solidFill>
                <a:latin typeface="Calibri" panose="020F0502020204030204" pitchFamily="34" charset="0"/>
              </a:rPr>
              <a:t>HANOI INTERIM</a:t>
            </a:r>
            <a:endParaRPr lang="en-US" sz="2800" dirty="0">
              <a:solidFill>
                <a:srgbClr val="000000"/>
              </a:solidFill>
              <a:latin typeface="Calibri" panose="020F0502020204030204" pitchFamily="34" charset="0"/>
            </a:endParaRP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Comment resolution </a:t>
            </a: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Form CRG and request Letter Ballot</a:t>
            </a:r>
            <a:endParaRPr lang="en-US" sz="2800" dirty="0">
              <a:solidFill>
                <a:srgbClr val="000000"/>
              </a:solidFill>
              <a:latin typeface="Calibri" panose="020F0502020204030204" pitchFamily="34" charset="0"/>
            </a:endParaRPr>
          </a:p>
        </p:txBody>
      </p:sp>
      <p:sp>
        <p:nvSpPr>
          <p:cNvPr id="5" name="Rectangle 4">
            <a:extLst>
              <a:ext uri="{FF2B5EF4-FFF2-40B4-BE49-F238E27FC236}">
                <a16:creationId xmlns:a16="http://schemas.microsoft.com/office/drawing/2014/main" id="{A83972E8-C658-1B43-B91E-24BD65F4037C}"/>
              </a:ext>
            </a:extLst>
          </p:cNvPr>
          <p:cNvSpPr/>
          <p:nvPr/>
        </p:nvSpPr>
        <p:spPr>
          <a:xfrm>
            <a:off x="304800" y="2515612"/>
            <a:ext cx="8534400" cy="3416320"/>
          </a:xfrm>
          <a:prstGeom prst="rect">
            <a:avLst/>
          </a:prstGeom>
        </p:spPr>
        <p:txBody>
          <a:bodyPr wrap="square">
            <a:spAutoFit/>
          </a:bodyPr>
          <a:lstStyle/>
          <a:p>
            <a:pPr>
              <a:spcBef>
                <a:spcPts val="0"/>
              </a:spcBef>
              <a:spcAft>
                <a:spcPts val="0"/>
              </a:spcAft>
            </a:pPr>
            <a:r>
              <a:rPr lang="en-US" sz="2400" dirty="0">
                <a:solidFill>
                  <a:srgbClr val="000000"/>
                </a:solidFill>
                <a:latin typeface="Calibri" panose="020F0502020204030204" pitchFamily="34" charset="0"/>
              </a:rPr>
              <a:t>KONA PLENARY</a:t>
            </a: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Comment resolution</a:t>
            </a: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Request Conditional Sponsor Ballot (30 days) - Starting 01 Dec and complete by December 31</a:t>
            </a:r>
          </a:p>
          <a:p>
            <a:pPr marL="742950" lvl="1" indent="-285750">
              <a:spcBef>
                <a:spcPts val="0"/>
              </a:spcBef>
              <a:spcAft>
                <a:spcPts val="0"/>
              </a:spcAft>
              <a:buFont typeface="Arial" panose="020B0604020202020204" pitchFamily="34" charset="0"/>
              <a:buChar char="•"/>
            </a:pPr>
            <a:endParaRPr lang="en-US" sz="2400" dirty="0">
              <a:solidFill>
                <a:srgbClr val="000000"/>
              </a:solidFill>
              <a:latin typeface="Calibri" panose="020F0502020204030204" pitchFamily="34" charset="0"/>
            </a:endParaRPr>
          </a:p>
          <a:p>
            <a:pPr>
              <a:spcBef>
                <a:spcPts val="0"/>
              </a:spcBef>
              <a:spcAft>
                <a:spcPts val="0"/>
              </a:spcAft>
            </a:pPr>
            <a:r>
              <a:rPr lang="en-US" sz="2400" dirty="0">
                <a:solidFill>
                  <a:srgbClr val="000000"/>
                </a:solidFill>
                <a:latin typeface="Calibri" panose="020F0502020204030204" pitchFamily="34" charset="0"/>
              </a:rPr>
              <a:t>IRVINE INTERIM</a:t>
            </a:r>
          </a:p>
          <a:p>
            <a:pPr marL="800100" lvl="1" indent="-34290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Comment resolution</a:t>
            </a:r>
          </a:p>
          <a:p>
            <a:pPr marL="800100" lvl="1" indent="-34290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Recirc</a:t>
            </a:r>
          </a:p>
          <a:p>
            <a:pPr lvl="1">
              <a:spcBef>
                <a:spcPts val="0"/>
              </a:spcBef>
              <a:spcAft>
                <a:spcPts val="0"/>
              </a:spcAft>
            </a:pPr>
            <a:endParaRPr lang="en-US" sz="24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14614607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2752-14D1-6146-80BE-6FBD29849E28}"/>
              </a:ext>
            </a:extLst>
          </p:cNvPr>
          <p:cNvSpPr>
            <a:spLocks noGrp="1"/>
          </p:cNvSpPr>
          <p:nvPr>
            <p:ph type="title"/>
          </p:nvPr>
        </p:nvSpPr>
        <p:spPr>
          <a:xfrm>
            <a:off x="685800" y="457200"/>
            <a:ext cx="7772400" cy="1066800"/>
          </a:xfrm>
        </p:spPr>
        <p:txBody>
          <a:bodyPr/>
          <a:lstStyle/>
          <a:p>
            <a:r>
              <a:rPr lang="en-US" dirty="0"/>
              <a:t>Closing Report  - Revised Timeline</a:t>
            </a:r>
          </a:p>
        </p:txBody>
      </p:sp>
      <p:sp>
        <p:nvSpPr>
          <p:cNvPr id="3" name="Rectangle 2">
            <a:extLst>
              <a:ext uri="{FF2B5EF4-FFF2-40B4-BE49-F238E27FC236}">
                <a16:creationId xmlns:a16="http://schemas.microsoft.com/office/drawing/2014/main" id="{2ADBF6C2-BF2F-C341-86A5-401102F46F12}"/>
              </a:ext>
            </a:extLst>
          </p:cNvPr>
          <p:cNvSpPr/>
          <p:nvPr/>
        </p:nvSpPr>
        <p:spPr>
          <a:xfrm>
            <a:off x="609600" y="1524000"/>
            <a:ext cx="8534400" cy="1569660"/>
          </a:xfrm>
          <a:prstGeom prst="rect">
            <a:avLst/>
          </a:prstGeom>
        </p:spPr>
        <p:txBody>
          <a:bodyPr wrap="square">
            <a:spAutoFit/>
          </a:bodyPr>
          <a:lstStyle/>
          <a:p>
            <a:pPr marL="285750"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ATLANTA Interim</a:t>
            </a: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Recirculation of Sponsor</a:t>
            </a: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For CRG</a:t>
            </a: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Request for E-Ballot of EC to move to REVCOM</a:t>
            </a:r>
          </a:p>
        </p:txBody>
      </p:sp>
    </p:spTree>
    <p:extLst>
      <p:ext uri="{BB962C8B-B14F-4D97-AF65-F5344CB8AC3E}">
        <p14:creationId xmlns:p14="http://schemas.microsoft.com/office/powerpoint/2010/main" val="4476999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a:r>
            <a:r>
              <a:rPr lang="en-US" altLang="en-US" sz="2000" b="1">
                <a:latin typeface="Calibri" panose="020F0502020204030204" pitchFamily="34" charset="0"/>
                <a:cs typeface="Calibri" panose="020F0502020204030204" pitchFamily="34" charset="0"/>
              </a:rPr>
              <a:t>at this link:</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
        <p:nvSpPr>
          <p:cNvPr id="5" name="Date Placeholder 3">
            <a:extLst>
              <a:ext uri="{FF2B5EF4-FFF2-40B4-BE49-F238E27FC236}">
                <a16:creationId xmlns:a16="http://schemas.microsoft.com/office/drawing/2014/main" id="{B79F7650-1522-1A41-BA52-93BB0C31622C}"/>
              </a:ext>
            </a:extLst>
          </p:cNvPr>
          <p:cNvSpPr txBox="1">
            <a:spLocks/>
          </p:cNvSpPr>
          <p:nvPr/>
        </p:nvSpPr>
        <p:spPr>
          <a:xfrm>
            <a:off x="533400" y="274865"/>
            <a:ext cx="1600200" cy="215444"/>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2020</a:t>
            </a:r>
          </a:p>
        </p:txBody>
      </p:sp>
    </p:spTree>
    <p:extLst>
      <p:ext uri="{BB962C8B-B14F-4D97-AF65-F5344CB8AC3E}">
        <p14:creationId xmlns:p14="http://schemas.microsoft.com/office/powerpoint/2010/main" val="11881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3</a:t>
            </a:fld>
            <a:endParaRPr lang="en-US" altLang="en-US"/>
          </a:p>
        </p:txBody>
      </p:sp>
      <p:sp>
        <p:nvSpPr>
          <p:cNvPr id="26626" name="Rectangle 2">
            <a:extLst>
              <a:ext uri="{FF2B5EF4-FFF2-40B4-BE49-F238E27FC236}">
                <a16:creationId xmlns:a16="http://schemas.microsoft.com/office/drawing/2014/main" id="{4B11AAFF-A77C-6241-9CB4-D7DF53561B42}"/>
              </a:ext>
            </a:extLst>
          </p:cNvPr>
          <p:cNvSpPr>
            <a:spLocks noGrp="1" noChangeArrowheads="1"/>
          </p:cNvSpPr>
          <p:nvPr>
            <p:ph type="ctrTitle"/>
          </p:nvPr>
        </p:nvSpPr>
        <p:spPr>
          <a:xfrm>
            <a:off x="685800" y="2286000"/>
            <a:ext cx="7772400" cy="1143000"/>
          </a:xfrm>
        </p:spPr>
        <p:txBody>
          <a:bodyPr anchor="ctr"/>
          <a:lstStyle/>
          <a:p>
            <a:r>
              <a:rPr lang="en-US" sz="3600" dirty="0"/>
              <a:t>802.15.4MD</a:t>
            </a:r>
            <a:br>
              <a:rPr lang="en-US" sz="3600" dirty="0"/>
            </a:br>
            <a:r>
              <a:rPr lang="en-US" sz="3600" dirty="0"/>
              <a:t>January</a:t>
            </a:r>
            <a:r>
              <a:rPr lang="en-US" altLang="en-US" sz="3600" dirty="0"/>
              <a:t> IEEE 802.15.4md Opening and Closing  V1.0</a:t>
            </a:r>
            <a:br>
              <a:rPr lang="en-US" altLang="en-US" sz="3600" dirty="0"/>
            </a:br>
            <a:endParaRPr lang="en-US" altLang="en-US" sz="3600" dirty="0"/>
          </a:p>
        </p:txBody>
      </p:sp>
      <p:sp>
        <p:nvSpPr>
          <p:cNvPr id="26627" name="Rectangle 3">
            <a:extLst>
              <a:ext uri="{FF2B5EF4-FFF2-40B4-BE49-F238E27FC236}">
                <a16:creationId xmlns:a16="http://schemas.microsoft.com/office/drawing/2014/main" id="{4B6FB049-381E-9741-8824-552CCAF592E0}"/>
              </a:ext>
            </a:extLst>
          </p:cNvPr>
          <p:cNvSpPr>
            <a:spLocks noGrp="1" noChangeArrowheads="1"/>
          </p:cNvSpPr>
          <p:nvPr>
            <p:ph type="subTitle" idx="1"/>
          </p:nvPr>
        </p:nvSpPr>
        <p:spPr>
          <a:xfrm>
            <a:off x="1371600" y="3886200"/>
            <a:ext cx="6400800" cy="1752600"/>
          </a:xfrm>
        </p:spPr>
        <p:txBody>
          <a:bodyPr/>
          <a:lstStyle/>
          <a:p>
            <a:r>
              <a:rPr lang="en-US" sz="3200" dirty="0"/>
              <a:t>Gary Stuebing</a:t>
            </a:r>
          </a:p>
          <a:p>
            <a:r>
              <a:rPr lang="en-US" sz="3200" dirty="0"/>
              <a:t>Cisco</a:t>
            </a:r>
          </a:p>
          <a:p>
            <a:endParaRPr lang="en-US" altLang="en-US" sz="3200" dirty="0"/>
          </a:p>
        </p:txBody>
      </p:sp>
      <p:sp>
        <p:nvSpPr>
          <p:cNvPr id="8" name="Date Placeholder 3">
            <a:extLst>
              <a:ext uri="{FF2B5EF4-FFF2-40B4-BE49-F238E27FC236}">
                <a16:creationId xmlns:a16="http://schemas.microsoft.com/office/drawing/2014/main" id="{CCF36FBF-548C-6B45-AB6A-DE0E7F63C693}"/>
              </a:ext>
            </a:extLst>
          </p:cNvPr>
          <p:cNvSpPr txBox="1">
            <a:spLocks/>
          </p:cNvSpPr>
          <p:nvPr/>
        </p:nvSpPr>
        <p:spPr>
          <a:xfrm>
            <a:off x="457200" y="152400"/>
            <a:ext cx="1600200" cy="215444"/>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2020</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4</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15.4md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819053633"/>
              </p:ext>
            </p:extLst>
          </p:nvPr>
        </p:nvGraphicFramePr>
        <p:xfrm>
          <a:off x="152400" y="1715467"/>
          <a:ext cx="8762999" cy="4250025"/>
        </p:xfrm>
        <a:graphic>
          <a:graphicData uri="http://schemas.openxmlformats.org/drawingml/2006/table">
            <a:tbl>
              <a:tblPr firstRow="1" firstCol="1" bandRow="1">
                <a:tableStyleId>{00A15C55-8517-42AA-B614-E9B94910E393}</a:tableStyleId>
              </a:tblPr>
              <a:tblGrid>
                <a:gridCol w="851011">
                  <a:extLst>
                    <a:ext uri="{9D8B030D-6E8A-4147-A177-3AD203B41FA5}">
                      <a16:colId xmlns:a16="http://schemas.microsoft.com/office/drawing/2014/main" val="20000"/>
                    </a:ext>
                  </a:extLst>
                </a:gridCol>
                <a:gridCol w="2127528">
                  <a:extLst>
                    <a:ext uri="{9D8B030D-6E8A-4147-A177-3AD203B41FA5}">
                      <a16:colId xmlns:a16="http://schemas.microsoft.com/office/drawing/2014/main" val="20001"/>
                    </a:ext>
                  </a:extLst>
                </a:gridCol>
                <a:gridCol w="1957325">
                  <a:extLst>
                    <a:ext uri="{9D8B030D-6E8A-4147-A177-3AD203B41FA5}">
                      <a16:colId xmlns:a16="http://schemas.microsoft.com/office/drawing/2014/main" val="20002"/>
                    </a:ext>
                  </a:extLst>
                </a:gridCol>
                <a:gridCol w="1845936">
                  <a:extLst>
                    <a:ext uri="{9D8B030D-6E8A-4147-A177-3AD203B41FA5}">
                      <a16:colId xmlns:a16="http://schemas.microsoft.com/office/drawing/2014/main" val="20003"/>
                    </a:ext>
                  </a:extLst>
                </a:gridCol>
                <a:gridCol w="1981199">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Opening Plenary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Salon E</a:t>
                      </a:r>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Project Session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Trabuco ABC</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a:r>
                        <a:rPr lang="en-US" dirty="0"/>
                        <a:t>Midweek</a:t>
                      </a:r>
                    </a:p>
                    <a:p>
                      <a:pPr algn="ctr"/>
                      <a:r>
                        <a:rPr lang="en-US" dirty="0"/>
                        <a:t>Salon 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Project Session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Trabuco ABC</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Project Session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Trabuco ABC</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Project Session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Trabuco ABC</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Project Session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Trabuco ABC</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Project Session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Trabuco ABC</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Project Session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Trabuco ABC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Project Session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Trabuco ABC</a:t>
                      </a:r>
                    </a:p>
                  </a:txBody>
                  <a:tcPr/>
                </a:tc>
                <a:extLst>
                  <a:ext uri="{0D108BD9-81ED-4DB2-BD59-A6C34878D82A}">
                    <a16:rowId xmlns:a16="http://schemas.microsoft.com/office/drawing/2014/main" val="10004"/>
                  </a:ext>
                </a:extLst>
              </a:tr>
              <a:tr h="370840">
                <a:tc>
                  <a:txBody>
                    <a:bodyPr/>
                    <a:lstStyle/>
                    <a:p>
                      <a:r>
                        <a:rPr lang="en-US" dirty="0"/>
                        <a:t>18:30</a:t>
                      </a:r>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Closing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Salon E</a:t>
                      </a:r>
                    </a:p>
                  </a:txBody>
                  <a:tcPr/>
                </a:tc>
                <a:extLst>
                  <a:ext uri="{0D108BD9-81ED-4DB2-BD59-A6C34878D82A}">
                    <a16:rowId xmlns:a16="http://schemas.microsoft.com/office/drawing/2014/main" val="659643591"/>
                  </a:ext>
                </a:extLst>
              </a:tr>
            </a:tbl>
          </a:graphicData>
        </a:graphic>
      </p:graphicFrame>
      <p:sp>
        <p:nvSpPr>
          <p:cNvPr id="3" name="TextBox 2">
            <a:extLst>
              <a:ext uri="{FF2B5EF4-FFF2-40B4-BE49-F238E27FC236}">
                <a16:creationId xmlns:a16="http://schemas.microsoft.com/office/drawing/2014/main" id="{43695B29-5A45-4944-8BB9-523EF2AE72E2}"/>
              </a:ext>
            </a:extLst>
          </p:cNvPr>
          <p:cNvSpPr txBox="1"/>
          <p:nvPr/>
        </p:nvSpPr>
        <p:spPr>
          <a:xfrm>
            <a:off x="1648918" y="5366479"/>
            <a:ext cx="184731"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77285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800" dirty="0"/>
              <a:t>Opening Session</a:t>
            </a:r>
          </a:p>
          <a:p>
            <a:pPr lvl="1"/>
            <a:r>
              <a:rPr lang="en-US" sz="2400" dirty="0"/>
              <a:t>Call for Patents</a:t>
            </a:r>
          </a:p>
          <a:p>
            <a:pPr lvl="1"/>
            <a:r>
              <a:rPr lang="en-US" sz="2400" dirty="0"/>
              <a:t>Review minutes and approve minutes from last Face to Face. DCN 15-19-561-00</a:t>
            </a:r>
          </a:p>
          <a:p>
            <a:pPr lvl="1"/>
            <a:r>
              <a:rPr lang="en-US" sz="2400" dirty="0"/>
              <a:t>Approve CRG Minutes </a:t>
            </a:r>
          </a:p>
          <a:p>
            <a:pPr lvl="2"/>
            <a:r>
              <a:rPr lang="en-US" sz="2000" dirty="0"/>
              <a:t>DCN 15-19-0583-00-04md</a:t>
            </a:r>
          </a:p>
          <a:p>
            <a:pPr lvl="1"/>
            <a:r>
              <a:rPr lang="en-US" sz="2400" dirty="0"/>
              <a:t>Sponsor Ballot Status </a:t>
            </a:r>
          </a:p>
          <a:p>
            <a:pPr marL="857250" lvl="2" indent="0">
              <a:buNone/>
            </a:pPr>
            <a:endParaRPr lang="en-US" sz="2000" dirty="0"/>
          </a:p>
          <a:p>
            <a:pPr marL="457200" lvl="1" indent="0">
              <a:buNone/>
            </a:pPr>
            <a:endParaRPr lang="en-US" sz="2400" dirty="0"/>
          </a:p>
          <a:p>
            <a:pPr lvl="1"/>
            <a:endParaRPr lang="en-US" sz="2400" dirty="0"/>
          </a:p>
          <a:p>
            <a:pPr lvl="1"/>
            <a:endParaRPr lang="en-US" sz="2400" dirty="0"/>
          </a:p>
          <a:p>
            <a:pPr marL="457200" lvl="1" indent="0">
              <a:buNone/>
            </a:pPr>
            <a:endParaRPr lang="en-US" sz="2400" dirty="0"/>
          </a:p>
          <a:p>
            <a:pPr marL="457200" lvl="1" indent="0">
              <a:buNone/>
            </a:pPr>
            <a:endParaRPr lang="en-US" sz="2400" dirty="0"/>
          </a:p>
          <a:p>
            <a:pPr marL="457200" lvl="1" indent="0">
              <a:buNone/>
            </a:pP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211291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IEEE 802.15.4md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857250" lvl="2" indent="0">
              <a:buNone/>
            </a:pPr>
            <a:endParaRPr lang="en-US" sz="2000" dirty="0"/>
          </a:p>
          <a:p>
            <a:pPr marL="457200" lvl="1" indent="0">
              <a:buNone/>
            </a:pPr>
            <a:endParaRPr lang="en-US" sz="2400" dirty="0"/>
          </a:p>
          <a:p>
            <a:pPr lvl="1"/>
            <a:endParaRPr lang="en-US" sz="2400" dirty="0"/>
          </a:p>
          <a:p>
            <a:pPr lvl="1"/>
            <a:endParaRPr lang="en-US" sz="2400" dirty="0"/>
          </a:p>
          <a:p>
            <a:pPr marL="457200" lvl="1" indent="0">
              <a:buNone/>
            </a:pPr>
            <a:endParaRPr lang="en-US" sz="2400" dirty="0"/>
          </a:p>
          <a:p>
            <a:pPr marL="457200" lvl="1" indent="0">
              <a:buNone/>
            </a:pP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2438400" y="-5394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Table 4">
            <a:extLst>
              <a:ext uri="{FF2B5EF4-FFF2-40B4-BE49-F238E27FC236}">
                <a16:creationId xmlns:a16="http://schemas.microsoft.com/office/drawing/2014/main" id="{9AE07FDC-6039-F24D-941B-A35B6414D317}"/>
              </a:ext>
            </a:extLst>
          </p:cNvPr>
          <p:cNvGraphicFramePr>
            <a:graphicFrameLocks noGrp="1"/>
          </p:cNvGraphicFramePr>
          <p:nvPr>
            <p:extLst>
              <p:ext uri="{D42A27DB-BD31-4B8C-83A1-F6EECF244321}">
                <p14:modId xmlns:p14="http://schemas.microsoft.com/office/powerpoint/2010/main" val="280254001"/>
              </p:ext>
            </p:extLst>
          </p:nvPr>
        </p:nvGraphicFramePr>
        <p:xfrm>
          <a:off x="1674813" y="4038600"/>
          <a:ext cx="6400800" cy="1097280"/>
        </p:xfrm>
        <a:graphic>
          <a:graphicData uri="http://schemas.openxmlformats.org/drawingml/2006/table">
            <a:tbl>
              <a:tblPr firstRow="1" bandRow="1">
                <a:tableStyleId>{5C22544A-7EE6-4342-B048-85BDC9FD1C3A}</a:tableStyleId>
              </a:tblPr>
              <a:tblGrid>
                <a:gridCol w="1600200">
                  <a:extLst>
                    <a:ext uri="{9D8B030D-6E8A-4147-A177-3AD203B41FA5}">
                      <a16:colId xmlns:a16="http://schemas.microsoft.com/office/drawing/2014/main" val="545679184"/>
                    </a:ext>
                  </a:extLst>
                </a:gridCol>
                <a:gridCol w="1600200">
                  <a:extLst>
                    <a:ext uri="{9D8B030D-6E8A-4147-A177-3AD203B41FA5}">
                      <a16:colId xmlns:a16="http://schemas.microsoft.com/office/drawing/2014/main" val="446869718"/>
                    </a:ext>
                  </a:extLst>
                </a:gridCol>
                <a:gridCol w="1600200">
                  <a:extLst>
                    <a:ext uri="{9D8B030D-6E8A-4147-A177-3AD203B41FA5}">
                      <a16:colId xmlns:a16="http://schemas.microsoft.com/office/drawing/2014/main" val="3207683483"/>
                    </a:ext>
                  </a:extLst>
                </a:gridCol>
                <a:gridCol w="1600200">
                  <a:extLst>
                    <a:ext uri="{9D8B030D-6E8A-4147-A177-3AD203B41FA5}">
                      <a16:colId xmlns:a16="http://schemas.microsoft.com/office/drawing/2014/main" val="41596453"/>
                    </a:ext>
                  </a:extLst>
                </a:gridCol>
              </a:tblGrid>
              <a:tr h="0">
                <a:tc>
                  <a:txBody>
                    <a:bodyPr/>
                    <a:lstStyle/>
                    <a:p>
                      <a:pPr algn="ctr"/>
                      <a:endParaRPr lang="en-US" dirty="0"/>
                    </a:p>
                  </a:txBody>
                  <a:tcPr/>
                </a:tc>
                <a:tc>
                  <a:txBody>
                    <a:bodyPr/>
                    <a:lstStyle/>
                    <a:p>
                      <a:r>
                        <a:rPr lang="en-US" dirty="0">
                          <a:solidFill>
                            <a:schemeClr val="tx1"/>
                          </a:solidFill>
                        </a:rPr>
                        <a:t>EDITORIAL</a:t>
                      </a:r>
                    </a:p>
                  </a:txBody>
                  <a:tcPr/>
                </a:tc>
                <a:tc>
                  <a:txBody>
                    <a:bodyPr/>
                    <a:lstStyle/>
                    <a:p>
                      <a:r>
                        <a:rPr lang="en-US" dirty="0">
                          <a:solidFill>
                            <a:schemeClr val="tx1"/>
                          </a:solidFill>
                        </a:rPr>
                        <a:t>TECHNICAL</a:t>
                      </a:r>
                    </a:p>
                  </a:txBody>
                  <a:tcPr/>
                </a:tc>
                <a:tc>
                  <a:txBody>
                    <a:bodyPr/>
                    <a:lstStyle/>
                    <a:p>
                      <a:r>
                        <a:rPr lang="en-US" dirty="0">
                          <a:solidFill>
                            <a:schemeClr val="tx1"/>
                          </a:solidFill>
                        </a:rPr>
                        <a:t>OPEN</a:t>
                      </a:r>
                    </a:p>
                  </a:txBody>
                  <a:tcPr/>
                </a:tc>
                <a:extLst>
                  <a:ext uri="{0D108BD9-81ED-4DB2-BD59-A6C34878D82A}">
                    <a16:rowId xmlns:a16="http://schemas.microsoft.com/office/drawing/2014/main" val="1144613048"/>
                  </a:ext>
                </a:extLst>
              </a:tr>
              <a:tr h="329243">
                <a:tc>
                  <a:txBody>
                    <a:bodyPr/>
                    <a:lstStyle/>
                    <a:p>
                      <a:pPr algn="ctr"/>
                      <a:r>
                        <a:rPr lang="en-US" dirty="0"/>
                        <a:t>SPONSOR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solidFill>
                      <a:srgbClr val="FFC000"/>
                    </a:solidFill>
                  </a:tcPr>
                </a:tc>
                <a:extLst>
                  <a:ext uri="{0D108BD9-81ED-4DB2-BD59-A6C34878D82A}">
                    <a16:rowId xmlns:a16="http://schemas.microsoft.com/office/drawing/2014/main" val="4218296357"/>
                  </a:ext>
                </a:extLst>
              </a:tr>
              <a:tr h="329243">
                <a:tc>
                  <a:txBody>
                    <a:bodyPr/>
                    <a:lstStyle/>
                    <a:p>
                      <a:pPr algn="ctr"/>
                      <a:r>
                        <a:rPr lang="en-US" dirty="0"/>
                        <a:t>Total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299</a:t>
                      </a:r>
                    </a:p>
                  </a:txBody>
                  <a:tcPr>
                    <a:solidFill>
                      <a:srgbClr val="FFC000"/>
                    </a:solidFill>
                  </a:tcPr>
                </a:tc>
                <a:extLst>
                  <a:ext uri="{0D108BD9-81ED-4DB2-BD59-A6C34878D82A}">
                    <a16:rowId xmlns:a16="http://schemas.microsoft.com/office/drawing/2014/main" val="4076148125"/>
                  </a:ext>
                </a:extLst>
              </a:tr>
            </a:tbl>
          </a:graphicData>
        </a:graphic>
      </p:graphicFrame>
      <p:graphicFrame>
        <p:nvGraphicFramePr>
          <p:cNvPr id="8" name="Table 7">
            <a:extLst>
              <a:ext uri="{FF2B5EF4-FFF2-40B4-BE49-F238E27FC236}">
                <a16:creationId xmlns:a16="http://schemas.microsoft.com/office/drawing/2014/main" id="{842193D3-D625-114D-90BA-C21348B25ADB}"/>
              </a:ext>
            </a:extLst>
          </p:cNvPr>
          <p:cNvGraphicFramePr>
            <a:graphicFrameLocks noGrp="1"/>
          </p:cNvGraphicFramePr>
          <p:nvPr>
            <p:extLst>
              <p:ext uri="{D42A27DB-BD31-4B8C-83A1-F6EECF244321}">
                <p14:modId xmlns:p14="http://schemas.microsoft.com/office/powerpoint/2010/main" val="3898436314"/>
              </p:ext>
            </p:extLst>
          </p:nvPr>
        </p:nvGraphicFramePr>
        <p:xfrm>
          <a:off x="1674813" y="1513075"/>
          <a:ext cx="6096000" cy="221996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06656212"/>
                    </a:ext>
                  </a:extLst>
                </a:gridCol>
                <a:gridCol w="3048000">
                  <a:extLst>
                    <a:ext uri="{9D8B030D-6E8A-4147-A177-3AD203B41FA5}">
                      <a16:colId xmlns:a16="http://schemas.microsoft.com/office/drawing/2014/main" val="856766449"/>
                    </a:ext>
                  </a:extLst>
                </a:gridCol>
              </a:tblGrid>
              <a:tr h="370840">
                <a:tc>
                  <a:txBody>
                    <a:bodyPr/>
                    <a:lstStyle/>
                    <a:p>
                      <a:r>
                        <a:rPr lang="en-US" dirty="0"/>
                        <a:t>VOTER POOL</a:t>
                      </a:r>
                    </a:p>
                  </a:txBody>
                  <a:tcPr/>
                </a:tc>
                <a:tc>
                  <a:txBody>
                    <a:bodyPr/>
                    <a:lstStyle/>
                    <a:p>
                      <a:pPr algn="ctr"/>
                      <a:r>
                        <a:rPr lang="en-US" dirty="0"/>
                        <a:t> 97</a:t>
                      </a:r>
                    </a:p>
                  </a:txBody>
                  <a:tcPr/>
                </a:tc>
                <a:extLst>
                  <a:ext uri="{0D108BD9-81ED-4DB2-BD59-A6C34878D82A}">
                    <a16:rowId xmlns:a16="http://schemas.microsoft.com/office/drawing/2014/main" val="3616388979"/>
                  </a:ext>
                </a:extLst>
              </a:tr>
              <a:tr h="370840">
                <a:tc>
                  <a:txBody>
                    <a:bodyPr/>
                    <a:lstStyle/>
                    <a:p>
                      <a:r>
                        <a:rPr lang="en-US" dirty="0"/>
                        <a:t>Voted </a:t>
                      </a:r>
                    </a:p>
                  </a:txBody>
                  <a:tcPr/>
                </a:tc>
                <a:tc>
                  <a:txBody>
                    <a:bodyPr/>
                    <a:lstStyle/>
                    <a:p>
                      <a:pPr algn="ctr"/>
                      <a:r>
                        <a:rPr lang="en-US" dirty="0"/>
                        <a:t> 80 for 82%</a:t>
                      </a:r>
                    </a:p>
                  </a:txBody>
                  <a:tcPr/>
                </a:tc>
                <a:extLst>
                  <a:ext uri="{0D108BD9-81ED-4DB2-BD59-A6C34878D82A}">
                    <a16:rowId xmlns:a16="http://schemas.microsoft.com/office/drawing/2014/main" val="572555286"/>
                  </a:ext>
                </a:extLst>
              </a:tr>
              <a:tr h="370840">
                <a:tc>
                  <a:txBody>
                    <a:bodyPr/>
                    <a:lstStyle/>
                    <a:p>
                      <a:r>
                        <a:rPr lang="en-US" dirty="0"/>
                        <a:t>YES</a:t>
                      </a:r>
                    </a:p>
                  </a:txBody>
                  <a:tcPr/>
                </a:tc>
                <a:tc>
                  <a:txBody>
                    <a:bodyPr/>
                    <a:lstStyle/>
                    <a:p>
                      <a:pPr algn="ctr"/>
                      <a:r>
                        <a:rPr lang="en-US" dirty="0"/>
                        <a:t> 73</a:t>
                      </a:r>
                    </a:p>
                  </a:txBody>
                  <a:tcPr/>
                </a:tc>
                <a:extLst>
                  <a:ext uri="{0D108BD9-81ED-4DB2-BD59-A6C34878D82A}">
                    <a16:rowId xmlns:a16="http://schemas.microsoft.com/office/drawing/2014/main" val="3961005247"/>
                  </a:ext>
                </a:extLst>
              </a:tr>
              <a:tr h="370840">
                <a:tc>
                  <a:txBody>
                    <a:bodyPr/>
                    <a:lstStyle/>
                    <a:p>
                      <a:r>
                        <a:rPr lang="en-US" dirty="0"/>
                        <a:t>Abstain</a:t>
                      </a:r>
                    </a:p>
                  </a:txBody>
                  <a:tcPr/>
                </a:tc>
                <a:tc>
                  <a:txBody>
                    <a:bodyPr/>
                    <a:lstStyle/>
                    <a:p>
                      <a:pPr algn="ctr"/>
                      <a:r>
                        <a:rPr lang="en-US" dirty="0"/>
                        <a:t>5</a:t>
                      </a:r>
                    </a:p>
                  </a:txBody>
                  <a:tcPr/>
                </a:tc>
                <a:extLst>
                  <a:ext uri="{0D108BD9-81ED-4DB2-BD59-A6C34878D82A}">
                    <a16:rowId xmlns:a16="http://schemas.microsoft.com/office/drawing/2014/main" val="2322914959"/>
                  </a:ext>
                </a:extLst>
              </a:tr>
              <a:tr h="370840">
                <a:tc>
                  <a:txBody>
                    <a:bodyPr/>
                    <a:lstStyle/>
                    <a:p>
                      <a:r>
                        <a:rPr lang="en-US" dirty="0"/>
                        <a:t>No</a:t>
                      </a:r>
                    </a:p>
                  </a:txBody>
                  <a:tcPr/>
                </a:tc>
                <a:tc>
                  <a:txBody>
                    <a:bodyPr/>
                    <a:lstStyle/>
                    <a:p>
                      <a:pPr algn="ctr"/>
                      <a:r>
                        <a:rPr lang="en-US" dirty="0"/>
                        <a:t>2</a:t>
                      </a:r>
                    </a:p>
                  </a:txBody>
                  <a:tcPr/>
                </a:tc>
                <a:extLst>
                  <a:ext uri="{0D108BD9-81ED-4DB2-BD59-A6C34878D82A}">
                    <a16:rowId xmlns:a16="http://schemas.microsoft.com/office/drawing/2014/main" val="2956733522"/>
                  </a:ext>
                </a:extLst>
              </a:tr>
              <a:tr h="292713">
                <a:tc gridSpan="2">
                  <a:txBody>
                    <a:bodyPr/>
                    <a:lstStyle/>
                    <a:p>
                      <a:r>
                        <a:rPr lang="en-US" b="1" dirty="0"/>
                        <a:t>Ballot Passes</a:t>
                      </a:r>
                    </a:p>
                  </a:txBody>
                  <a:tcPr/>
                </a:tc>
                <a:tc hMerge="1">
                  <a:txBody>
                    <a:bodyPr/>
                    <a:lstStyle/>
                    <a:p>
                      <a:endParaRPr lang="en-US" dirty="0"/>
                    </a:p>
                  </a:txBody>
                  <a:tcPr/>
                </a:tc>
                <a:extLst>
                  <a:ext uri="{0D108BD9-81ED-4DB2-BD59-A6C34878D82A}">
                    <a16:rowId xmlns:a16="http://schemas.microsoft.com/office/drawing/2014/main" val="2127657442"/>
                  </a:ext>
                </a:extLst>
              </a:tr>
            </a:tbl>
          </a:graphicData>
        </a:graphic>
      </p:graphicFrame>
    </p:spTree>
    <p:extLst>
      <p:ext uri="{BB962C8B-B14F-4D97-AF65-F5344CB8AC3E}">
        <p14:creationId xmlns:p14="http://schemas.microsoft.com/office/powerpoint/2010/main" val="23870614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643218" y="238380"/>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800" dirty="0"/>
              <a:t>Review submissions – Editorial vs Technical</a:t>
            </a:r>
          </a:p>
          <a:p>
            <a:r>
              <a:rPr lang="en-US" sz="2800" dirty="0"/>
              <a:t>Sessions 2-7 </a:t>
            </a:r>
          </a:p>
          <a:p>
            <a:pPr lvl="1"/>
            <a:r>
              <a:rPr lang="en-US" sz="2400" dirty="0"/>
              <a:t>Review Submissions</a:t>
            </a:r>
          </a:p>
          <a:p>
            <a:pPr lvl="1"/>
            <a:endParaRPr lang="en-US" sz="2400" dirty="0"/>
          </a:p>
          <a:p>
            <a:pPr marL="514350" indent="-457200"/>
            <a:r>
              <a:rPr lang="en-US" sz="2800" dirty="0"/>
              <a:t>Session 8</a:t>
            </a:r>
          </a:p>
          <a:p>
            <a:pPr marL="914400" lvl="1" indent="-457200"/>
            <a:r>
              <a:rPr lang="en-US" sz="2400" dirty="0"/>
              <a:t>Motions and next steps</a:t>
            </a:r>
          </a:p>
          <a:p>
            <a:pPr lvl="1"/>
            <a:endParaRPr lang="en-US" sz="24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7</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7916048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IEEE 802.15.4md 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857250" lvl="2" indent="0">
              <a:buNone/>
            </a:pPr>
            <a:endParaRPr lang="en-US" sz="2000" dirty="0"/>
          </a:p>
          <a:p>
            <a:pPr marL="457200" lvl="1" indent="0">
              <a:buNone/>
            </a:pPr>
            <a:endParaRPr lang="en-US" sz="2400" dirty="0"/>
          </a:p>
          <a:p>
            <a:pPr lvl="1"/>
            <a:endParaRPr lang="en-US" sz="2400" dirty="0"/>
          </a:p>
          <a:p>
            <a:pPr lvl="1"/>
            <a:endParaRPr lang="en-US" sz="2400" dirty="0"/>
          </a:p>
          <a:p>
            <a:pPr marL="457200" lvl="1" indent="0">
              <a:buNone/>
            </a:pPr>
            <a:endParaRPr lang="en-US" sz="2400" dirty="0"/>
          </a:p>
          <a:p>
            <a:pPr marL="457200" lvl="1" indent="0">
              <a:buNone/>
            </a:pP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8</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8" name="Table 7">
            <a:extLst>
              <a:ext uri="{FF2B5EF4-FFF2-40B4-BE49-F238E27FC236}">
                <a16:creationId xmlns:a16="http://schemas.microsoft.com/office/drawing/2014/main" id="{E22EC855-65B9-B549-9923-4B9F462C2DC1}"/>
              </a:ext>
            </a:extLst>
          </p:cNvPr>
          <p:cNvGraphicFramePr>
            <a:graphicFrameLocks noGrp="1"/>
          </p:cNvGraphicFramePr>
          <p:nvPr>
            <p:extLst>
              <p:ext uri="{D42A27DB-BD31-4B8C-83A1-F6EECF244321}">
                <p14:modId xmlns:p14="http://schemas.microsoft.com/office/powerpoint/2010/main" val="4123052247"/>
              </p:ext>
            </p:extLst>
          </p:nvPr>
        </p:nvGraphicFramePr>
        <p:xfrm>
          <a:off x="1296988" y="1513075"/>
          <a:ext cx="6096000" cy="221996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06656212"/>
                    </a:ext>
                  </a:extLst>
                </a:gridCol>
                <a:gridCol w="3048000">
                  <a:extLst>
                    <a:ext uri="{9D8B030D-6E8A-4147-A177-3AD203B41FA5}">
                      <a16:colId xmlns:a16="http://schemas.microsoft.com/office/drawing/2014/main" val="856766449"/>
                    </a:ext>
                  </a:extLst>
                </a:gridCol>
              </a:tblGrid>
              <a:tr h="370840">
                <a:tc>
                  <a:txBody>
                    <a:bodyPr/>
                    <a:lstStyle/>
                    <a:p>
                      <a:r>
                        <a:rPr lang="en-US" dirty="0"/>
                        <a:t>VOTER POOL</a:t>
                      </a:r>
                    </a:p>
                  </a:txBody>
                  <a:tcPr/>
                </a:tc>
                <a:tc>
                  <a:txBody>
                    <a:bodyPr/>
                    <a:lstStyle/>
                    <a:p>
                      <a:pPr algn="ctr"/>
                      <a:r>
                        <a:rPr lang="en-US" dirty="0"/>
                        <a:t> 97</a:t>
                      </a:r>
                    </a:p>
                  </a:txBody>
                  <a:tcPr/>
                </a:tc>
                <a:extLst>
                  <a:ext uri="{0D108BD9-81ED-4DB2-BD59-A6C34878D82A}">
                    <a16:rowId xmlns:a16="http://schemas.microsoft.com/office/drawing/2014/main" val="3616388979"/>
                  </a:ext>
                </a:extLst>
              </a:tr>
              <a:tr h="370840">
                <a:tc>
                  <a:txBody>
                    <a:bodyPr/>
                    <a:lstStyle/>
                    <a:p>
                      <a:r>
                        <a:rPr lang="en-US" dirty="0"/>
                        <a:t>Voted </a:t>
                      </a:r>
                    </a:p>
                  </a:txBody>
                  <a:tcPr/>
                </a:tc>
                <a:tc>
                  <a:txBody>
                    <a:bodyPr/>
                    <a:lstStyle/>
                    <a:p>
                      <a:pPr algn="ctr"/>
                      <a:r>
                        <a:rPr lang="en-US" dirty="0"/>
                        <a:t> 80 for 82%</a:t>
                      </a:r>
                    </a:p>
                  </a:txBody>
                  <a:tcPr/>
                </a:tc>
                <a:extLst>
                  <a:ext uri="{0D108BD9-81ED-4DB2-BD59-A6C34878D82A}">
                    <a16:rowId xmlns:a16="http://schemas.microsoft.com/office/drawing/2014/main" val="572555286"/>
                  </a:ext>
                </a:extLst>
              </a:tr>
              <a:tr h="370840">
                <a:tc>
                  <a:txBody>
                    <a:bodyPr/>
                    <a:lstStyle/>
                    <a:p>
                      <a:r>
                        <a:rPr lang="en-US" dirty="0"/>
                        <a:t>YES</a:t>
                      </a:r>
                    </a:p>
                  </a:txBody>
                  <a:tcPr/>
                </a:tc>
                <a:tc>
                  <a:txBody>
                    <a:bodyPr/>
                    <a:lstStyle/>
                    <a:p>
                      <a:pPr algn="ctr"/>
                      <a:r>
                        <a:rPr lang="en-US" dirty="0"/>
                        <a:t> 73</a:t>
                      </a:r>
                    </a:p>
                  </a:txBody>
                  <a:tcPr/>
                </a:tc>
                <a:extLst>
                  <a:ext uri="{0D108BD9-81ED-4DB2-BD59-A6C34878D82A}">
                    <a16:rowId xmlns:a16="http://schemas.microsoft.com/office/drawing/2014/main" val="3961005247"/>
                  </a:ext>
                </a:extLst>
              </a:tr>
              <a:tr h="370840">
                <a:tc>
                  <a:txBody>
                    <a:bodyPr/>
                    <a:lstStyle/>
                    <a:p>
                      <a:r>
                        <a:rPr lang="en-US" dirty="0"/>
                        <a:t>Abstain</a:t>
                      </a:r>
                    </a:p>
                  </a:txBody>
                  <a:tcPr/>
                </a:tc>
                <a:tc>
                  <a:txBody>
                    <a:bodyPr/>
                    <a:lstStyle/>
                    <a:p>
                      <a:pPr algn="ctr"/>
                      <a:r>
                        <a:rPr lang="en-US" dirty="0"/>
                        <a:t>5</a:t>
                      </a:r>
                    </a:p>
                  </a:txBody>
                  <a:tcPr/>
                </a:tc>
                <a:extLst>
                  <a:ext uri="{0D108BD9-81ED-4DB2-BD59-A6C34878D82A}">
                    <a16:rowId xmlns:a16="http://schemas.microsoft.com/office/drawing/2014/main" val="2322914959"/>
                  </a:ext>
                </a:extLst>
              </a:tr>
              <a:tr h="370840">
                <a:tc>
                  <a:txBody>
                    <a:bodyPr/>
                    <a:lstStyle/>
                    <a:p>
                      <a:r>
                        <a:rPr lang="en-US" dirty="0"/>
                        <a:t>No</a:t>
                      </a:r>
                    </a:p>
                  </a:txBody>
                  <a:tcPr/>
                </a:tc>
                <a:tc>
                  <a:txBody>
                    <a:bodyPr/>
                    <a:lstStyle/>
                    <a:p>
                      <a:pPr algn="ctr"/>
                      <a:r>
                        <a:rPr lang="en-US" dirty="0"/>
                        <a:t>2</a:t>
                      </a:r>
                    </a:p>
                  </a:txBody>
                  <a:tcPr/>
                </a:tc>
                <a:extLst>
                  <a:ext uri="{0D108BD9-81ED-4DB2-BD59-A6C34878D82A}">
                    <a16:rowId xmlns:a16="http://schemas.microsoft.com/office/drawing/2014/main" val="2956733522"/>
                  </a:ext>
                </a:extLst>
              </a:tr>
              <a:tr h="292713">
                <a:tc gridSpan="2">
                  <a:txBody>
                    <a:bodyPr/>
                    <a:lstStyle/>
                    <a:p>
                      <a:r>
                        <a:rPr lang="en-US" b="1" dirty="0"/>
                        <a:t>Ballot Passes</a:t>
                      </a:r>
                    </a:p>
                  </a:txBody>
                  <a:tcPr/>
                </a:tc>
                <a:tc hMerge="1">
                  <a:txBody>
                    <a:bodyPr/>
                    <a:lstStyle/>
                    <a:p>
                      <a:endParaRPr lang="en-US" dirty="0"/>
                    </a:p>
                  </a:txBody>
                  <a:tcPr/>
                </a:tc>
                <a:extLst>
                  <a:ext uri="{0D108BD9-81ED-4DB2-BD59-A6C34878D82A}">
                    <a16:rowId xmlns:a16="http://schemas.microsoft.com/office/drawing/2014/main" val="2127657442"/>
                  </a:ext>
                </a:extLst>
              </a:tr>
            </a:tbl>
          </a:graphicData>
        </a:graphic>
      </p:graphicFrame>
      <p:graphicFrame>
        <p:nvGraphicFramePr>
          <p:cNvPr id="10" name="Table 9">
            <a:extLst>
              <a:ext uri="{FF2B5EF4-FFF2-40B4-BE49-F238E27FC236}">
                <a16:creationId xmlns:a16="http://schemas.microsoft.com/office/drawing/2014/main" id="{B206E9FD-4E50-C941-9D82-3A2FD2777418}"/>
              </a:ext>
            </a:extLst>
          </p:cNvPr>
          <p:cNvGraphicFramePr>
            <a:graphicFrameLocks noGrp="1"/>
          </p:cNvGraphicFramePr>
          <p:nvPr>
            <p:extLst>
              <p:ext uri="{D42A27DB-BD31-4B8C-83A1-F6EECF244321}">
                <p14:modId xmlns:p14="http://schemas.microsoft.com/office/powerpoint/2010/main" val="2056386612"/>
              </p:ext>
            </p:extLst>
          </p:nvPr>
        </p:nvGraphicFramePr>
        <p:xfrm>
          <a:off x="1296988" y="4213477"/>
          <a:ext cx="6400800" cy="1097280"/>
        </p:xfrm>
        <a:graphic>
          <a:graphicData uri="http://schemas.openxmlformats.org/drawingml/2006/table">
            <a:tbl>
              <a:tblPr firstRow="1" bandRow="1">
                <a:tableStyleId>{5C22544A-7EE6-4342-B048-85BDC9FD1C3A}</a:tableStyleId>
              </a:tblPr>
              <a:tblGrid>
                <a:gridCol w="1600200">
                  <a:extLst>
                    <a:ext uri="{9D8B030D-6E8A-4147-A177-3AD203B41FA5}">
                      <a16:colId xmlns:a16="http://schemas.microsoft.com/office/drawing/2014/main" val="545679184"/>
                    </a:ext>
                  </a:extLst>
                </a:gridCol>
                <a:gridCol w="1600200">
                  <a:extLst>
                    <a:ext uri="{9D8B030D-6E8A-4147-A177-3AD203B41FA5}">
                      <a16:colId xmlns:a16="http://schemas.microsoft.com/office/drawing/2014/main" val="446869718"/>
                    </a:ext>
                  </a:extLst>
                </a:gridCol>
                <a:gridCol w="1600200">
                  <a:extLst>
                    <a:ext uri="{9D8B030D-6E8A-4147-A177-3AD203B41FA5}">
                      <a16:colId xmlns:a16="http://schemas.microsoft.com/office/drawing/2014/main" val="3207683483"/>
                    </a:ext>
                  </a:extLst>
                </a:gridCol>
                <a:gridCol w="1600200">
                  <a:extLst>
                    <a:ext uri="{9D8B030D-6E8A-4147-A177-3AD203B41FA5}">
                      <a16:colId xmlns:a16="http://schemas.microsoft.com/office/drawing/2014/main" val="41596453"/>
                    </a:ext>
                  </a:extLst>
                </a:gridCol>
              </a:tblGrid>
              <a:tr h="0">
                <a:tc>
                  <a:txBody>
                    <a:bodyPr/>
                    <a:lstStyle/>
                    <a:p>
                      <a:pPr algn="ctr"/>
                      <a:endParaRPr lang="en-US" dirty="0"/>
                    </a:p>
                  </a:txBody>
                  <a:tcPr/>
                </a:tc>
                <a:tc>
                  <a:txBody>
                    <a:bodyPr/>
                    <a:lstStyle/>
                    <a:p>
                      <a:r>
                        <a:rPr lang="en-US" dirty="0">
                          <a:solidFill>
                            <a:schemeClr val="tx1"/>
                          </a:solidFill>
                        </a:rPr>
                        <a:t>EDITORIAL</a:t>
                      </a:r>
                    </a:p>
                  </a:txBody>
                  <a:tcPr/>
                </a:tc>
                <a:tc>
                  <a:txBody>
                    <a:bodyPr/>
                    <a:lstStyle/>
                    <a:p>
                      <a:r>
                        <a:rPr lang="en-US" dirty="0">
                          <a:solidFill>
                            <a:schemeClr val="tx1"/>
                          </a:solidFill>
                        </a:rPr>
                        <a:t>TECHNICAL</a:t>
                      </a:r>
                    </a:p>
                  </a:txBody>
                  <a:tcPr/>
                </a:tc>
                <a:tc>
                  <a:txBody>
                    <a:bodyPr/>
                    <a:lstStyle/>
                    <a:p>
                      <a:r>
                        <a:rPr lang="en-US" dirty="0">
                          <a:solidFill>
                            <a:schemeClr val="tx1"/>
                          </a:solidFill>
                        </a:rPr>
                        <a:t>OPEN</a:t>
                      </a:r>
                    </a:p>
                  </a:txBody>
                  <a:tcPr/>
                </a:tc>
                <a:extLst>
                  <a:ext uri="{0D108BD9-81ED-4DB2-BD59-A6C34878D82A}">
                    <a16:rowId xmlns:a16="http://schemas.microsoft.com/office/drawing/2014/main" val="1144613048"/>
                  </a:ext>
                </a:extLst>
              </a:tr>
              <a:tr h="329243">
                <a:tc>
                  <a:txBody>
                    <a:bodyPr/>
                    <a:lstStyle/>
                    <a:p>
                      <a:pPr algn="ctr"/>
                      <a:r>
                        <a:rPr lang="en-US" dirty="0"/>
                        <a:t>SPONSOR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solidFill>
                      <a:srgbClr val="FFC000"/>
                    </a:solidFill>
                  </a:tcPr>
                </a:tc>
                <a:extLst>
                  <a:ext uri="{0D108BD9-81ED-4DB2-BD59-A6C34878D82A}">
                    <a16:rowId xmlns:a16="http://schemas.microsoft.com/office/drawing/2014/main" val="4218296357"/>
                  </a:ext>
                </a:extLst>
              </a:tr>
              <a:tr h="329243">
                <a:tc>
                  <a:txBody>
                    <a:bodyPr/>
                    <a:lstStyle/>
                    <a:p>
                      <a:pPr algn="ctr"/>
                      <a:r>
                        <a:rPr lang="en-US" dirty="0"/>
                        <a:t>Total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299</a:t>
                      </a:r>
                    </a:p>
                  </a:txBody>
                  <a:tcPr>
                    <a:solidFill>
                      <a:srgbClr val="FFC000"/>
                    </a:solidFill>
                  </a:tcPr>
                </a:tc>
                <a:extLst>
                  <a:ext uri="{0D108BD9-81ED-4DB2-BD59-A6C34878D82A}">
                    <a16:rowId xmlns:a16="http://schemas.microsoft.com/office/drawing/2014/main" val="4076148125"/>
                  </a:ext>
                </a:extLst>
              </a:tr>
            </a:tbl>
          </a:graphicData>
        </a:graphic>
      </p:graphicFrame>
    </p:spTree>
    <p:extLst>
      <p:ext uri="{BB962C8B-B14F-4D97-AF65-F5344CB8AC3E}">
        <p14:creationId xmlns:p14="http://schemas.microsoft.com/office/powerpoint/2010/main" val="6596168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IEEE 802.15.4md 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800" dirty="0"/>
              <a:t> Minutes are posted in document DCN 15-20-0???-00-0?md.</a:t>
            </a:r>
          </a:p>
          <a:p>
            <a:r>
              <a:rPr lang="en-US" sz="2800" dirty="0"/>
              <a:t>Call for Patents was made.</a:t>
            </a:r>
          </a:p>
          <a:p>
            <a:r>
              <a:rPr lang="en-US" sz="2800" dirty="0"/>
              <a:t>Minutes from F2F and CRG’s were approved</a:t>
            </a:r>
          </a:p>
          <a:p>
            <a:r>
              <a:rPr lang="en-US" sz="2800" dirty="0"/>
              <a:t>Agenda was approved</a:t>
            </a:r>
          </a:p>
          <a:p>
            <a:r>
              <a:rPr lang="en-US" sz="2800" dirty="0"/>
              <a:t>Eight sessions were held </a:t>
            </a:r>
          </a:p>
          <a:p>
            <a:pPr marL="0" indent="0">
              <a:buNone/>
            </a:pPr>
            <a:endParaRPr lang="en-US" sz="2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9</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52190184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7317</TotalTime>
  <Words>1028</Words>
  <Application>Microsoft Macintosh PowerPoint</Application>
  <PresentationFormat>On-screen Show (4:3)</PresentationFormat>
  <Paragraphs>217</Paragraphs>
  <Slides>16</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Times New Roman</vt:lpstr>
      <vt:lpstr>Office Theme</vt:lpstr>
      <vt:lpstr>PowerPoint Presentation</vt:lpstr>
      <vt:lpstr>PowerPoint Presentation</vt:lpstr>
      <vt:lpstr>802.15.4MD January IEEE 802.15.4md Opening and Closing  V1.0 </vt:lpstr>
      <vt:lpstr>15.4md Sessions this Week</vt:lpstr>
      <vt:lpstr>Agenda </vt:lpstr>
      <vt:lpstr>IEEE 802.15.4md </vt:lpstr>
      <vt:lpstr>Agenda </vt:lpstr>
      <vt:lpstr>IEEE 802.15.4md Closing Report </vt:lpstr>
      <vt:lpstr>IEEE 802.15.4md Closing Report </vt:lpstr>
      <vt:lpstr>IEEE 802.15.4md Closing Report </vt:lpstr>
      <vt:lpstr>IEEE 802.15.4md Closing Report </vt:lpstr>
      <vt:lpstr>PowerPoint Presentation</vt:lpstr>
      <vt:lpstr>PowerPoint Presentation</vt:lpstr>
      <vt:lpstr>PowerPoint Presentation</vt:lpstr>
      <vt:lpstr>Closing Report  - Revised Timeline</vt:lpstr>
      <vt:lpstr>Closing Report  - Revised Timeline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131</cp:revision>
  <cp:lastPrinted>1998-02-10T13:28:06Z</cp:lastPrinted>
  <dcterms:created xsi:type="dcterms:W3CDTF">2018-03-03T14:04:29Z</dcterms:created>
  <dcterms:modified xsi:type="dcterms:W3CDTF">2020-01-02T14:58:49Z</dcterms:modified>
</cp:coreProperties>
</file>