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8" r:id="rId2"/>
    <p:sldId id="261" r:id="rId3"/>
    <p:sldId id="262" r:id="rId4"/>
    <p:sldId id="263" r:id="rId5"/>
    <p:sldId id="265" r:id="rId6"/>
    <p:sldId id="264" r:id="rId7"/>
    <p:sldId id="26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692AB-B15B-4465-AC54-34858C80AA79}" type="datetimeFigureOut">
              <a:rPr lang="en-US" smtClean="0"/>
              <a:t>12/5/2019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6B98A7-8611-4F13-A14D-3B33C6B10CFC}" type="slidenum">
              <a:rPr lang="en-US" smtClean="0"/>
              <a:t>‹#›</a:t>
            </a:fld>
            <a:endParaRPr lang="en-US"/>
          </a:p>
        </p:txBody>
      </p:sp>
    </p:spTree>
    <p:extLst>
      <p:ext uri="{BB962C8B-B14F-4D97-AF65-F5344CB8AC3E}">
        <p14:creationId xmlns:p14="http://schemas.microsoft.com/office/powerpoint/2010/main" val="2496831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657007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eaLnBrk="0" fontAlgn="base" hangingPunct="0">
              <a:spcBef>
                <a:spcPct val="0"/>
              </a:spcBef>
              <a:spcAft>
                <a:spcPct val="0"/>
              </a:spcAft>
              <a:defRPr/>
            </a:pPr>
            <a:r>
              <a:rPr lang="en-US" smtClean="0">
                <a:solidFill>
                  <a:srgbClr val="000000"/>
                </a:solidFill>
                <a:latin typeface="Times New Roman" pitchFamily="18" charset="0"/>
              </a:rPr>
              <a:t>Novemner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867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eaLnBrk="0" fontAlgn="base" hangingPunct="0">
              <a:spcBef>
                <a:spcPct val="0"/>
              </a:spcBef>
              <a:spcAft>
                <a:spcPct val="0"/>
              </a:spcAft>
              <a:defRPr/>
            </a:pPr>
            <a:r>
              <a:rPr lang="en-US" smtClean="0">
                <a:solidFill>
                  <a:srgbClr val="000000"/>
                </a:solidFill>
                <a:latin typeface="Times New Roman" pitchFamily="18" charset="0"/>
              </a:rPr>
              <a:t>Novemner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668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eaLnBrk="0" fontAlgn="base" hangingPunct="0">
              <a:spcBef>
                <a:spcPct val="0"/>
              </a:spcBef>
              <a:spcAft>
                <a:spcPct val="0"/>
              </a:spcAft>
              <a:defRPr/>
            </a:pPr>
            <a:r>
              <a:rPr lang="en-US" smtClean="0">
                <a:solidFill>
                  <a:srgbClr val="000000"/>
                </a:solidFill>
                <a:latin typeface="Times New Roman" pitchFamily="18" charset="0"/>
              </a:rPr>
              <a:t>Novemner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463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Novemner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3327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Novemner 2019</a:t>
            </a:r>
            <a:endParaRPr lang="en-US" dirty="0" smtClean="0">
              <a:solidFill>
                <a:srgbClr val="000000"/>
              </a:solidFill>
            </a:endParaRPr>
          </a:p>
        </p:txBody>
      </p:sp>
      <p:sp>
        <p:nvSpPr>
          <p:cNvPr id="8"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9"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8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Novemner 2019</a:t>
            </a:r>
            <a:endParaRPr lang="en-US" dirty="0" smtClean="0">
              <a:solidFill>
                <a:srgbClr val="000000"/>
              </a:solidFill>
            </a:endParaRPr>
          </a:p>
        </p:txBody>
      </p:sp>
      <p:sp>
        <p:nvSpPr>
          <p:cNvPr id="4"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5"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112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948265" y="378281"/>
            <a:ext cx="2133600" cy="215444"/>
          </a:xfrm>
          <a:ln/>
        </p:spPr>
        <p:txBody>
          <a:bodyPr/>
          <a:lstStyle>
            <a:lvl1pPr>
              <a:defRPr/>
            </a:lvl1pPr>
          </a:lstStyle>
          <a:p>
            <a:pPr>
              <a:defRPr/>
            </a:pPr>
            <a:r>
              <a:rPr lang="en-US" smtClean="0">
                <a:solidFill>
                  <a:srgbClr val="000000"/>
                </a:solidFill>
              </a:rPr>
              <a:t>Novemner 2019</a:t>
            </a:r>
            <a:endParaRPr lang="en-US" dirty="0" smtClean="0">
              <a:solidFill>
                <a:srgbClr val="000000"/>
              </a:solidFill>
            </a:endParaRPr>
          </a:p>
        </p:txBody>
      </p:sp>
      <p:sp>
        <p:nvSpPr>
          <p:cNvPr id="3"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4"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5927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Novemner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2311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Novemner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173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eaLnBrk="0" fontAlgn="base" hangingPunct="0">
              <a:spcBef>
                <a:spcPct val="0"/>
              </a:spcBef>
              <a:spcAft>
                <a:spcPct val="0"/>
              </a:spcAft>
              <a:defRPr/>
            </a:pPr>
            <a:r>
              <a:rPr lang="en-US" smtClean="0">
                <a:solidFill>
                  <a:srgbClr val="000000"/>
                </a:solidFill>
                <a:latin typeface="Times New Roman" pitchFamily="18" charset="0"/>
              </a:rPr>
              <a:t>Novemner 2019</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eaLnBrk="0" fontAlgn="base" hangingPunct="0">
              <a:spcBef>
                <a:spcPct val="0"/>
              </a:spcBef>
              <a:spcAft>
                <a:spcPct val="0"/>
              </a:spcAft>
              <a:defRPr/>
            </a:pPr>
            <a:r>
              <a:rPr lang="en-US" sz="1200">
                <a:solidFill>
                  <a:srgbClr val="000000"/>
                </a:solidFill>
                <a:latin typeface="Times New Roman" pitchFamily="18" charset="0"/>
              </a:rPr>
              <a:t>Benjamin Rolfe, Blind Creek Associates</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5159024" y="394156"/>
            <a:ext cx="611857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eaLnBrk="0" fontAlgn="base" hangingPunct="0">
              <a:spcBef>
                <a:spcPct val="0"/>
              </a:spcBef>
              <a:spcAft>
                <a:spcPct val="0"/>
              </a:spcAft>
            </a:pPr>
            <a:r>
              <a:rPr lang="en-US" sz="1400" b="1" dirty="0">
                <a:solidFill>
                  <a:srgbClr val="000000"/>
                </a:solidFill>
                <a:latin typeface="Times New Roman" pitchFamily="18" charset="0"/>
              </a:rPr>
              <a:t>doc.: </a:t>
            </a:r>
            <a:r>
              <a:rPr lang="en-US" sz="1400" b="1" dirty="0" smtClean="0">
                <a:solidFill>
                  <a:srgbClr val="000000"/>
                </a:solidFill>
                <a:latin typeface="Times New Roman" pitchFamily="18" charset="0"/>
              </a:rPr>
              <a:t>IEEE802.15-19-0585-00-004z</a:t>
            </a:r>
            <a:endParaRPr lang="en-US" sz="1400" b="1" dirty="0">
              <a:solidFill>
                <a:srgbClr val="000000"/>
              </a:solidFill>
              <a:latin typeface="Times New Roman" pitchFamily="18"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lang="en-US" sz="1200">
                <a:solidFill>
                  <a:srgbClr val="000000"/>
                </a:solidFill>
                <a:latin typeface="Times New Roman" pitchFamily="18"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Tree>
    <p:extLst>
      <p:ext uri="{BB962C8B-B14F-4D97-AF65-F5344CB8AC3E}">
        <p14:creationId xmlns:p14="http://schemas.microsoft.com/office/powerpoint/2010/main" val="1511633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solidFill>
                  <a:srgbClr val="000000"/>
                </a:solidFill>
              </a:rPr>
              <a:t>Novemner 2019</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2133601" y="901891"/>
            <a:ext cx="8077200" cy="5016758"/>
          </a:xfrm>
          <a:prstGeom prst="rect">
            <a:avLst/>
          </a:prstGeom>
          <a:noFill/>
          <a:ln w="12700">
            <a:noFill/>
            <a:miter lim="800000"/>
            <a:headEnd type="none" w="sm" len="sm"/>
            <a:tailEnd type="none" w="sm" len="sm"/>
          </a:ln>
          <a:effectLst/>
        </p:spPr>
        <p:txBody>
          <a:bodyPr wrap="square">
            <a:spAutoFit/>
          </a:bodyPr>
          <a:lstStyle/>
          <a:p>
            <a:pPr algn="ctr" defTabSz="457200"/>
            <a:r>
              <a:rPr lang="en-US" altLang="ko-KR" b="1" u="sng" dirty="0">
                <a:solidFill>
                  <a:srgbClr val="000000"/>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rgbClr val="000000"/>
              </a:solidFill>
              <a:ea typeface="굴림" pitchFamily="50" charset="-127"/>
            </a:endParaRPr>
          </a:p>
          <a:p>
            <a:pPr defTabSz="457200"/>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Submission Title: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TG4z November Closing Report</a:t>
            </a:r>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Date Submitted: </a:t>
            </a:r>
            <a:r>
              <a:rPr lang="en-US" altLang="ko-KR" sz="1600" dirty="0" smtClean="0">
                <a:solidFill>
                  <a:srgbClr val="000000"/>
                </a:solidFill>
                <a:ea typeface="굴림" pitchFamily="50" charset="-127"/>
              </a:rPr>
              <a:t>5</a:t>
            </a:r>
            <a:r>
              <a:rPr lang="en-US" altLang="ko-KR" sz="1600" dirty="0" smtClean="0">
                <a:solidFill>
                  <a:srgbClr val="000000"/>
                </a:solidFill>
                <a:ea typeface="굴림" pitchFamily="50" charset="-127"/>
              </a:rPr>
              <a:t>-Dec-2019</a:t>
            </a:r>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Source:</a:t>
            </a:r>
            <a:r>
              <a:rPr lang="en-US" altLang="ko-KR" sz="1600" dirty="0">
                <a:solidFill>
                  <a:srgbClr val="000000"/>
                </a:solidFill>
                <a:ea typeface="굴림" pitchFamily="50" charset="-127"/>
              </a:rPr>
              <a:t>  Benjamin A. Rolfe </a:t>
            </a:r>
          </a:p>
          <a:p>
            <a:pPr defTabSz="457200"/>
            <a:r>
              <a:rPr lang="en-US" altLang="ko-KR" sz="1600" dirty="0">
                <a:solidFill>
                  <a:srgbClr val="000000"/>
                </a:solidFill>
                <a:ea typeface="굴림" pitchFamily="50" charset="-127"/>
              </a:rPr>
              <a:t>Company: Blind Creek Associates</a:t>
            </a:r>
          </a:p>
          <a:p>
            <a:pPr defTabSz="457200"/>
            <a:r>
              <a:rPr lang="en-US" altLang="ko-KR" sz="1600" dirty="0">
                <a:solidFill>
                  <a:srgbClr val="000000"/>
                </a:solidFill>
                <a:ea typeface="굴림" pitchFamily="50" charset="-127"/>
              </a:rPr>
              <a:t>Address: PO Box 798 Los Gatos CA 95031</a:t>
            </a:r>
          </a:p>
          <a:p>
            <a:pPr defTabSz="457200"/>
            <a:r>
              <a:rPr lang="en-US" altLang="ko-KR" sz="1600" dirty="0">
                <a:solidFill>
                  <a:srgbClr val="000000"/>
                </a:solidFill>
                <a:ea typeface="굴림" pitchFamily="50" charset="-127"/>
              </a:rPr>
              <a:t>Voice: +1 408 332 0725, E-Mail: </a:t>
            </a:r>
            <a:r>
              <a:rPr lang="en-US" altLang="ko-KR" sz="1600" dirty="0" err="1" smtClean="0">
                <a:solidFill>
                  <a:srgbClr val="000000"/>
                </a:solidFill>
                <a:ea typeface="굴림" pitchFamily="50" charset="-127"/>
              </a:rPr>
              <a:t>ben.rolfe</a:t>
            </a:r>
            <a:r>
              <a:rPr lang="en-US" altLang="ko-KR" sz="1600" dirty="0" smtClean="0">
                <a:solidFill>
                  <a:srgbClr val="000000"/>
                </a:solidFill>
                <a:ea typeface="굴림" pitchFamily="50" charset="-127"/>
              </a:rPr>
              <a:t> </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ieee.com</a:t>
            </a:r>
            <a:r>
              <a:rPr lang="en-US" altLang="ko-KR" sz="1600" dirty="0">
                <a:solidFill>
                  <a:srgbClr val="000000"/>
                </a:solidFill>
                <a:ea typeface="굴림" pitchFamily="50" charset="-127"/>
              </a:rPr>
              <a:t>	</a:t>
            </a:r>
          </a:p>
          <a:p>
            <a:pPr defTabSz="457200">
              <a:spcBef>
                <a:spcPts val="600"/>
              </a:spcBef>
              <a:spcAft>
                <a:spcPts val="600"/>
              </a:spcAft>
            </a:pPr>
            <a:r>
              <a:rPr lang="en-US" altLang="ko-KR" sz="1600" b="1" dirty="0">
                <a:solidFill>
                  <a:srgbClr val="000000"/>
                </a:solidFill>
                <a:ea typeface="굴림" pitchFamily="50" charset="-127"/>
              </a:rPr>
              <a:t>Re: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November plenary meeting closing report</a:t>
            </a:r>
            <a:endParaRPr lang="en-US" altLang="ko-KR"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Abstract:</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 Closing report </a:t>
            </a:r>
            <a:endParaRPr lang="en-US" altLang="ko-KR" sz="1600"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Purpose</a:t>
            </a:r>
            <a:r>
              <a:rPr lang="en-US" altLang="ko-KR" sz="1600" b="1" dirty="0" smtClean="0">
                <a:solidFill>
                  <a:srgbClr val="000000"/>
                </a:solidFill>
                <a:ea typeface="굴림" pitchFamily="50" charset="-127"/>
              </a:rPr>
              <a:t>:</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Entertain and inform working group of TG activities</a:t>
            </a:r>
            <a:endParaRPr lang="en-US" altLang="ko-KR" sz="1600" dirty="0">
              <a:solidFill>
                <a:srgbClr val="000000"/>
              </a:solidFill>
              <a:ea typeface="굴림" pitchFamily="50" charset="-127"/>
            </a:endParaRPr>
          </a:p>
          <a:p>
            <a:pPr defTabSz="457200">
              <a:spcBef>
                <a:spcPts val="600"/>
              </a:spcBef>
              <a:spcAft>
                <a:spcPts val="600"/>
              </a:spcAft>
            </a:pPr>
            <a:r>
              <a:rPr lang="en-US" altLang="ko-KR" sz="1400" b="1" dirty="0">
                <a:solidFill>
                  <a:srgbClr val="000000"/>
                </a:solidFill>
                <a:ea typeface="굴림" pitchFamily="50" charset="-127"/>
              </a:rPr>
              <a:t>Notice:</a:t>
            </a:r>
            <a:r>
              <a:rPr lang="en-US" altLang="ko-KR" sz="1400" dirty="0">
                <a:solidFill>
                  <a:srgbClr val="000000"/>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457200"/>
            <a:r>
              <a:rPr lang="en-US" altLang="ko-KR" sz="1400" b="1" dirty="0">
                <a:solidFill>
                  <a:srgbClr val="000000"/>
                </a:solidFill>
                <a:ea typeface="굴림" pitchFamily="50" charset="-127"/>
              </a:rPr>
              <a:t>Release:</a:t>
            </a:r>
            <a:r>
              <a:rPr lang="en-US" altLang="ko-KR" sz="1400" dirty="0">
                <a:solidFill>
                  <a:srgbClr val="000000"/>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19455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90113"/>
            <a:ext cx="10972800" cy="727524"/>
          </a:xfrm>
        </p:spPr>
        <p:txBody>
          <a:bodyPr>
            <a:normAutofit/>
          </a:bodyPr>
          <a:lstStyle/>
          <a:p>
            <a:r>
              <a:rPr lang="en-US" dirty="0" smtClean="0"/>
              <a:t>Meeting Objectives</a:t>
            </a:r>
            <a:endParaRPr lang="en-US" dirty="0"/>
          </a:p>
        </p:txBody>
      </p:sp>
      <p:sp>
        <p:nvSpPr>
          <p:cNvPr id="8" name="Content Placeholder 7"/>
          <p:cNvSpPr>
            <a:spLocks noGrp="1"/>
          </p:cNvSpPr>
          <p:nvPr>
            <p:ph sz="half" idx="2"/>
          </p:nvPr>
        </p:nvSpPr>
        <p:spPr>
          <a:xfrm>
            <a:off x="609600" y="2174875"/>
            <a:ext cx="8663796" cy="3951288"/>
          </a:xfrm>
        </p:spPr>
        <p:txBody>
          <a:bodyPr>
            <a:normAutofit/>
          </a:bodyPr>
          <a:lstStyle/>
          <a:p>
            <a:pPr>
              <a:buFont typeface="Wingdings" panose="05000000000000000000" pitchFamily="2" charset="2"/>
              <a:buChar char="ü"/>
            </a:pPr>
            <a:r>
              <a:rPr lang="nn-NO" dirty="0" smtClean="0"/>
              <a:t>Resolve LB Comments </a:t>
            </a:r>
            <a:endParaRPr lang="nn-NO" dirty="0"/>
          </a:p>
          <a:p>
            <a:pPr>
              <a:buFont typeface="Wingdings" panose="05000000000000000000" pitchFamily="2" charset="2"/>
              <a:buChar char="ü"/>
            </a:pPr>
            <a:r>
              <a:rPr lang="nn-NO" dirty="0" smtClean="0"/>
              <a:t>Initiate recirculation LB</a:t>
            </a:r>
            <a:endParaRPr lang="nn-NO" dirty="0"/>
          </a:p>
          <a:p>
            <a:pPr>
              <a:buFont typeface="Wingdings" panose="05000000000000000000" pitchFamily="2" charset="2"/>
              <a:buChar char="ü"/>
            </a:pPr>
            <a:r>
              <a:rPr lang="nn-NO" dirty="0" smtClean="0"/>
              <a:t>Prepare for SA ballot</a:t>
            </a:r>
            <a:endParaRPr lang="nn-NO" dirty="0"/>
          </a:p>
          <a:p>
            <a:r>
              <a:rPr lang="nn-NO" dirty="0" smtClean="0"/>
              <a:t>Obtain EC approval to start SA Ballot</a:t>
            </a:r>
            <a:endParaRPr lang="nn-NO" dirty="0"/>
          </a:p>
          <a:p>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Novemner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1357779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TG Motions</a:t>
            </a:r>
            <a:endParaRPr lang="en-US" dirty="0"/>
          </a:p>
        </p:txBody>
      </p:sp>
      <p:sp>
        <p:nvSpPr>
          <p:cNvPr id="11" name="Content Placeholder 10"/>
          <p:cNvSpPr>
            <a:spLocks noGrp="1"/>
          </p:cNvSpPr>
          <p:nvPr>
            <p:ph idx="1"/>
          </p:nvPr>
        </p:nvSpPr>
        <p:spPr/>
        <p:txBody>
          <a:bodyPr>
            <a:normAutofit fontScale="62500" lnSpcReduction="20000"/>
          </a:bodyPr>
          <a:lstStyle/>
          <a:p>
            <a:pPr marL="0" indent="0">
              <a:buNone/>
            </a:pPr>
            <a:r>
              <a:rPr lang="en-US" b="1" i="1" dirty="0"/>
              <a:t>Motion to approve comment resolutions </a:t>
            </a:r>
            <a:endParaRPr lang="en-US" dirty="0"/>
          </a:p>
          <a:p>
            <a:pPr marL="0" indent="0">
              <a:buNone/>
            </a:pPr>
            <a:r>
              <a:rPr lang="en-US" i="1" dirty="0"/>
              <a:t>Move to 802.15.4z TG approve the technical comment resolutions in document 15-19-0502-01 and directs the technical editor to apply. </a:t>
            </a:r>
            <a:endParaRPr lang="en-US" dirty="0"/>
          </a:p>
          <a:p>
            <a:pPr marL="0" indent="0">
              <a:buNone/>
            </a:pPr>
            <a:r>
              <a:rPr lang="en-US" dirty="0"/>
              <a:t>Moved by: Billy Verso </a:t>
            </a:r>
          </a:p>
          <a:p>
            <a:pPr marL="0" indent="0">
              <a:buNone/>
            </a:pPr>
            <a:r>
              <a:rPr lang="en-US" dirty="0"/>
              <a:t>Second by: Clint Chaplin </a:t>
            </a:r>
          </a:p>
          <a:p>
            <a:pPr marL="0" indent="0">
              <a:buNone/>
            </a:pPr>
            <a:r>
              <a:rPr lang="en-US" dirty="0"/>
              <a:t>Following neither discussion nor objection, approved by unanimous consent. </a:t>
            </a:r>
            <a:endParaRPr lang="en-US" dirty="0" smtClean="0"/>
          </a:p>
          <a:p>
            <a:pPr marL="0" indent="0">
              <a:buNone/>
            </a:pPr>
            <a:endParaRPr lang="en-US" dirty="0" smtClean="0"/>
          </a:p>
          <a:p>
            <a:pPr marL="0" indent="0">
              <a:buNone/>
            </a:pPr>
            <a:r>
              <a:rPr lang="en-US" b="1" i="1" dirty="0"/>
              <a:t>Motion to approve revised comment resolutions </a:t>
            </a:r>
            <a:endParaRPr lang="en-US" dirty="0"/>
          </a:p>
          <a:p>
            <a:pPr marL="0" indent="0">
              <a:buNone/>
            </a:pPr>
            <a:r>
              <a:rPr lang="en-US" i="1" dirty="0"/>
              <a:t>Move to 802.15.4z TG approve the technical comment resolutions in document </a:t>
            </a:r>
            <a:r>
              <a:rPr lang="en-US" i="1" dirty="0" smtClean="0"/>
              <a:t>15-19-0502-03 </a:t>
            </a:r>
            <a:r>
              <a:rPr lang="en-US" i="1" dirty="0"/>
              <a:t>and directs the technical editor to apply. </a:t>
            </a:r>
            <a:endParaRPr lang="en-US" dirty="0"/>
          </a:p>
          <a:p>
            <a:pPr marL="0" indent="0">
              <a:buNone/>
            </a:pPr>
            <a:r>
              <a:rPr lang="en-US" dirty="0"/>
              <a:t>Moved by: Billy Verso </a:t>
            </a:r>
          </a:p>
          <a:p>
            <a:pPr marL="0" indent="0">
              <a:buNone/>
            </a:pPr>
            <a:r>
              <a:rPr lang="en-US" dirty="0"/>
              <a:t>Second by: Clint Chaplin </a:t>
            </a:r>
          </a:p>
          <a:p>
            <a:pPr marL="0" indent="0">
              <a:buNone/>
            </a:pPr>
            <a:r>
              <a:rPr lang="en-US" dirty="0"/>
              <a:t>Following neither discussion nor objection, approved by unanimous consent. </a:t>
            </a:r>
            <a:endParaRPr lang="en-US" dirty="0"/>
          </a:p>
        </p:txBody>
      </p:sp>
      <p:sp>
        <p:nvSpPr>
          <p:cNvPr id="7" name="Date Placeholder 6"/>
          <p:cNvSpPr>
            <a:spLocks noGrp="1"/>
          </p:cNvSpPr>
          <p:nvPr>
            <p:ph type="dt" sz="half" idx="10"/>
          </p:nvPr>
        </p:nvSpPr>
        <p:spPr/>
        <p:txBody>
          <a:bodyPr/>
          <a:lstStyle/>
          <a:p>
            <a:pPr>
              <a:defRPr/>
            </a:pPr>
            <a:r>
              <a:rPr lang="en-US" smtClean="0">
                <a:solidFill>
                  <a:srgbClr val="000000"/>
                </a:solidFill>
              </a:rPr>
              <a:t>Novemner 2019</a:t>
            </a:r>
            <a:endParaRPr lang="en-US" dirty="0" smtClean="0">
              <a:solidFill>
                <a:srgbClr val="000000"/>
              </a:solidFill>
            </a:endParaRPr>
          </a:p>
        </p:txBody>
      </p:sp>
      <p:sp>
        <p:nvSpPr>
          <p:cNvPr id="8" name="Footer Placeholder 7"/>
          <p:cNvSpPr>
            <a:spLocks noGrp="1"/>
          </p:cNvSpPr>
          <p:nvPr>
            <p:ph type="ftr" sz="quarter" idx="11"/>
          </p:nvPr>
        </p:nvSpPr>
        <p:spPr/>
        <p:txBody>
          <a:bodyPr/>
          <a:lstStyle/>
          <a:p>
            <a:pPr>
              <a:defRPr/>
            </a:pPr>
            <a:r>
              <a:rPr lang="en-US" smtClean="0">
                <a:solidFill>
                  <a:srgbClr val="000000"/>
                </a:solidFill>
              </a:rPr>
              <a:t>Benjamin Rolfe, Blind Creek Associates</a:t>
            </a:r>
            <a:endParaRPr lang="en-US">
              <a:solidFill>
                <a:srgbClr val="000000"/>
              </a:solidFill>
            </a:endParaRPr>
          </a:p>
        </p:txBody>
      </p:sp>
      <p:sp>
        <p:nvSpPr>
          <p:cNvPr id="9" name="Slide Number Placeholder 8"/>
          <p:cNvSpPr>
            <a:spLocks noGrp="1"/>
          </p:cNvSpPr>
          <p:nvPr>
            <p:ph type="sldNum" sz="quarter" idx="12"/>
          </p:nvPr>
        </p:nvSpPr>
        <p:spPr/>
        <p:txBody>
          <a:bodyPr/>
          <a:lstStyle/>
          <a:p>
            <a:pPr>
              <a:defRPr/>
            </a:pPr>
            <a:r>
              <a:rPr lang="en-US" smtClean="0">
                <a:solidFill>
                  <a:srgbClr val="000000"/>
                </a:solidFill>
              </a:rPr>
              <a:t>Slide </a:t>
            </a:r>
            <a:fld id="{069FBC5D-73CD-4BDC-8029-85AF83D0A64A}"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251840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TG Motions</a:t>
            </a:r>
            <a:endParaRPr lang="en-US" dirty="0"/>
          </a:p>
        </p:txBody>
      </p:sp>
      <p:sp>
        <p:nvSpPr>
          <p:cNvPr id="11" name="Content Placeholder 10"/>
          <p:cNvSpPr>
            <a:spLocks noGrp="1"/>
          </p:cNvSpPr>
          <p:nvPr>
            <p:ph idx="1"/>
          </p:nvPr>
        </p:nvSpPr>
        <p:spPr/>
        <p:txBody>
          <a:bodyPr>
            <a:normAutofit fontScale="62500" lnSpcReduction="20000"/>
          </a:bodyPr>
          <a:lstStyle/>
          <a:p>
            <a:pPr marL="0" indent="0">
              <a:buNone/>
            </a:pPr>
            <a:r>
              <a:rPr lang="en-US" b="1" i="1" dirty="0"/>
              <a:t>CRG Formation Motion </a:t>
            </a:r>
            <a:endParaRPr lang="en-US" dirty="0"/>
          </a:p>
          <a:p>
            <a:pPr marL="0" indent="0">
              <a:buNone/>
            </a:pPr>
            <a:r>
              <a:rPr lang="en-US" i="1" dirty="0"/>
              <a:t>Move that 802.15.4z TG approve the formation of a Comment Resolution Group (CRG) for the WG balloting of the P802.15.4z_D5 with the following membership: </a:t>
            </a:r>
            <a:endParaRPr lang="en-US" dirty="0"/>
          </a:p>
          <a:p>
            <a:pPr marL="400050" lvl="1" indent="0">
              <a:buNone/>
            </a:pPr>
            <a:r>
              <a:rPr lang="en-US" i="1" dirty="0"/>
              <a:t>Ayman </a:t>
            </a:r>
            <a:r>
              <a:rPr lang="en-US" i="1" dirty="0" err="1"/>
              <a:t>Naguib</a:t>
            </a:r>
            <a:r>
              <a:rPr lang="en-US" i="1" dirty="0"/>
              <a:t> (Apple), </a:t>
            </a:r>
            <a:r>
              <a:rPr lang="en-US" i="1" dirty="0" err="1"/>
              <a:t>Mingyu</a:t>
            </a:r>
            <a:r>
              <a:rPr lang="en-US" i="1" dirty="0"/>
              <a:t> Lee (Samsung), Aditya </a:t>
            </a:r>
            <a:r>
              <a:rPr lang="en-US" i="1" dirty="0" err="1"/>
              <a:t>Padaki</a:t>
            </a:r>
            <a:r>
              <a:rPr lang="en-US" i="1" dirty="0"/>
              <a:t>(Samsung), Billy Verso (</a:t>
            </a:r>
            <a:r>
              <a:rPr lang="en-US" i="1" dirty="0" err="1"/>
              <a:t>Decawave</a:t>
            </a:r>
            <a:r>
              <a:rPr lang="en-US" i="1" dirty="0"/>
              <a:t>), Frank Leong (NXP), Tim Harrington (Chair) (Pro-ID), Ben Rolfe (Blind Creek), David </a:t>
            </a:r>
            <a:r>
              <a:rPr lang="en-US" i="1" dirty="0" err="1"/>
              <a:t>Barras</a:t>
            </a:r>
            <a:r>
              <a:rPr lang="en-US" i="1" dirty="0"/>
              <a:t> (3dB), Boris </a:t>
            </a:r>
            <a:r>
              <a:rPr lang="en-US" i="1" dirty="0" err="1"/>
              <a:t>Danev</a:t>
            </a:r>
            <a:r>
              <a:rPr lang="en-US" i="1" dirty="0"/>
              <a:t> (3dB), </a:t>
            </a:r>
            <a:r>
              <a:rPr lang="en-US" i="1" dirty="0" err="1"/>
              <a:t>Brima</a:t>
            </a:r>
            <a:r>
              <a:rPr lang="en-US" i="1" dirty="0"/>
              <a:t> Ibrahim(NXP), Paul Kettle (</a:t>
            </a:r>
            <a:r>
              <a:rPr lang="en-US" i="1" dirty="0" err="1"/>
              <a:t>Decawave</a:t>
            </a:r>
            <a:r>
              <a:rPr lang="en-US" i="1" dirty="0"/>
              <a:t>), </a:t>
            </a:r>
            <a:r>
              <a:rPr lang="en-US" i="1" dirty="0" err="1"/>
              <a:t>Zheda</a:t>
            </a:r>
            <a:r>
              <a:rPr lang="en-US" i="1" dirty="0"/>
              <a:t> Li (Samsung), Clint Chaplin (Samsung), </a:t>
            </a:r>
            <a:r>
              <a:rPr lang="en-US" i="1" dirty="0" err="1"/>
              <a:t>Jochen</a:t>
            </a:r>
            <a:r>
              <a:rPr lang="en-US" i="1" dirty="0"/>
              <a:t> </a:t>
            </a:r>
            <a:r>
              <a:rPr lang="en-US" i="1" dirty="0" err="1"/>
              <a:t>Hammerschmidt</a:t>
            </a:r>
            <a:r>
              <a:rPr lang="en-US" i="1" dirty="0"/>
              <a:t> (Apple) </a:t>
            </a:r>
            <a:endParaRPr lang="en-US" dirty="0"/>
          </a:p>
          <a:p>
            <a:pPr marL="0" indent="0">
              <a:buNone/>
            </a:pPr>
            <a:r>
              <a:rPr lang="en-US" i="1" dirty="0"/>
              <a:t>The 802.15.4z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via teleconferences and face to face meeting(s) announced to the reflector as per the LMSC 802 WG P&amp;P. </a:t>
            </a:r>
            <a:endParaRPr lang="en-US" dirty="0"/>
          </a:p>
          <a:p>
            <a:pPr marL="0" indent="0">
              <a:buNone/>
            </a:pPr>
            <a:r>
              <a:rPr lang="en-US" dirty="0"/>
              <a:t>Moved by Clint Chaplin, Second by Frank Leong. </a:t>
            </a:r>
          </a:p>
          <a:p>
            <a:pPr marL="0" indent="0">
              <a:buNone/>
            </a:pPr>
            <a:r>
              <a:rPr lang="en-US" dirty="0"/>
              <a:t>Count: 19 yes, 0 no, 0 abstain </a:t>
            </a:r>
          </a:p>
          <a:p>
            <a:pPr marL="0" indent="0">
              <a:buNone/>
            </a:pPr>
            <a:r>
              <a:rPr lang="en-US" dirty="0"/>
              <a:t>Motion carries </a:t>
            </a:r>
            <a:endParaRPr lang="en-US" dirty="0"/>
          </a:p>
        </p:txBody>
      </p:sp>
      <p:sp>
        <p:nvSpPr>
          <p:cNvPr id="7" name="Date Placeholder 6"/>
          <p:cNvSpPr>
            <a:spLocks noGrp="1"/>
          </p:cNvSpPr>
          <p:nvPr>
            <p:ph type="dt" sz="half" idx="10"/>
          </p:nvPr>
        </p:nvSpPr>
        <p:spPr/>
        <p:txBody>
          <a:bodyPr/>
          <a:lstStyle/>
          <a:p>
            <a:pPr>
              <a:defRPr/>
            </a:pPr>
            <a:r>
              <a:rPr lang="en-US" smtClean="0">
                <a:solidFill>
                  <a:srgbClr val="000000"/>
                </a:solidFill>
              </a:rPr>
              <a:t>Novemner 2019</a:t>
            </a:r>
            <a:endParaRPr lang="en-US" dirty="0" smtClean="0">
              <a:solidFill>
                <a:srgbClr val="000000"/>
              </a:solidFill>
            </a:endParaRPr>
          </a:p>
        </p:txBody>
      </p:sp>
      <p:sp>
        <p:nvSpPr>
          <p:cNvPr id="8" name="Footer Placeholder 7"/>
          <p:cNvSpPr>
            <a:spLocks noGrp="1"/>
          </p:cNvSpPr>
          <p:nvPr>
            <p:ph type="ftr" sz="quarter" idx="11"/>
          </p:nvPr>
        </p:nvSpPr>
        <p:spPr/>
        <p:txBody>
          <a:bodyPr/>
          <a:lstStyle/>
          <a:p>
            <a:pPr>
              <a:defRPr/>
            </a:pPr>
            <a:r>
              <a:rPr lang="en-US" smtClean="0">
                <a:solidFill>
                  <a:srgbClr val="000000"/>
                </a:solidFill>
              </a:rPr>
              <a:t>Benjamin Rolfe, Blind Creek Associates</a:t>
            </a:r>
            <a:endParaRPr lang="en-US">
              <a:solidFill>
                <a:srgbClr val="000000"/>
              </a:solidFill>
            </a:endParaRPr>
          </a:p>
        </p:txBody>
      </p:sp>
      <p:sp>
        <p:nvSpPr>
          <p:cNvPr id="9" name="Slide Number Placeholder 8"/>
          <p:cNvSpPr>
            <a:spLocks noGrp="1"/>
          </p:cNvSpPr>
          <p:nvPr>
            <p:ph type="sldNum" sz="quarter" idx="12"/>
          </p:nvPr>
        </p:nvSpPr>
        <p:spPr/>
        <p:txBody>
          <a:bodyPr/>
          <a:lstStyle/>
          <a:p>
            <a:pPr>
              <a:defRPr/>
            </a:pPr>
            <a:r>
              <a:rPr lang="en-US" smtClean="0">
                <a:solidFill>
                  <a:srgbClr val="000000"/>
                </a:solidFill>
              </a:rPr>
              <a:t>Slide </a:t>
            </a:r>
            <a:fld id="{069FBC5D-73CD-4BDC-8029-85AF83D0A64A}" type="slidenum">
              <a:rPr lang="en-US" smtClean="0">
                <a:solidFill>
                  <a:srgbClr val="000000"/>
                </a:solidFill>
              </a:rPr>
              <a:pPr>
                <a:defRPr/>
              </a:pPr>
              <a:t>4</a:t>
            </a:fld>
            <a:endParaRPr lang="en-US">
              <a:solidFill>
                <a:srgbClr val="000000"/>
              </a:solidFill>
            </a:endParaRPr>
          </a:p>
        </p:txBody>
      </p:sp>
    </p:spTree>
    <p:extLst>
      <p:ext uri="{BB962C8B-B14F-4D97-AF65-F5344CB8AC3E}">
        <p14:creationId xmlns:p14="http://schemas.microsoft.com/office/powerpoint/2010/main" val="720672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marL="0" indent="0">
              <a:buNone/>
            </a:pPr>
            <a:r>
              <a:rPr lang="en-US" b="1" i="1" dirty="0"/>
              <a:t>Start of Letter Ballot Motion </a:t>
            </a:r>
            <a:endParaRPr lang="en-US" dirty="0"/>
          </a:p>
          <a:p>
            <a:pPr marL="0" indent="0">
              <a:buNone/>
            </a:pPr>
            <a:r>
              <a:rPr lang="en-US" i="1" dirty="0"/>
              <a:t>Move that TG4z formally request that the 802.15 WG start a WG Letter Ballot requesting approval of CA document 15-18-0523-06 and document P802.15.4z-D5 and to forward document P802.15.4z-D5 to Standards Association ballot. </a:t>
            </a:r>
            <a:endParaRPr lang="en-US" dirty="0"/>
          </a:p>
          <a:p>
            <a:pPr marL="0" indent="0">
              <a:buNone/>
            </a:pPr>
            <a:r>
              <a:rPr lang="en-US" dirty="0"/>
              <a:t>Moved by Clint Chaplin, Second by Frank Leong </a:t>
            </a:r>
          </a:p>
          <a:p>
            <a:pPr marL="0" indent="0">
              <a:buNone/>
            </a:pPr>
            <a:r>
              <a:rPr lang="en-US" dirty="0"/>
              <a:t>Count: 19 yes, 0 no, 0 abstain </a:t>
            </a:r>
          </a:p>
          <a:p>
            <a:pPr marL="0" indent="0">
              <a:buNone/>
            </a:pPr>
            <a:r>
              <a:rPr lang="en-US" dirty="0"/>
              <a:t>Motion carries </a:t>
            </a:r>
            <a:endParaRPr lang="en-US" dirty="0" smtClean="0"/>
          </a:p>
          <a:p>
            <a:pPr marL="0" indent="0">
              <a:buNone/>
            </a:pPr>
            <a:endParaRPr lang="en-US" dirty="0"/>
          </a:p>
          <a:p>
            <a:pPr marL="0" indent="0">
              <a:buNone/>
            </a:pPr>
            <a:r>
              <a:rPr lang="en-US" b="1" i="1" dirty="0"/>
              <a:t>Request conditional approval for SA Ballot </a:t>
            </a:r>
            <a:endParaRPr lang="en-US" dirty="0"/>
          </a:p>
          <a:p>
            <a:pPr marL="0" indent="0">
              <a:buNone/>
            </a:pPr>
            <a:r>
              <a:rPr lang="en-US" i="1" dirty="0"/>
              <a:t>Move that TG4z chair formally request that 802.15 WG move to approve the CSD ec-18-0085-00-ACSD-802-15-4z.docx, and CA document 15-18-0523-06 and document P802.15.4z-D5 to Standards Association ballot and requests conditional approval from the EC to submit P802.15.4z-D5 (or current revision) to Standards Association ballot. </a:t>
            </a:r>
            <a:endParaRPr lang="en-US" dirty="0"/>
          </a:p>
          <a:p>
            <a:pPr marL="0" indent="0">
              <a:buNone/>
            </a:pPr>
            <a:r>
              <a:rPr lang="en-US" dirty="0"/>
              <a:t>Moved: Billy Second: </a:t>
            </a:r>
            <a:r>
              <a:rPr lang="en-US" dirty="0" err="1"/>
              <a:t>Tushar</a:t>
            </a:r>
            <a:r>
              <a:rPr lang="en-US" dirty="0"/>
              <a:t> Shah </a:t>
            </a:r>
          </a:p>
          <a:p>
            <a:pPr marL="0" indent="0">
              <a:buNone/>
            </a:pPr>
            <a:r>
              <a:rPr lang="en-US" dirty="0"/>
              <a:t>Count: 16 yes, 0 no, 0 abstain </a:t>
            </a:r>
            <a:endParaRPr lang="en-US" dirty="0"/>
          </a:p>
        </p:txBody>
      </p:sp>
      <p:sp>
        <p:nvSpPr>
          <p:cNvPr id="4" name="Date Placeholder 3"/>
          <p:cNvSpPr>
            <a:spLocks noGrp="1"/>
          </p:cNvSpPr>
          <p:nvPr>
            <p:ph type="dt" sz="half" idx="10"/>
          </p:nvPr>
        </p:nvSpPr>
        <p:spPr/>
        <p:txBody>
          <a:bodyPr/>
          <a:lstStyle/>
          <a:p>
            <a:pPr eaLnBrk="0" fontAlgn="base" hangingPunct="0">
              <a:spcBef>
                <a:spcPct val="0"/>
              </a:spcBef>
              <a:spcAft>
                <a:spcPct val="0"/>
              </a:spcAft>
              <a:defRPr/>
            </a:pPr>
            <a:r>
              <a:rPr lang="en-US" smtClean="0">
                <a:solidFill>
                  <a:srgbClr val="000000"/>
                </a:solidFill>
                <a:latin typeface="Times New Roman" pitchFamily="18" charset="0"/>
              </a:rPr>
              <a:t>Novemner 2019</a:t>
            </a:r>
            <a:endParaRPr lang="en-US" dirty="0">
              <a:solidFill>
                <a:srgbClr val="000000"/>
              </a:solidFill>
              <a:latin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2403149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Motions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Working Group motion:</a:t>
            </a:r>
          </a:p>
          <a:p>
            <a:pPr marL="0" indent="0">
              <a:buNone/>
            </a:pPr>
            <a:r>
              <a:rPr lang="en-US" i="1" dirty="0"/>
              <a:t>Motion: 802.15 has reviewed and approves the CSD ec-18-0085-00-ACSD-802-15-4z.docx, and the CA document 15-18-0523-06, and requests conditional approval from the EC to submit P802.15.4z-D5 (or current revision) to Standards Association ballot.</a:t>
            </a:r>
            <a:endParaRPr lang="en-US" dirty="0"/>
          </a:p>
          <a:p>
            <a:pPr marL="0" indent="0">
              <a:buNone/>
            </a:pPr>
            <a:r>
              <a:rPr lang="en-US" i="1" dirty="0"/>
              <a:t>Moved by: Clint Chaplin  Second by: Benjamin Rolfe</a:t>
            </a:r>
            <a:endParaRPr lang="en-US" dirty="0"/>
          </a:p>
          <a:p>
            <a:pPr marL="0" indent="0">
              <a:buNone/>
            </a:pPr>
            <a:r>
              <a:rPr lang="en-US" i="1" dirty="0"/>
              <a:t>Count: (TBD)</a:t>
            </a:r>
            <a:endParaRPr lang="en-US" dirty="0"/>
          </a:p>
          <a:p>
            <a:pPr marL="0" indent="0">
              <a:buNone/>
            </a:pPr>
            <a:endParaRPr lang="en-US" dirty="0"/>
          </a:p>
        </p:txBody>
      </p:sp>
      <p:sp>
        <p:nvSpPr>
          <p:cNvPr id="4" name="Date Placeholder 3"/>
          <p:cNvSpPr>
            <a:spLocks noGrp="1"/>
          </p:cNvSpPr>
          <p:nvPr>
            <p:ph type="dt" sz="half" idx="10"/>
          </p:nvPr>
        </p:nvSpPr>
        <p:spPr/>
        <p:txBody>
          <a:bodyPr/>
          <a:lstStyle/>
          <a:p>
            <a:pPr eaLnBrk="0" fontAlgn="base" hangingPunct="0">
              <a:spcBef>
                <a:spcPct val="0"/>
              </a:spcBef>
              <a:spcAft>
                <a:spcPct val="0"/>
              </a:spcAft>
              <a:defRPr/>
            </a:pPr>
            <a:r>
              <a:rPr lang="en-US" smtClean="0">
                <a:solidFill>
                  <a:srgbClr val="000000"/>
                </a:solidFill>
                <a:latin typeface="Times New Roman" pitchFamily="18" charset="0"/>
              </a:rPr>
              <a:t>Novemner 2019</a:t>
            </a:r>
            <a:endParaRPr lang="en-US" dirty="0">
              <a:solidFill>
                <a:srgbClr val="000000"/>
              </a:solidFill>
              <a:latin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1281733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Motions</a:t>
            </a:r>
            <a:endParaRPr lang="en-US" dirty="0"/>
          </a:p>
        </p:txBody>
      </p:sp>
      <p:sp>
        <p:nvSpPr>
          <p:cNvPr id="3" name="Content Placeholder 2"/>
          <p:cNvSpPr>
            <a:spLocks noGrp="1"/>
          </p:cNvSpPr>
          <p:nvPr>
            <p:ph idx="1"/>
          </p:nvPr>
        </p:nvSpPr>
        <p:spPr>
          <a:xfrm>
            <a:off x="914400" y="1752600"/>
            <a:ext cx="10363200" cy="4324709"/>
          </a:xfrm>
        </p:spPr>
        <p:txBody>
          <a:bodyPr>
            <a:normAutofit fontScale="62500" lnSpcReduction="20000"/>
          </a:bodyPr>
          <a:lstStyle/>
          <a:p>
            <a:pPr marL="0" indent="0">
              <a:buNone/>
            </a:pPr>
            <a:r>
              <a:rPr lang="en-US" b="1" i="1" dirty="0"/>
              <a:t>CRG Formation Motion </a:t>
            </a:r>
            <a:endParaRPr lang="en-US" dirty="0"/>
          </a:p>
          <a:p>
            <a:pPr marL="0" indent="0">
              <a:buNone/>
            </a:pPr>
            <a:r>
              <a:rPr lang="en-US" i="1" dirty="0"/>
              <a:t>Move that </a:t>
            </a:r>
            <a:r>
              <a:rPr lang="en-US" i="1" dirty="0" smtClean="0"/>
              <a:t>802.15 WG approve </a:t>
            </a:r>
            <a:r>
              <a:rPr lang="en-US" i="1" dirty="0"/>
              <a:t>the formation of a Comment Resolution Group (CRG) for the WG balloting of the P802.15.4z_D5 with the following membership: </a:t>
            </a:r>
            <a:endParaRPr lang="en-US" dirty="0"/>
          </a:p>
          <a:p>
            <a:pPr marL="400050" lvl="1" indent="0">
              <a:buNone/>
            </a:pPr>
            <a:r>
              <a:rPr lang="en-US" i="1" dirty="0"/>
              <a:t>Ayman </a:t>
            </a:r>
            <a:r>
              <a:rPr lang="en-US" i="1" dirty="0" err="1"/>
              <a:t>Naguib</a:t>
            </a:r>
            <a:r>
              <a:rPr lang="en-US" i="1" dirty="0"/>
              <a:t> (Apple), </a:t>
            </a:r>
            <a:r>
              <a:rPr lang="en-US" i="1" dirty="0" err="1"/>
              <a:t>Mingyu</a:t>
            </a:r>
            <a:r>
              <a:rPr lang="en-US" i="1" dirty="0"/>
              <a:t> Lee (Samsung), Aditya </a:t>
            </a:r>
            <a:r>
              <a:rPr lang="en-US" i="1" dirty="0" err="1"/>
              <a:t>Padaki</a:t>
            </a:r>
            <a:r>
              <a:rPr lang="en-US" i="1" dirty="0"/>
              <a:t>(Samsung), Billy Verso (</a:t>
            </a:r>
            <a:r>
              <a:rPr lang="en-US" i="1" dirty="0" err="1"/>
              <a:t>Decawave</a:t>
            </a:r>
            <a:r>
              <a:rPr lang="en-US" i="1" dirty="0"/>
              <a:t>), Frank Leong (NXP), Tim Harrington (Chair) (Pro-ID), Ben Rolfe (Blind Creek), David </a:t>
            </a:r>
            <a:r>
              <a:rPr lang="en-US" i="1" dirty="0" err="1"/>
              <a:t>Barras</a:t>
            </a:r>
            <a:r>
              <a:rPr lang="en-US" i="1" dirty="0"/>
              <a:t> (3dB), Boris </a:t>
            </a:r>
            <a:r>
              <a:rPr lang="en-US" i="1" dirty="0" err="1"/>
              <a:t>Danev</a:t>
            </a:r>
            <a:r>
              <a:rPr lang="en-US" i="1" dirty="0"/>
              <a:t> (3dB), </a:t>
            </a:r>
            <a:r>
              <a:rPr lang="en-US" i="1" dirty="0" err="1"/>
              <a:t>Brima</a:t>
            </a:r>
            <a:r>
              <a:rPr lang="en-US" i="1" dirty="0"/>
              <a:t> Ibrahim(NXP), Paul Kettle (</a:t>
            </a:r>
            <a:r>
              <a:rPr lang="en-US" i="1" dirty="0" err="1"/>
              <a:t>Decawave</a:t>
            </a:r>
            <a:r>
              <a:rPr lang="en-US" i="1" dirty="0"/>
              <a:t>), </a:t>
            </a:r>
            <a:r>
              <a:rPr lang="en-US" i="1" dirty="0" err="1"/>
              <a:t>Zheda</a:t>
            </a:r>
            <a:r>
              <a:rPr lang="en-US" i="1" dirty="0"/>
              <a:t> Li (Samsung), Clint Chaplin (Samsung), </a:t>
            </a:r>
            <a:r>
              <a:rPr lang="en-US" i="1" dirty="0" err="1"/>
              <a:t>Jochen</a:t>
            </a:r>
            <a:r>
              <a:rPr lang="en-US" i="1" dirty="0"/>
              <a:t> </a:t>
            </a:r>
            <a:r>
              <a:rPr lang="en-US" i="1" dirty="0" err="1"/>
              <a:t>Hammerschmidt</a:t>
            </a:r>
            <a:r>
              <a:rPr lang="en-US" i="1" dirty="0"/>
              <a:t> (Apple) </a:t>
            </a:r>
            <a:endParaRPr lang="en-US" dirty="0"/>
          </a:p>
          <a:p>
            <a:pPr marL="0" indent="0">
              <a:buNone/>
            </a:pPr>
            <a:r>
              <a:rPr lang="en-US" i="1" dirty="0"/>
              <a:t>The 802.15.4z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via teleconferences and face to face meeting(s) announced to the reflector as per the LMSC 802 WG P&amp;P. </a:t>
            </a:r>
            <a:endParaRPr lang="en-US" dirty="0"/>
          </a:p>
          <a:p>
            <a:pPr marL="0" indent="0">
              <a:buNone/>
            </a:pPr>
            <a:r>
              <a:rPr lang="en-US" dirty="0"/>
              <a:t>Moved by </a:t>
            </a:r>
            <a:r>
              <a:rPr lang="en-US" dirty="0" smtClean="0"/>
              <a:t>Clint Chaplin, </a:t>
            </a:r>
            <a:r>
              <a:rPr lang="en-US" dirty="0"/>
              <a:t>Second by </a:t>
            </a:r>
            <a:r>
              <a:rPr lang="en-US" dirty="0" smtClean="0"/>
              <a:t>Benjamin Role. </a:t>
            </a:r>
            <a:endParaRPr lang="en-US" dirty="0"/>
          </a:p>
          <a:p>
            <a:pPr marL="0" indent="0">
              <a:buNone/>
            </a:pPr>
            <a:r>
              <a:rPr lang="en-US" dirty="0"/>
              <a:t>Count: </a:t>
            </a:r>
            <a:r>
              <a:rPr lang="en-US" dirty="0" smtClean="0"/>
              <a:t>(TBD)</a:t>
            </a:r>
          </a:p>
          <a:p>
            <a:endParaRPr lang="en-US" dirty="0"/>
          </a:p>
        </p:txBody>
      </p:sp>
      <p:sp>
        <p:nvSpPr>
          <p:cNvPr id="4" name="Date Placeholder 3"/>
          <p:cNvSpPr>
            <a:spLocks noGrp="1"/>
          </p:cNvSpPr>
          <p:nvPr>
            <p:ph type="dt" sz="half" idx="10"/>
          </p:nvPr>
        </p:nvSpPr>
        <p:spPr/>
        <p:txBody>
          <a:bodyPr/>
          <a:lstStyle/>
          <a:p>
            <a:pPr eaLnBrk="0" fontAlgn="base" hangingPunct="0">
              <a:spcBef>
                <a:spcPct val="0"/>
              </a:spcBef>
              <a:spcAft>
                <a:spcPct val="0"/>
              </a:spcAft>
              <a:defRPr/>
            </a:pPr>
            <a:r>
              <a:rPr lang="en-US" smtClean="0">
                <a:solidFill>
                  <a:srgbClr val="000000"/>
                </a:solidFill>
                <a:latin typeface="Times New Roman" pitchFamily="18" charset="0"/>
              </a:rPr>
              <a:t>Novemner 2019</a:t>
            </a:r>
            <a:endParaRPr lang="en-US" dirty="0">
              <a:solidFill>
                <a:srgbClr val="000000"/>
              </a:solidFill>
              <a:latin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7</a:t>
            </a:fld>
            <a:endParaRPr lang="en-US">
              <a:solidFill>
                <a:srgbClr val="000000"/>
              </a:solidFill>
            </a:endParaRPr>
          </a:p>
        </p:txBody>
      </p:sp>
    </p:spTree>
    <p:extLst>
      <p:ext uri="{BB962C8B-B14F-4D97-AF65-F5344CB8AC3E}">
        <p14:creationId xmlns:p14="http://schemas.microsoft.com/office/powerpoint/2010/main" val="3570335423"/>
      </p:ext>
    </p:extLst>
  </p:cSld>
  <p:clrMapOvr>
    <a:masterClrMapping/>
  </p:clrMapOvr>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1342</TotalTime>
  <Words>815</Words>
  <Application>Microsoft Office PowerPoint</Application>
  <PresentationFormat>Widescreen</PresentationFormat>
  <Paragraphs>82</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굴림</vt:lpstr>
      <vt:lpstr>Arial</vt:lpstr>
      <vt:lpstr>Calibri</vt:lpstr>
      <vt:lpstr>Times New Roman</vt:lpstr>
      <vt:lpstr>Wingdings</vt:lpstr>
      <vt:lpstr>802.15</vt:lpstr>
      <vt:lpstr>PowerPoint Presentation</vt:lpstr>
      <vt:lpstr>Meeting Objectives</vt:lpstr>
      <vt:lpstr>TG Motions</vt:lpstr>
      <vt:lpstr>TG Motions</vt:lpstr>
      <vt:lpstr>PowerPoint Presentation</vt:lpstr>
      <vt:lpstr>WG Motions</vt:lpstr>
      <vt:lpstr>WG Motions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Rolfe</dc:creator>
  <cp:lastModifiedBy>Benjamin Rolfe</cp:lastModifiedBy>
  <cp:revision>38</cp:revision>
  <dcterms:created xsi:type="dcterms:W3CDTF">2018-05-10T09:30:28Z</dcterms:created>
  <dcterms:modified xsi:type="dcterms:W3CDTF">2019-12-05T23:20:59Z</dcterms:modified>
</cp:coreProperties>
</file>