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57" r:id="rId2"/>
    <p:sldId id="302" r:id="rId3"/>
    <p:sldId id="307" r:id="rId4"/>
    <p:sldId id="321" r:id="rId5"/>
    <p:sldId id="320" r:id="rId6"/>
    <p:sldId id="317" r:id="rId7"/>
    <p:sldId id="322" r:id="rId8"/>
    <p:sldId id="392" r:id="rId9"/>
    <p:sldId id="258" r:id="rId10"/>
    <p:sldId id="273" r:id="rId11"/>
    <p:sldId id="291" r:id="rId12"/>
    <p:sldId id="288" r:id="rId13"/>
    <p:sldId id="303" r:id="rId14"/>
    <p:sldId id="310" r:id="rId15"/>
    <p:sldId id="293" r:id="rId16"/>
    <p:sldId id="294" r:id="rId17"/>
    <p:sldId id="308" r:id="rId18"/>
    <p:sldId id="393" r:id="rId19"/>
    <p:sldId id="306" r:id="rId20"/>
    <p:sldId id="309" r:id="rId21"/>
    <p:sldId id="394" r:id="rId22"/>
    <p:sldId id="301" r:id="rId23"/>
    <p:sldId id="341" r:id="rId24"/>
    <p:sldId id="342" r:id="rId25"/>
    <p:sldId id="262" r:id="rId26"/>
    <p:sldId id="274" r:id="rId27"/>
    <p:sldId id="865" r:id="rId28"/>
    <p:sldId id="375" r:id="rId29"/>
    <p:sldId id="376" r:id="rId30"/>
    <p:sldId id="866" r:id="rId31"/>
    <p:sldId id="374" r:id="rId32"/>
    <p:sldId id="327" r:id="rId33"/>
    <p:sldId id="328" r:id="rId34"/>
    <p:sldId id="335" r:id="rId35"/>
    <p:sldId id="332" r:id="rId36"/>
    <p:sldId id="337" r:id="rId37"/>
    <p:sldId id="346" r:id="rId38"/>
    <p:sldId id="347" r:id="rId39"/>
    <p:sldId id="873" r:id="rId40"/>
    <p:sldId id="874" r:id="rId41"/>
    <p:sldId id="875" r:id="rId42"/>
    <p:sldId id="876" r:id="rId43"/>
    <p:sldId id="877" r:id="rId44"/>
    <p:sldId id="878" r:id="rId45"/>
    <p:sldId id="868" r:id="rId46"/>
    <p:sldId id="869" r:id="rId47"/>
    <p:sldId id="870" r:id="rId48"/>
    <p:sldId id="871" r:id="rId49"/>
    <p:sldId id="872" r:id="rId50"/>
    <p:sldId id="424" r:id="rId51"/>
    <p:sldId id="608" r:id="rId52"/>
    <p:sldId id="609" r:id="rId53"/>
    <p:sldId id="754" r:id="rId54"/>
    <p:sldId id="851" r:id="rId55"/>
    <p:sldId id="847" r:id="rId56"/>
    <p:sldId id="828" r:id="rId57"/>
    <p:sldId id="832" r:id="rId58"/>
    <p:sldId id="849" r:id="rId59"/>
    <p:sldId id="853" r:id="rId60"/>
    <p:sldId id="850" r:id="rId61"/>
    <p:sldId id="845" r:id="rId62"/>
    <p:sldId id="852" r:id="rId63"/>
    <p:sldId id="859" r:id="rId64"/>
    <p:sldId id="860" r:id="rId65"/>
    <p:sldId id="861" r:id="rId66"/>
    <p:sldId id="862" r:id="rId67"/>
    <p:sldId id="863" r:id="rId68"/>
    <p:sldId id="364" r:id="rId69"/>
    <p:sldId id="365" r:id="rId70"/>
    <p:sldId id="366" r:id="rId71"/>
    <p:sldId id="367" r:id="rId72"/>
    <p:sldId id="368" r:id="rId73"/>
    <p:sldId id="369" r:id="rId74"/>
    <p:sldId id="854" r:id="rId75"/>
    <p:sldId id="260" r:id="rId76"/>
    <p:sldId id="264" r:id="rId77"/>
    <p:sldId id="265" r:id="rId78"/>
    <p:sldId id="263" r:id="rId79"/>
    <p:sldId id="266" r:id="rId80"/>
    <p:sldId id="261" r:id="rId81"/>
    <p:sldId id="383" r:id="rId82"/>
    <p:sldId id="384" r:id="rId83"/>
    <p:sldId id="386" r:id="rId84"/>
    <p:sldId id="387" r:id="rId85"/>
    <p:sldId id="314" r:id="rId86"/>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16"/>
    <p:restoredTop sz="94676" autoAdjust="0"/>
  </p:normalViewPr>
  <p:slideViewPr>
    <p:cSldViewPr>
      <p:cViewPr varScale="1">
        <p:scale>
          <a:sx n="104" d="100"/>
          <a:sy n="104" d="100"/>
        </p:scale>
        <p:origin x="136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37</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37</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38</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38</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E2326AAA-479D-4C15-B355-9FA1B1CC0AD0}" type="slidenum">
              <a:rPr lang="en-US" altLang="en-US" smtClean="0"/>
              <a:pPr>
                <a:spcBef>
                  <a:spcPct val="0"/>
                </a:spcBef>
              </a:pPr>
              <a:t>50</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734599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C4FE49D6-7A17-4D6C-ABAF-D284ACE8A56D}" type="slidenum">
              <a:rPr lang="en-US" altLang="en-US" smtClean="0"/>
              <a:pPr>
                <a:spcBef>
                  <a:spcPct val="0"/>
                </a:spcBef>
              </a:pPr>
              <a:t>51</a:t>
            </a:fld>
            <a:endParaRPr lang="en-US" altLang="en-US"/>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093701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DFEC75B-208D-4717-A1AF-804B53ECFC72}" type="slidenum">
              <a:rPr lang="en-US" altLang="en-US" smtClean="0"/>
              <a:pPr>
                <a:spcBef>
                  <a:spcPct val="0"/>
                </a:spcBef>
              </a:pPr>
              <a:t>52</a:t>
            </a:fld>
            <a:endParaRPr lang="en-US" altLang="en-US"/>
          </a:p>
        </p:txBody>
      </p:sp>
    </p:spTree>
    <p:extLst>
      <p:ext uri="{BB962C8B-B14F-4D97-AF65-F5344CB8AC3E}">
        <p14:creationId xmlns:p14="http://schemas.microsoft.com/office/powerpoint/2010/main" val="2820461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1E91D925-7433-475C-A61E-55A7B7F5E438}" type="slidenum">
              <a:rPr lang="en-US" altLang="en-US" smtClean="0"/>
              <a:pPr>
                <a:spcBef>
                  <a:spcPct val="0"/>
                </a:spcBef>
              </a:pPr>
              <a:t>53</a:t>
            </a:fld>
            <a:endParaRPr lang="en-US" altLang="en-US"/>
          </a:p>
        </p:txBody>
      </p:sp>
    </p:spTree>
    <p:extLst>
      <p:ext uri="{BB962C8B-B14F-4D97-AF65-F5344CB8AC3E}">
        <p14:creationId xmlns:p14="http://schemas.microsoft.com/office/powerpoint/2010/main" val="1706578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1E91D925-7433-475C-A61E-55A7B7F5E438}" type="slidenum">
              <a:rPr lang="en-US" altLang="en-US" smtClean="0"/>
              <a:pPr>
                <a:spcBef>
                  <a:spcPct val="0"/>
                </a:spcBef>
              </a:pPr>
              <a:t>54</a:t>
            </a:fld>
            <a:endParaRPr lang="en-US" altLang="en-US"/>
          </a:p>
        </p:txBody>
      </p:sp>
    </p:spTree>
    <p:extLst>
      <p:ext uri="{BB962C8B-B14F-4D97-AF65-F5344CB8AC3E}">
        <p14:creationId xmlns:p14="http://schemas.microsoft.com/office/powerpoint/2010/main" val="1341157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1E91D925-7433-475C-A61E-55A7B7F5E438}" type="slidenum">
              <a:rPr lang="en-US" altLang="en-US" smtClean="0"/>
              <a:pPr>
                <a:spcBef>
                  <a:spcPct val="0"/>
                </a:spcBef>
              </a:pPr>
              <a:t>55</a:t>
            </a:fld>
            <a:endParaRPr lang="en-US" altLang="en-US"/>
          </a:p>
        </p:txBody>
      </p:sp>
    </p:spTree>
    <p:extLst>
      <p:ext uri="{BB962C8B-B14F-4D97-AF65-F5344CB8AC3E}">
        <p14:creationId xmlns:p14="http://schemas.microsoft.com/office/powerpoint/2010/main" val="9240281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CF9BF433-1276-49FE-9023-176D69872A94}" type="slidenum">
              <a:rPr lang="en-US" altLang="en-US" smtClean="0"/>
              <a:pPr>
                <a:spcBef>
                  <a:spcPct val="0"/>
                </a:spcBef>
              </a:pPr>
              <a:t>57</a:t>
            </a:fld>
            <a:endParaRPr lang="en-US" altLang="en-US"/>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201962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58</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342905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1151535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59</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2060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60</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44225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61</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1014398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62</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983260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solidFill>
                  <a:prstClr val="black"/>
                </a:solidFill>
              </a:rPr>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solidFill>
                <a:prstClr val="black"/>
              </a:solidFill>
            </a:endParaRP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81</a:t>
            </a:fld>
            <a:endParaRPr kumimoji="1" lang="ja-JP" altLang="en-US" dirty="0">
              <a:solidFill>
                <a:prstClr val="black"/>
              </a:solidFill>
            </a:endParaRPr>
          </a:p>
        </p:txBody>
      </p:sp>
    </p:spTree>
    <p:extLst>
      <p:ext uri="{BB962C8B-B14F-4D97-AF65-F5344CB8AC3E}">
        <p14:creationId xmlns:p14="http://schemas.microsoft.com/office/powerpoint/2010/main" val="19058811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solidFill>
                  <a:prstClr val="black"/>
                </a:solidFill>
              </a:rPr>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solidFill>
                  <a:prstClr val="black"/>
                </a:solidFill>
              </a:rPr>
              <a:t>Shoichi</a:t>
            </a:r>
            <a:r>
              <a:rPr lang="en-US" altLang="ja-JP" dirty="0">
                <a:solidFill>
                  <a:prstClr val="black"/>
                </a:solidFill>
              </a:rPr>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82</a:t>
            </a:fld>
            <a:endParaRPr kumimoji="1" lang="ja-JP" altLang="en-US" dirty="0">
              <a:solidFill>
                <a:prstClr val="black"/>
              </a:solidFill>
            </a:endParaRPr>
          </a:p>
        </p:txBody>
      </p:sp>
    </p:spTree>
    <p:extLst>
      <p:ext uri="{BB962C8B-B14F-4D97-AF65-F5344CB8AC3E}">
        <p14:creationId xmlns:p14="http://schemas.microsoft.com/office/powerpoint/2010/main" val="2570061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F4B805F-D810-43AA-BCB8-F98361645603}" type="slidenum">
              <a:rPr lang="en-US" altLang="ja-JP" sz="2400" smtClean="0"/>
              <a:pPr eaLnBrk="1" hangingPunct="1">
                <a:spcBef>
                  <a:spcPct val="0"/>
                </a:spcBef>
              </a:pPr>
              <a:t>83</a:t>
            </a:fld>
            <a:endParaRPr lang="en-US" altLang="ja-JP" sz="2400" dirty="0"/>
          </a:p>
        </p:txBody>
      </p:sp>
    </p:spTree>
    <p:extLst>
      <p:ext uri="{BB962C8B-B14F-4D97-AF65-F5344CB8AC3E}">
        <p14:creationId xmlns:p14="http://schemas.microsoft.com/office/powerpoint/2010/main" val="2810865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solidFill>
                  <a:prstClr val="black"/>
                </a:solidFill>
              </a:rPr>
              <a:t>doc.: IEEE 802.15-&lt;doc#&gt;</a:t>
            </a:r>
          </a:p>
        </p:txBody>
      </p:sp>
      <p:sp>
        <p:nvSpPr>
          <p:cNvPr id="5" name="フッター プレースホルダー 4"/>
          <p:cNvSpPr>
            <a:spLocks noGrp="1"/>
          </p:cNvSpPr>
          <p:nvPr>
            <p:ph type="ftr" sz="quarter" idx="11"/>
          </p:nvPr>
        </p:nvSpPr>
        <p:spPr/>
        <p:txBody>
          <a:bodyPr/>
          <a:lstStyle/>
          <a:p>
            <a:pPr lvl="4"/>
            <a:r>
              <a:rPr lang="en-US" altLang="ja-JP" dirty="0">
                <a:solidFill>
                  <a:prstClr val="black"/>
                </a:solidFill>
              </a:rPr>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84</a:t>
            </a:fld>
            <a:endParaRPr kumimoji="1" lang="ja-JP" altLang="en-US" dirty="0">
              <a:solidFill>
                <a:prstClr val="black"/>
              </a:solidFill>
            </a:endParaRPr>
          </a:p>
        </p:txBody>
      </p:sp>
    </p:spTree>
    <p:extLst>
      <p:ext uri="{BB962C8B-B14F-4D97-AF65-F5344CB8AC3E}">
        <p14:creationId xmlns:p14="http://schemas.microsoft.com/office/powerpoint/2010/main" val="2921300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772130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2800276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22</a:t>
            </a:fld>
            <a:endParaRPr lang="en-US" altLang="en-US"/>
          </a:p>
        </p:txBody>
      </p:sp>
    </p:spTree>
    <p:extLst>
      <p:ext uri="{BB962C8B-B14F-4D97-AF65-F5344CB8AC3E}">
        <p14:creationId xmlns:p14="http://schemas.microsoft.com/office/powerpoint/2010/main" val="5689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560689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77155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21910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947859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Robert F. Heile, Decawave</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4267488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22497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solidFill>
                  <a:srgbClr val="000000"/>
                </a:solidFill>
              </a:rPr>
              <a:t>November 2019</a:t>
            </a:r>
            <a:endParaRPr lang="en-US" altLang="ja-JP" dirty="0">
              <a:solidFill>
                <a:srgbClr val="000000"/>
              </a:solidFill>
            </a:endParaRPr>
          </a:p>
        </p:txBody>
      </p:sp>
    </p:spTree>
    <p:extLst>
      <p:ext uri="{BB962C8B-B14F-4D97-AF65-F5344CB8AC3E}">
        <p14:creationId xmlns:p14="http://schemas.microsoft.com/office/powerpoint/2010/main" val="110717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solidFill>
                  <a:srgbClr val="000000"/>
                </a:solidFill>
              </a:rPr>
              <a:t>Slide </a:t>
            </a:r>
            <a:fld id="{17C47D4F-CAA3-4307-B0EF-8C4B3E0CF21D}" type="slidenum">
              <a:rPr lang="en-US" altLang="ja-JP">
                <a:solidFill>
                  <a:srgbClr val="000000"/>
                </a:solidFill>
              </a:rPr>
              <a:pPr/>
              <a:t>‹#›</a:t>
            </a:fld>
            <a:endParaRPr lang="en-US" altLang="ja-JP" dirty="0">
              <a:solidFill>
                <a:srgbClr val="000000"/>
              </a:solidFill>
            </a:endParaRP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solidFill>
                  <a:srgbClr val="000000"/>
                </a:solidFill>
              </a:rPr>
              <a:t>November 2019</a:t>
            </a:r>
            <a:endParaRPr lang="en-US" altLang="ja-JP" dirty="0">
              <a:solidFill>
                <a:srgbClr val="000000"/>
              </a:solidFill>
            </a:endParaRPr>
          </a:p>
        </p:txBody>
      </p:sp>
    </p:spTree>
    <p:extLst>
      <p:ext uri="{BB962C8B-B14F-4D97-AF65-F5344CB8AC3E}">
        <p14:creationId xmlns:p14="http://schemas.microsoft.com/office/powerpoint/2010/main" val="333816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Decawave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November 2019</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a:t>Robert F. Heile, Decawave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802.15-19-0584-00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7" r:id="rId15"/>
    <p:sldLayoutId id="2147483686" r:id="rId16"/>
    <p:sldLayoutId id="2147483688" r:id="rId17"/>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9/15-19-0574-00-004w-tg4w-minutes-for-november-2019-plenary-meeting.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5/dcn/19/15-19-0305-01-0000-802-15-22-3-par-extension.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22/dcn/19/22-19-0029-00-0003-802-22-3-draft-5-ballot-resolution.xls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5/dcn/19/15-19-0538-00-0022-ntia-scos-draft-proposals.doc" TargetMode="Externa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457200" y="2667000"/>
            <a:ext cx="8382000" cy="1143000"/>
          </a:xfrm>
        </p:spPr>
        <p:txBody>
          <a:bodyPr/>
          <a:lstStyle/>
          <a:p>
            <a:pPr>
              <a:defRPr/>
            </a:pPr>
            <a:r>
              <a:rPr lang="en-US" sz="2400" dirty="0"/>
              <a:t>20th Anniversary Year</a:t>
            </a:r>
            <a:br>
              <a:rPr lang="en-US" dirty="0"/>
            </a:br>
            <a:r>
              <a:rPr lang="en-US" dirty="0"/>
              <a:t>123rd Session of meetings of the IEEE 802.15 Working Group for Wireless Specialty Networks</a:t>
            </a:r>
          </a:p>
        </p:txBody>
      </p:sp>
      <p:sp>
        <p:nvSpPr>
          <p:cNvPr id="2054" name="Rectangle 3"/>
          <p:cNvSpPr>
            <a:spLocks noGrp="1" noChangeArrowheads="1"/>
          </p:cNvSpPr>
          <p:nvPr>
            <p:ph type="subTitle" idx="1"/>
          </p:nvPr>
        </p:nvSpPr>
        <p:spPr>
          <a:xfrm>
            <a:off x="914400" y="4114799"/>
            <a:ext cx="7467600" cy="2262741"/>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Closing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November 11-14, 2019</a:t>
            </a:r>
          </a:p>
          <a:p>
            <a:pPr eaLnBrk="1" fontAlgn="b" hangingPunct="1">
              <a:defRPr/>
            </a:pPr>
            <a:r>
              <a:rPr lang="en-US" sz="2400" dirty="0"/>
              <a:t>Hilton Waikoloa Village Hotel and Conference Center</a:t>
            </a:r>
          </a:p>
          <a:p>
            <a:pPr eaLnBrk="1" fontAlgn="b" hangingPunct="1">
              <a:defRPr/>
            </a:pPr>
            <a:r>
              <a:rPr lang="en-US" sz="2400" dirty="0"/>
              <a:t>Waikoloa, Hawaii, USA</a:t>
            </a:r>
          </a:p>
        </p:txBody>
      </p:sp>
      <p:pic>
        <p:nvPicPr>
          <p:cNvPr id="2055" name="Picture 8"/>
          <p:cNvPicPr>
            <a:picLocks noChangeAspect="1" noChangeArrowheads="1"/>
          </p:cNvPicPr>
          <p:nvPr/>
        </p:nvPicPr>
        <p:blipFill>
          <a:blip r:embed="rId3"/>
          <a:srcRect/>
          <a:stretch>
            <a:fillRect/>
          </a:stretch>
        </p:blipFill>
        <p:spPr bwMode="auto">
          <a:xfrm>
            <a:off x="3122612" y="762000"/>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Date Placeholder 1">
            <a:extLst>
              <a:ext uri="{FF2B5EF4-FFF2-40B4-BE49-F238E27FC236}">
                <a16:creationId xmlns:a16="http://schemas.microsoft.com/office/drawing/2014/main" id="{02808953-0E58-2447-8896-C02012042E58}"/>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15-19-457-00</a:t>
            </a:r>
          </a:p>
          <a:p>
            <a:pPr lvl="1"/>
            <a:r>
              <a:rPr lang="en-US" sz="2400" dirty="0"/>
              <a:t>Approve CRG Minutes </a:t>
            </a:r>
          </a:p>
          <a:p>
            <a:pPr lvl="2"/>
            <a:r>
              <a:rPr lang="en-US" sz="2000" dirty="0"/>
              <a:t>DCN 15-19-0489-00-04md</a:t>
            </a:r>
          </a:p>
          <a:p>
            <a:pPr lvl="1"/>
            <a:r>
              <a:rPr lang="en-US" sz="2400" dirty="0"/>
              <a:t>Discussion on next Steps</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Footer Placeholder 4">
            <a:extLst>
              <a:ext uri="{FF2B5EF4-FFF2-40B4-BE49-F238E27FC236}">
                <a16:creationId xmlns:a16="http://schemas.microsoft.com/office/drawing/2014/main" id="{205C1A94-E5D5-B848-A56D-41B71FAA893C}"/>
              </a:ext>
            </a:extLst>
          </p:cNvPr>
          <p:cNvSpPr>
            <a:spLocks noGrp="1"/>
          </p:cNvSpPr>
          <p:nvPr>
            <p:ph type="ftr" sz="quarter" idx="11"/>
          </p:nvPr>
        </p:nvSpPr>
        <p:spPr/>
        <p:txBody>
          <a:bodyPr/>
          <a:lstStyle/>
          <a:p>
            <a:r>
              <a:rPr lang="en-US" altLang="en-US"/>
              <a:t>Robert F. Heile, Decawave</a:t>
            </a:r>
          </a:p>
        </p:txBody>
      </p:sp>
    </p:spTree>
    <p:extLst>
      <p:ext uri="{BB962C8B-B14F-4D97-AF65-F5344CB8AC3E}">
        <p14:creationId xmlns:p14="http://schemas.microsoft.com/office/powerpoint/2010/main" val="592779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nvPr>
        </p:nvGraphicFramePr>
        <p:xfrm>
          <a:off x="1524000" y="21336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
        <p:nvSpPr>
          <p:cNvPr id="7" name="TextBox 6">
            <a:extLst>
              <a:ext uri="{FF2B5EF4-FFF2-40B4-BE49-F238E27FC236}">
                <a16:creationId xmlns:a16="http://schemas.microsoft.com/office/drawing/2014/main" id="{D6481F6D-2A16-F64A-8CCF-C3D398DE6962}"/>
              </a:ext>
            </a:extLst>
          </p:cNvPr>
          <p:cNvSpPr txBox="1"/>
          <p:nvPr/>
        </p:nvSpPr>
        <p:spPr>
          <a:xfrm>
            <a:off x="1525929" y="3962400"/>
            <a:ext cx="4947188" cy="1200329"/>
          </a:xfrm>
          <a:prstGeom prst="rect">
            <a:avLst/>
          </a:prstGeom>
          <a:noFill/>
        </p:spPr>
        <p:txBody>
          <a:bodyPr wrap="none" rtlCol="0">
            <a:spAutoFit/>
          </a:bodyPr>
          <a:lstStyle/>
          <a:p>
            <a:r>
              <a:rPr lang="en-US" sz="2400" dirty="0"/>
              <a:t>All Editorials have been Sent to Editor</a:t>
            </a:r>
          </a:p>
          <a:p>
            <a:r>
              <a:rPr lang="en-US" sz="2400" dirty="0"/>
              <a:t>Currently have resolved 153 Technical</a:t>
            </a:r>
          </a:p>
          <a:p>
            <a:r>
              <a:rPr lang="en-US" sz="2400" dirty="0"/>
              <a:t> – 85 Total Comments outstanding</a:t>
            </a:r>
          </a:p>
        </p:txBody>
      </p:sp>
      <p:sp>
        <p:nvSpPr>
          <p:cNvPr id="8" name="Footer Placeholder 7">
            <a:extLst>
              <a:ext uri="{FF2B5EF4-FFF2-40B4-BE49-F238E27FC236}">
                <a16:creationId xmlns:a16="http://schemas.microsoft.com/office/drawing/2014/main" id="{84487C29-EFD0-A748-8481-861541490BCD}"/>
              </a:ext>
            </a:extLst>
          </p:cNvPr>
          <p:cNvSpPr>
            <a:spLocks noGrp="1"/>
          </p:cNvSpPr>
          <p:nvPr>
            <p:ph type="ftr" sz="quarter" idx="11"/>
          </p:nvPr>
        </p:nvSpPr>
        <p:spPr/>
        <p:txBody>
          <a:bodyPr/>
          <a:lstStyle/>
          <a:p>
            <a:r>
              <a:rPr lang="en-US" altLang="en-US"/>
              <a:t>Robert F. Heile, Decawave</a:t>
            </a:r>
          </a:p>
        </p:txBody>
      </p:sp>
    </p:spTree>
    <p:extLst>
      <p:ext uri="{BB962C8B-B14F-4D97-AF65-F5344CB8AC3E}">
        <p14:creationId xmlns:p14="http://schemas.microsoft.com/office/powerpoint/2010/main" val="4024700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Review submissions</a:t>
            </a:r>
          </a:p>
          <a:p>
            <a:r>
              <a:rPr lang="en-US" sz="2800" dirty="0"/>
              <a:t>Sessions 2-5 </a:t>
            </a:r>
          </a:p>
          <a:p>
            <a:pPr lvl="1"/>
            <a:r>
              <a:rPr lang="en-US" sz="2400" dirty="0"/>
              <a:t>Review Submissions</a:t>
            </a:r>
          </a:p>
          <a:p>
            <a:pPr lvl="1"/>
            <a:endParaRPr lang="en-US" sz="2400" dirty="0"/>
          </a:p>
          <a:p>
            <a:pPr marL="514350" indent="-457200"/>
            <a:r>
              <a:rPr lang="en-US" sz="2800" dirty="0"/>
              <a:t>Session 6</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Footer Placeholder 4">
            <a:extLst>
              <a:ext uri="{FF2B5EF4-FFF2-40B4-BE49-F238E27FC236}">
                <a16:creationId xmlns:a16="http://schemas.microsoft.com/office/drawing/2014/main" id="{92300757-55B7-6447-88D7-C9A003F72E31}"/>
              </a:ext>
            </a:extLst>
          </p:cNvPr>
          <p:cNvSpPr>
            <a:spLocks noGrp="1"/>
          </p:cNvSpPr>
          <p:nvPr>
            <p:ph type="ftr" sz="quarter" idx="11"/>
          </p:nvPr>
        </p:nvSpPr>
        <p:spPr/>
        <p:txBody>
          <a:bodyPr/>
          <a:lstStyle/>
          <a:p>
            <a:r>
              <a:rPr lang="en-US" altLang="en-US"/>
              <a:t>Robert F. Heile, Decawave</a:t>
            </a:r>
          </a:p>
        </p:txBody>
      </p:sp>
    </p:spTree>
    <p:extLst>
      <p:ext uri="{BB962C8B-B14F-4D97-AF65-F5344CB8AC3E}">
        <p14:creationId xmlns:p14="http://schemas.microsoft.com/office/powerpoint/2010/main" val="14154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a:t>
            </a:r>
            <a:r>
              <a:rPr lang="en-US" dirty="0"/>
              <a:t>DCN 15-19-0561-01-04md</a:t>
            </a:r>
            <a:endParaRPr lang="en-US" sz="2800" dirty="0"/>
          </a:p>
          <a:p>
            <a:r>
              <a:rPr lang="en-US" sz="2800" dirty="0"/>
              <a:t>Call for Patents was made.</a:t>
            </a:r>
          </a:p>
          <a:p>
            <a:r>
              <a:rPr lang="en-US" sz="2800" dirty="0"/>
              <a:t>Minutes from F2F and CRG’s were approved</a:t>
            </a:r>
          </a:p>
          <a:p>
            <a:r>
              <a:rPr lang="en-US" sz="2800" dirty="0"/>
              <a:t>Agenda was approved</a:t>
            </a:r>
          </a:p>
          <a:p>
            <a:r>
              <a:rPr lang="en-US" sz="2800" dirty="0"/>
              <a:t>Six sessions were held </a:t>
            </a:r>
          </a:p>
          <a:p>
            <a:r>
              <a:rPr lang="en-US" sz="2800" dirty="0"/>
              <a:t>The TG moved to form a CRG for a possible Re-Circulation ballot based on Letter Ballot 168.</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13</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Footer Placeholder 4">
            <a:extLst>
              <a:ext uri="{FF2B5EF4-FFF2-40B4-BE49-F238E27FC236}">
                <a16:creationId xmlns:a16="http://schemas.microsoft.com/office/drawing/2014/main" id="{9689D99B-BB72-6C42-ABAA-653FD38E7600}"/>
              </a:ext>
            </a:extLst>
          </p:cNvPr>
          <p:cNvSpPr>
            <a:spLocks noGrp="1"/>
          </p:cNvSpPr>
          <p:nvPr>
            <p:ph type="ftr" sz="quarter" idx="11"/>
          </p:nvPr>
        </p:nvSpPr>
        <p:spPr/>
        <p:txBody>
          <a:bodyPr/>
          <a:lstStyle/>
          <a:p>
            <a:r>
              <a:rPr lang="en-US" altLang="en-US"/>
              <a:t>Robert F. Heile, Decawave</a:t>
            </a:r>
          </a:p>
        </p:txBody>
      </p:sp>
    </p:spTree>
    <p:extLst>
      <p:ext uri="{BB962C8B-B14F-4D97-AF65-F5344CB8AC3E}">
        <p14:creationId xmlns:p14="http://schemas.microsoft.com/office/powerpoint/2010/main" val="2480944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171450" indent="-171450">
              <a:buFont typeface="Arial" panose="020B0604020202020204" pitchFamily="34" charset="0"/>
              <a:buChar char="•"/>
            </a:pPr>
            <a:r>
              <a:rPr lang="en-US" sz="2800" dirty="0"/>
              <a:t>The TG moved to request a WG ballot moving the c current (or subsequent version) of the draft to conditional Sponsor Ballot after the current recirc ballot closes </a:t>
            </a:r>
          </a:p>
          <a:p>
            <a:pPr marL="171450" indent="-171450">
              <a:buFont typeface="Arial" panose="020B0604020202020204" pitchFamily="34" charset="0"/>
              <a:buChar char="•"/>
            </a:pPr>
            <a:r>
              <a:rPr lang="en-US" sz="2800" dirty="0"/>
              <a:t>The TG also moved to have WG approval of a Sponsor Ballot CRG</a:t>
            </a:r>
          </a:p>
          <a:p>
            <a:pPr marL="171450" indent="-171450">
              <a:buFont typeface="Arial" panose="020B0604020202020204" pitchFamily="34" charset="0"/>
              <a:buChar char="•"/>
            </a:pPr>
            <a:endParaRPr lang="en-US" sz="2800" dirty="0"/>
          </a:p>
          <a:p>
            <a:pPr marL="171450" indent="-171450">
              <a:buFont typeface="Arial" panose="020B0604020202020204" pitchFamily="34" charset="0"/>
              <a:buChar char="•"/>
            </a:pPr>
            <a:r>
              <a:rPr lang="en-US" sz="2800" dirty="0"/>
              <a:t>Draft Agenda for January Interim has been posted; </a:t>
            </a:r>
            <a:r>
              <a:rPr lang="en-US" sz="2400" dirty="0"/>
              <a:t>DCN </a:t>
            </a:r>
            <a:r>
              <a:rPr lang="en-US" sz="2400" b="1" dirty="0"/>
              <a:t>15-19-0564-00-04md</a:t>
            </a:r>
            <a:endParaRPr lang="en-US" sz="20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Footer Placeholder 4">
            <a:extLst>
              <a:ext uri="{FF2B5EF4-FFF2-40B4-BE49-F238E27FC236}">
                <a16:creationId xmlns:a16="http://schemas.microsoft.com/office/drawing/2014/main" id="{3F0790FA-8944-E742-B9DB-C8D0D7E14425}"/>
              </a:ext>
            </a:extLst>
          </p:cNvPr>
          <p:cNvSpPr>
            <a:spLocks noGrp="1"/>
          </p:cNvSpPr>
          <p:nvPr>
            <p:ph type="ftr" sz="quarter" idx="11"/>
          </p:nvPr>
        </p:nvSpPr>
        <p:spPr/>
        <p:txBody>
          <a:bodyPr/>
          <a:lstStyle/>
          <a:p>
            <a:r>
              <a:rPr lang="en-US" altLang="en-US"/>
              <a:t>Robert F. Heile, Decawave</a:t>
            </a:r>
          </a:p>
        </p:txBody>
      </p:sp>
    </p:spTree>
    <p:extLst>
      <p:ext uri="{BB962C8B-B14F-4D97-AF65-F5344CB8AC3E}">
        <p14:creationId xmlns:p14="http://schemas.microsoft.com/office/powerpoint/2010/main" val="157273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15</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570756"/>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a:t>
            </a:r>
            <a:r>
              <a:rPr lang="en-US" sz="2400" dirty="0" err="1"/>
              <a:t>Shoichi</a:t>
            </a:r>
            <a:r>
              <a:rPr lang="en-US" sz="2400" dirty="0"/>
              <a:t> Kitazawa and Clint Powell.</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	</a:t>
            </a:r>
          </a:p>
          <a:p>
            <a:pPr lvl="2" eaLnBrk="1" hangingPunct="1">
              <a:spcBef>
                <a:spcPts val="375"/>
              </a:spcBef>
              <a:buSzPct val="100000"/>
            </a:pPr>
            <a:r>
              <a:rPr lang="en-US" altLang="en-US" sz="2000" dirty="0">
                <a:solidFill>
                  <a:srgbClr val="000000"/>
                </a:solidFill>
              </a:rPr>
              <a:t>Seconded By:  Clint Powell</a:t>
            </a:r>
          </a:p>
          <a:p>
            <a:pPr lvl="2" eaLnBrk="1" hangingPunct="1">
              <a:spcBef>
                <a:spcPts val="375"/>
              </a:spcBef>
              <a:buSzPct val="100000"/>
            </a:pPr>
            <a:r>
              <a:rPr lang="en-US" sz="2000" dirty="0">
                <a:solidFill>
                  <a:srgbClr val="000000"/>
                </a:solidFill>
              </a:rPr>
              <a:t>Motion passed without objection</a:t>
            </a:r>
            <a:endParaRPr lang="en-US" sz="1800" dirty="0"/>
          </a:p>
        </p:txBody>
      </p:sp>
      <p:sp>
        <p:nvSpPr>
          <p:cNvPr id="2" name="Footer Placeholder 1">
            <a:extLst>
              <a:ext uri="{FF2B5EF4-FFF2-40B4-BE49-F238E27FC236}">
                <a16:creationId xmlns:a16="http://schemas.microsoft.com/office/drawing/2014/main" id="{88695422-559F-9843-AEE3-A84A08B482BC}"/>
              </a:ext>
            </a:extLst>
          </p:cNvPr>
          <p:cNvSpPr>
            <a:spLocks noGrp="1"/>
          </p:cNvSpPr>
          <p:nvPr>
            <p:ph type="ftr" sz="quarter" idx="11"/>
          </p:nvPr>
        </p:nvSpPr>
        <p:spPr/>
        <p:txBody>
          <a:bodyPr/>
          <a:lstStyle/>
          <a:p>
            <a:pPr>
              <a:defRPr/>
            </a:pPr>
            <a:r>
              <a:rPr lang="en-US"/>
              <a:t>Robert F. Heile, Decawave</a:t>
            </a:r>
          </a:p>
        </p:txBody>
      </p:sp>
      <p:sp>
        <p:nvSpPr>
          <p:cNvPr id="5" name="Date Placeholder 4">
            <a:extLst>
              <a:ext uri="{FF2B5EF4-FFF2-40B4-BE49-F238E27FC236}">
                <a16:creationId xmlns:a16="http://schemas.microsoft.com/office/drawing/2014/main" id="{B61C79FB-5376-6C4E-BBBD-21511206AAE0}"/>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581206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16</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570756"/>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P802.15.4-REVd-D04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br>
              <a:rPr lang="en-US" sz="2400" dirty="0"/>
            </a:br>
            <a:r>
              <a:rPr lang="en-US" sz="2400" dirty="0"/>
              <a:t>Seconded By</a:t>
            </a:r>
            <a:r>
              <a:rPr lang="en-US" sz="2000" dirty="0"/>
              <a:t>:</a:t>
            </a:r>
            <a:endParaRPr lang="en-US" sz="2400" dirty="0"/>
          </a:p>
        </p:txBody>
      </p:sp>
      <p:sp>
        <p:nvSpPr>
          <p:cNvPr id="2" name="Footer Placeholder 1">
            <a:extLst>
              <a:ext uri="{FF2B5EF4-FFF2-40B4-BE49-F238E27FC236}">
                <a16:creationId xmlns:a16="http://schemas.microsoft.com/office/drawing/2014/main" id="{338086A0-D92D-1A43-93D2-8B1BB604063B}"/>
              </a:ext>
            </a:extLst>
          </p:cNvPr>
          <p:cNvSpPr>
            <a:spLocks noGrp="1"/>
          </p:cNvSpPr>
          <p:nvPr>
            <p:ph type="ftr" sz="quarter" idx="11"/>
          </p:nvPr>
        </p:nvSpPr>
        <p:spPr/>
        <p:txBody>
          <a:bodyPr/>
          <a:lstStyle/>
          <a:p>
            <a:pPr>
              <a:defRPr/>
            </a:pPr>
            <a:r>
              <a:rPr lang="en-US"/>
              <a:t>Robert F. Heile, Decawave</a:t>
            </a:r>
          </a:p>
        </p:txBody>
      </p:sp>
      <p:sp>
        <p:nvSpPr>
          <p:cNvPr id="5" name="Date Placeholder 4">
            <a:extLst>
              <a:ext uri="{FF2B5EF4-FFF2-40B4-BE49-F238E27FC236}">
                <a16:creationId xmlns:a16="http://schemas.microsoft.com/office/drawing/2014/main" id="{4875AC9E-5304-E74D-8BF3-CC068C29D77D}"/>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540809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72DD9D-91D8-D242-B788-5893C8138FF1}"/>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17</a:t>
            </a:fld>
            <a:endParaRPr lang="en-US" altLang="en-US"/>
          </a:p>
        </p:txBody>
      </p:sp>
      <p:sp>
        <p:nvSpPr>
          <p:cNvPr id="3" name="Rectangle 2">
            <a:extLst>
              <a:ext uri="{FF2B5EF4-FFF2-40B4-BE49-F238E27FC236}">
                <a16:creationId xmlns:a16="http://schemas.microsoft.com/office/drawing/2014/main" id="{372895A4-271C-2C41-AD0D-8BDC09FEBDB1}"/>
              </a:ext>
            </a:extLst>
          </p:cNvPr>
          <p:cNvSpPr/>
          <p:nvPr/>
        </p:nvSpPr>
        <p:spPr>
          <a:xfrm>
            <a:off x="-150812" y="2209800"/>
            <a:ext cx="8991600" cy="3416320"/>
          </a:xfrm>
          <a:prstGeom prst="rect">
            <a:avLst/>
          </a:prstGeom>
        </p:spPr>
        <p:txBody>
          <a:bodyPr wrap="square">
            <a:spAutoFit/>
          </a:bodyPr>
          <a:lstStyle/>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Move that TG IEEE 802.15.4md formally request that the 802.15 WG start a Standards Association Ballot requesting approval of document </a:t>
            </a:r>
            <a:r>
              <a:rPr lang="en-US" sz="2400" dirty="0"/>
              <a:t>P802.15.4-REVd-D04 (or latest revision) </a:t>
            </a:r>
            <a:r>
              <a:rPr lang="en-US" sz="2400" dirty="0">
                <a:latin typeface="+mj-lt"/>
                <a:ea typeface="Times New Roman" panose="02020603050405020304" pitchFamily="18" charset="0"/>
                <a:cs typeface="Times New Roman" panose="02020603050405020304" pitchFamily="18" charset="0"/>
              </a:rPr>
              <a:t>and to forward document </a:t>
            </a:r>
            <a:r>
              <a:rPr lang="en-US" sz="2400" dirty="0"/>
              <a:t>P802.15.4-REVd-D04 (or latest revision)</a:t>
            </a:r>
            <a:r>
              <a:rPr lang="en-US" sz="2400" dirty="0">
                <a:latin typeface="+mj-lt"/>
                <a:ea typeface="Times New Roman" panose="02020603050405020304" pitchFamily="18" charset="0"/>
                <a:cs typeface="Times New Roman" panose="02020603050405020304" pitchFamily="18" charset="0"/>
              </a:rPr>
              <a:t>, to Standards Association Ballot</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Motion: Kunal Shah</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Second: Clint Powell</a:t>
            </a:r>
            <a:br>
              <a:rPr lang="en-US" sz="2400" dirty="0">
                <a:latin typeface="+mj-lt"/>
                <a:ea typeface="Times New Roman" panose="02020603050405020304" pitchFamily="18" charset="0"/>
                <a:cs typeface="Times New Roman" panose="02020603050405020304" pitchFamily="18" charset="0"/>
              </a:rPr>
            </a:br>
            <a:r>
              <a:rPr lang="en-US" sz="2400" dirty="0">
                <a:latin typeface="+mj-lt"/>
                <a:ea typeface="Times New Roman" panose="02020603050405020304" pitchFamily="18" charset="0"/>
                <a:cs typeface="Times New Roman" panose="02020603050405020304" pitchFamily="18" charset="0"/>
              </a:rPr>
              <a:t>Motions without objection</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41313EE6-3809-A64D-85F1-1078542B97D5}"/>
              </a:ext>
            </a:extLst>
          </p:cNvPr>
          <p:cNvSpPr txBox="1"/>
          <p:nvPr/>
        </p:nvSpPr>
        <p:spPr>
          <a:xfrm>
            <a:off x="573088" y="1371600"/>
            <a:ext cx="7543800" cy="461665"/>
          </a:xfrm>
          <a:prstGeom prst="rect">
            <a:avLst/>
          </a:prstGeom>
          <a:noFill/>
        </p:spPr>
        <p:txBody>
          <a:bodyPr wrap="square" rtlCol="0">
            <a:spAutoFit/>
          </a:bodyPr>
          <a:lstStyle/>
          <a:p>
            <a:r>
              <a:rPr lang="en-US" sz="2400" b="1" dirty="0"/>
              <a:t>Task Group Initiation of Standards Association Ballot</a:t>
            </a:r>
          </a:p>
        </p:txBody>
      </p:sp>
      <p:sp>
        <p:nvSpPr>
          <p:cNvPr id="5" name="Footer Placeholder 4">
            <a:extLst>
              <a:ext uri="{FF2B5EF4-FFF2-40B4-BE49-F238E27FC236}">
                <a16:creationId xmlns:a16="http://schemas.microsoft.com/office/drawing/2014/main" id="{203FF8D9-C5DF-6344-91F6-B6300B19B3DD}"/>
              </a:ext>
            </a:extLst>
          </p:cNvPr>
          <p:cNvSpPr>
            <a:spLocks noGrp="1"/>
          </p:cNvSpPr>
          <p:nvPr>
            <p:ph type="ftr" sz="quarter" idx="11"/>
          </p:nvPr>
        </p:nvSpPr>
        <p:spPr/>
        <p:txBody>
          <a:bodyPr/>
          <a:lstStyle/>
          <a:p>
            <a:pPr>
              <a:defRPr/>
            </a:pPr>
            <a:r>
              <a:rPr lang="en-US"/>
              <a:t>Robert F. Heile, Decawave</a:t>
            </a:r>
          </a:p>
        </p:txBody>
      </p:sp>
      <p:sp>
        <p:nvSpPr>
          <p:cNvPr id="6" name="Date Placeholder 5">
            <a:extLst>
              <a:ext uri="{FF2B5EF4-FFF2-40B4-BE49-F238E27FC236}">
                <a16:creationId xmlns:a16="http://schemas.microsoft.com/office/drawing/2014/main" id="{00A4DC5C-E88B-9B42-BFC8-4FC4BC77D69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73335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D53211-1062-3241-B794-18F49B95A73F}"/>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18</a:t>
            </a:fld>
            <a:endParaRPr lang="en-US" altLang="en-US"/>
          </a:p>
        </p:txBody>
      </p:sp>
      <p:sp>
        <p:nvSpPr>
          <p:cNvPr id="3" name="Rectangle 2">
            <a:extLst>
              <a:ext uri="{FF2B5EF4-FFF2-40B4-BE49-F238E27FC236}">
                <a16:creationId xmlns:a16="http://schemas.microsoft.com/office/drawing/2014/main" id="{B857FBB9-CCDF-3949-9ADE-05C072C4DB92}"/>
              </a:ext>
            </a:extLst>
          </p:cNvPr>
          <p:cNvSpPr/>
          <p:nvPr/>
        </p:nvSpPr>
        <p:spPr>
          <a:xfrm>
            <a:off x="0" y="1905000"/>
            <a:ext cx="6858000" cy="3046988"/>
          </a:xfrm>
          <a:prstGeom prst="rect">
            <a:avLst/>
          </a:prstGeom>
        </p:spPr>
        <p:txBody>
          <a:bodyPr wrap="square">
            <a:spAutoFit/>
          </a:bodyPr>
          <a:lstStyle/>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Motion: </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802.15 has reviewed and approves and requests conditional approval from the EC to submit </a:t>
            </a:r>
            <a:r>
              <a:rPr lang="en-US" sz="2400" dirty="0"/>
              <a:t>P802.15.4-REVd-D04 </a:t>
            </a:r>
            <a:r>
              <a:rPr lang="en-US" sz="2400" dirty="0">
                <a:latin typeface="+mj-lt"/>
                <a:ea typeface="Times New Roman" panose="02020603050405020304" pitchFamily="18" charset="0"/>
                <a:cs typeface="Times New Roman" panose="02020603050405020304" pitchFamily="18" charset="0"/>
              </a:rPr>
              <a:t>(or current revision) to Standards Association ballot.</a:t>
            </a:r>
          </a:p>
          <a:p>
            <a:pPr marL="628650" marR="0">
              <a:spcBef>
                <a:spcPts val="0"/>
              </a:spcBef>
              <a:spcAft>
                <a:spcPts val="0"/>
              </a:spcAft>
            </a:pPr>
            <a:endParaRPr lang="en-US" sz="2400" dirty="0">
              <a:latin typeface="+mj-lt"/>
              <a:ea typeface="Times New Roman" panose="02020603050405020304" pitchFamily="18" charset="0"/>
              <a:cs typeface="Times New Roman" panose="02020603050405020304" pitchFamily="18" charset="0"/>
            </a:endParaRP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Moved by: Gary Stuebing</a:t>
            </a:r>
          </a:p>
          <a:p>
            <a:pPr marL="628650" marR="0">
              <a:spcBef>
                <a:spcPts val="0"/>
              </a:spcBef>
              <a:spcAft>
                <a:spcPts val="0"/>
              </a:spcAft>
            </a:pPr>
            <a:r>
              <a:rPr lang="en-US" sz="2400" dirty="0">
                <a:latin typeface="+mj-lt"/>
                <a:ea typeface="Times New Roman" panose="02020603050405020304" pitchFamily="18" charset="0"/>
                <a:cs typeface="Times New Roman" panose="02020603050405020304" pitchFamily="18" charset="0"/>
              </a:rPr>
              <a:t>Seconded</a:t>
            </a:r>
          </a:p>
        </p:txBody>
      </p:sp>
      <p:sp>
        <p:nvSpPr>
          <p:cNvPr id="4" name="TextBox 3">
            <a:extLst>
              <a:ext uri="{FF2B5EF4-FFF2-40B4-BE49-F238E27FC236}">
                <a16:creationId xmlns:a16="http://schemas.microsoft.com/office/drawing/2014/main" id="{18515FF6-13B1-C64B-AF2B-5FE7EE8A8FC0}"/>
              </a:ext>
            </a:extLst>
          </p:cNvPr>
          <p:cNvSpPr txBox="1"/>
          <p:nvPr/>
        </p:nvSpPr>
        <p:spPr>
          <a:xfrm>
            <a:off x="609600" y="1412855"/>
            <a:ext cx="8305800" cy="461665"/>
          </a:xfrm>
          <a:prstGeom prst="rect">
            <a:avLst/>
          </a:prstGeom>
          <a:noFill/>
        </p:spPr>
        <p:txBody>
          <a:bodyPr wrap="square" rtlCol="0">
            <a:spAutoFit/>
          </a:bodyPr>
          <a:lstStyle/>
          <a:p>
            <a:r>
              <a:rPr lang="en-US" sz="2400" b="1" dirty="0"/>
              <a:t>WG Standards Association Conditional ballot Initiation</a:t>
            </a:r>
          </a:p>
        </p:txBody>
      </p:sp>
      <p:sp>
        <p:nvSpPr>
          <p:cNvPr id="5" name="Footer Placeholder 4">
            <a:extLst>
              <a:ext uri="{FF2B5EF4-FFF2-40B4-BE49-F238E27FC236}">
                <a16:creationId xmlns:a16="http://schemas.microsoft.com/office/drawing/2014/main" id="{F6C0D8D3-E50C-F945-A3EC-24522CF551FC}"/>
              </a:ext>
            </a:extLst>
          </p:cNvPr>
          <p:cNvSpPr>
            <a:spLocks noGrp="1"/>
          </p:cNvSpPr>
          <p:nvPr>
            <p:ph type="ftr" sz="quarter" idx="11"/>
          </p:nvPr>
        </p:nvSpPr>
        <p:spPr/>
        <p:txBody>
          <a:bodyPr/>
          <a:lstStyle/>
          <a:p>
            <a:pPr>
              <a:defRPr/>
            </a:pPr>
            <a:r>
              <a:rPr lang="en-US"/>
              <a:t>Robert F. Heile, Decawave</a:t>
            </a:r>
          </a:p>
        </p:txBody>
      </p:sp>
      <p:sp>
        <p:nvSpPr>
          <p:cNvPr id="6" name="Date Placeholder 5">
            <a:extLst>
              <a:ext uri="{FF2B5EF4-FFF2-40B4-BE49-F238E27FC236}">
                <a16:creationId xmlns:a16="http://schemas.microsoft.com/office/drawing/2014/main" id="{954D04FF-508D-7847-9CD8-D96550C7D5F0}"/>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687877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19</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878532"/>
          </a:xfrm>
          <a:prstGeom prst="rect">
            <a:avLst/>
          </a:prstGeom>
        </p:spPr>
        <p:txBody>
          <a:bodyPr wrap="square">
            <a:spAutoFit/>
          </a:bodyPr>
          <a:lstStyle/>
          <a:p>
            <a:r>
              <a:rPr lang="en-US" sz="1800" dirty="0"/>
              <a:t>TG CRG Motion for Standards Association Ballot</a:t>
            </a:r>
            <a:endParaRPr lang="en-US" sz="1800" i="1" dirty="0"/>
          </a:p>
          <a:p>
            <a:r>
              <a:rPr lang="en-US" sz="2400" dirty="0"/>
              <a:t>Move that 802.15.4md TG approve the formation of a Comment Resolution Group (CRG) for the Standards Association balloting of the P802.15.REVd.D04 (or latest revision)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Clint Powell	</a:t>
            </a:r>
          </a:p>
          <a:p>
            <a:pPr lvl="2" eaLnBrk="1" hangingPunct="1">
              <a:spcBef>
                <a:spcPts val="375"/>
              </a:spcBef>
              <a:buSzPct val="100000"/>
            </a:pPr>
            <a:r>
              <a:rPr lang="en-US" altLang="en-US" sz="2000" dirty="0">
                <a:solidFill>
                  <a:srgbClr val="000000"/>
                </a:solidFill>
              </a:rPr>
              <a:t>Seconded By: Don Sturek</a:t>
            </a:r>
          </a:p>
          <a:p>
            <a:pPr lvl="2" eaLnBrk="1" hangingPunct="1">
              <a:spcBef>
                <a:spcPts val="375"/>
              </a:spcBef>
              <a:buSzPct val="100000"/>
            </a:pPr>
            <a:r>
              <a:rPr lang="en-US" sz="2000" dirty="0">
                <a:solidFill>
                  <a:srgbClr val="000000"/>
                </a:solidFill>
              </a:rPr>
              <a:t>Motion passed without objection</a:t>
            </a:r>
            <a:endParaRPr lang="en-US" sz="1800" dirty="0"/>
          </a:p>
        </p:txBody>
      </p:sp>
      <p:sp>
        <p:nvSpPr>
          <p:cNvPr id="2" name="Footer Placeholder 1">
            <a:extLst>
              <a:ext uri="{FF2B5EF4-FFF2-40B4-BE49-F238E27FC236}">
                <a16:creationId xmlns:a16="http://schemas.microsoft.com/office/drawing/2014/main" id="{5DCE7893-EDD0-3D40-A5E2-296B73D8EB14}"/>
              </a:ext>
            </a:extLst>
          </p:cNvPr>
          <p:cNvSpPr>
            <a:spLocks noGrp="1"/>
          </p:cNvSpPr>
          <p:nvPr>
            <p:ph type="ftr" sz="quarter" idx="11"/>
          </p:nvPr>
        </p:nvSpPr>
        <p:spPr/>
        <p:txBody>
          <a:bodyPr/>
          <a:lstStyle/>
          <a:p>
            <a:pPr>
              <a:defRPr/>
            </a:pPr>
            <a:r>
              <a:rPr lang="en-US"/>
              <a:t>Robert F. Heile, Decawave</a:t>
            </a:r>
          </a:p>
        </p:txBody>
      </p:sp>
      <p:sp>
        <p:nvSpPr>
          <p:cNvPr id="5" name="Date Placeholder 4">
            <a:extLst>
              <a:ext uri="{FF2B5EF4-FFF2-40B4-BE49-F238E27FC236}">
                <a16:creationId xmlns:a16="http://schemas.microsoft.com/office/drawing/2014/main" id="{04730246-2AC9-AA40-9AC3-22C25DB682ED}"/>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4189585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smtClean="0"/>
              <a:pPr>
                <a:defRPr/>
              </a:pPr>
              <a:t>2</a:t>
            </a:fld>
            <a:endParaRPr lang="en-US" sz="120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8" name="_s1028"/>
          <p:cNvCxnSpPr>
            <a:cxnSpLocks noChangeShapeType="1"/>
            <a:stCxn id="3105" idx="0"/>
          </p:cNvCxnSpPr>
          <p:nvPr/>
        </p:nvCxnSpPr>
        <p:spPr bwMode="auto">
          <a:xfrm>
            <a:off x="7623175"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2916238" y="327660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2916238" y="4506913"/>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2916238" y="3886200"/>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5703888" y="1560513"/>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5705475" y="1560513"/>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4895850"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Wi-SUN Alliance</a:t>
            </a:r>
          </a:p>
          <a:p>
            <a:pPr algn="ctr"/>
            <a:r>
              <a:rPr lang="en-US" sz="900" b="1"/>
              <a:t>802.15 Vice Chairs</a:t>
            </a:r>
          </a:p>
          <a:p>
            <a:pPr algn="ctr"/>
            <a:r>
              <a:rPr lang="en-US" sz="900" b="1"/>
              <a:t>Rick Alfvin, Linespeed</a:t>
            </a:r>
          </a:p>
          <a:p>
            <a:pPr algn="ctr"/>
            <a:r>
              <a:rPr lang="en-US" sz="900" b="1"/>
              <a:t>Pat Kinney, Kinney Consulting</a:t>
            </a:r>
          </a:p>
        </p:txBody>
      </p:sp>
      <p:sp>
        <p:nvSpPr>
          <p:cNvPr id="3091"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3351213" y="1624013"/>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3276600"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Consulting</a:t>
            </a:r>
            <a:r>
              <a:rPr lang="en-US" sz="1000" b="1" dirty="0"/>
              <a:t>  </a:t>
            </a:r>
          </a:p>
        </p:txBody>
      </p:sp>
      <p:sp>
        <p:nvSpPr>
          <p:cNvPr id="3095" name="_s1051"/>
          <p:cNvSpPr>
            <a:spLocks noChangeArrowheads="1"/>
          </p:cNvSpPr>
          <p:nvPr/>
        </p:nvSpPr>
        <p:spPr bwMode="auto">
          <a:xfrm>
            <a:off x="3271838"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3276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881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3292475" y="4735512"/>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3297238" y="5457825"/>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3276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1</a:t>
            </a:r>
          </a:p>
          <a:p>
            <a:pPr algn="ctr"/>
            <a:r>
              <a:rPr lang="en-US" sz="1000" b="1" dirty="0"/>
              <a:t>Chair: </a:t>
            </a:r>
            <a:r>
              <a:rPr lang="en-US" sz="1000" b="1" dirty="0" err="1"/>
              <a:t>Tero</a:t>
            </a:r>
            <a:r>
              <a:rPr lang="en-US" sz="1000" b="1" dirty="0"/>
              <a:t> </a:t>
            </a:r>
            <a:r>
              <a:rPr lang="en-US" sz="1000" b="1" dirty="0" err="1"/>
              <a:t>Kivinen</a:t>
            </a:r>
            <a:r>
              <a:rPr lang="en-US" sz="1000" b="1" dirty="0"/>
              <a:t>, Self</a:t>
            </a:r>
          </a:p>
        </p:txBody>
      </p:sp>
      <p:cxnSp>
        <p:nvCxnSpPr>
          <p:cNvPr id="5"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228600" y="4662488"/>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a:t>
            </a:r>
            <a:r>
              <a:rPr lang="en-US" sz="1000" b="1" dirty="0" err="1"/>
              <a:t>Sturek</a:t>
            </a:r>
            <a:r>
              <a:rPr lang="en-US" sz="1000" b="1" dirty="0"/>
              <a:t>, </a:t>
            </a:r>
            <a:r>
              <a:rPr lang="en-US" sz="1000" b="1" dirty="0" err="1"/>
              <a:t>Itron</a:t>
            </a:r>
            <a:endParaRPr lang="de-DE" sz="1000" dirty="0"/>
          </a:p>
        </p:txBody>
      </p:sp>
      <p:cxnSp>
        <p:nvCxnSpPr>
          <p:cNvPr id="3107"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228600"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228600"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Pro-ID</a:t>
            </a:r>
            <a:endParaRPr lang="de-DE" sz="1000" dirty="0"/>
          </a:p>
        </p:txBody>
      </p:sp>
      <p:sp>
        <p:nvSpPr>
          <p:cNvPr id="6" name="Date Placeholder 5">
            <a:extLst>
              <a:ext uri="{FF2B5EF4-FFF2-40B4-BE49-F238E27FC236}">
                <a16:creationId xmlns:a16="http://schemas.microsoft.com/office/drawing/2014/main" id="{83A7A5CE-C97B-BC45-A8FC-1DAAAB09F65D}"/>
              </a:ext>
            </a:extLst>
          </p:cNvPr>
          <p:cNvSpPr>
            <a:spLocks noGrp="1"/>
          </p:cNvSpPr>
          <p:nvPr>
            <p:ph type="dt" sz="half" idx="10"/>
          </p:nvPr>
        </p:nvSpPr>
        <p:spPr/>
        <p:txBody>
          <a:bodyPr/>
          <a:lstStyle/>
          <a:p>
            <a:pPr>
              <a:defRPr/>
            </a:pPr>
            <a:r>
              <a:rPr lang="en-US"/>
              <a:t>November 2019</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20</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878532"/>
          </a:xfrm>
          <a:prstGeom prst="rect">
            <a:avLst/>
          </a:prstGeom>
        </p:spPr>
        <p:txBody>
          <a:bodyPr wrap="square">
            <a:spAutoFit/>
          </a:bodyPr>
          <a:lstStyle/>
          <a:p>
            <a:r>
              <a:rPr lang="en-US" sz="1800" dirty="0"/>
              <a:t>CRG Motion for Standards Association Ballot</a:t>
            </a:r>
            <a:endParaRPr lang="en-US" sz="1800" i="1" dirty="0"/>
          </a:p>
          <a:p>
            <a:r>
              <a:rPr lang="en-US" sz="2400" dirty="0"/>
              <a:t>Move that 802.15 WG approve the formation of a Comment Resolution Group (CRG) for the Standards Association balloting of the P802.15.REVd.D04 (or latest revision) with the following membership: Gary Stuebing(As Chair), Don Sturek, Kunal Shah, Ruben Salazar, Tero Kivinen, Phil Beecher, </a:t>
            </a:r>
            <a:r>
              <a:rPr lang="en-US" sz="2400" dirty="0" err="1"/>
              <a:t>Shoichi</a:t>
            </a:r>
            <a:r>
              <a:rPr lang="en-US" sz="2400" dirty="0"/>
              <a:t> Kitazawa and Clint Powell. The 802.15.4md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Gary Stuebing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sz="2000" dirty="0">
                <a:solidFill>
                  <a:srgbClr val="000000"/>
                </a:solidFill>
              </a:rPr>
              <a:t>Motion</a:t>
            </a:r>
            <a:endParaRPr lang="en-US" sz="1800" dirty="0"/>
          </a:p>
        </p:txBody>
      </p:sp>
      <p:sp>
        <p:nvSpPr>
          <p:cNvPr id="2" name="Footer Placeholder 1">
            <a:extLst>
              <a:ext uri="{FF2B5EF4-FFF2-40B4-BE49-F238E27FC236}">
                <a16:creationId xmlns:a16="http://schemas.microsoft.com/office/drawing/2014/main" id="{6767FF95-447C-474A-A840-AE95780FB758}"/>
              </a:ext>
            </a:extLst>
          </p:cNvPr>
          <p:cNvSpPr>
            <a:spLocks noGrp="1"/>
          </p:cNvSpPr>
          <p:nvPr>
            <p:ph type="ftr" sz="quarter" idx="11"/>
          </p:nvPr>
        </p:nvSpPr>
        <p:spPr/>
        <p:txBody>
          <a:bodyPr/>
          <a:lstStyle/>
          <a:p>
            <a:pPr>
              <a:defRPr/>
            </a:pPr>
            <a:r>
              <a:rPr lang="en-US"/>
              <a:t>Robert F. Heile, Decawave</a:t>
            </a:r>
          </a:p>
        </p:txBody>
      </p:sp>
      <p:sp>
        <p:nvSpPr>
          <p:cNvPr id="5" name="Date Placeholder 4">
            <a:extLst>
              <a:ext uri="{FF2B5EF4-FFF2-40B4-BE49-F238E27FC236}">
                <a16:creationId xmlns:a16="http://schemas.microsoft.com/office/drawing/2014/main" id="{7D276DFA-6788-A340-941A-93DC56629511}"/>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158344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5" name="Rectangle 4">
            <a:extLst>
              <a:ext uri="{FF2B5EF4-FFF2-40B4-BE49-F238E27FC236}">
                <a16:creationId xmlns:a16="http://schemas.microsoft.com/office/drawing/2014/main" id="{A83972E8-C658-1B43-B91E-24BD65F4037C}"/>
              </a:ext>
            </a:extLst>
          </p:cNvPr>
          <p:cNvSpPr/>
          <p:nvPr/>
        </p:nvSpPr>
        <p:spPr>
          <a:xfrm>
            <a:off x="685800" y="1447800"/>
            <a:ext cx="8534400" cy="3785652"/>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Letter Ballot closes November 16</a:t>
            </a:r>
            <a:r>
              <a:rPr lang="en-US" sz="2400" baseline="30000" dirty="0">
                <a:solidFill>
                  <a:srgbClr val="000000"/>
                </a:solidFill>
                <a:latin typeface="Calibri" panose="020F0502020204030204" pitchFamily="34" charset="0"/>
              </a:rPr>
              <a:t>th </a:t>
            </a:r>
            <a:r>
              <a:rPr lang="en-US" sz="2400" dirty="0">
                <a:solidFill>
                  <a:srgbClr val="000000"/>
                </a:solidFill>
                <a:latin typeface="Calibri" panose="020F0502020204030204" pitchFamily="34" charset="0"/>
              </a:rPr>
              <a:t> – 6pm Eastern</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a CRG for Recirc and or Sponsor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Sponsor Ballot (30 days) - Starting 01 Dec and complete by December 31</a:t>
            </a:r>
          </a:p>
          <a:p>
            <a:pPr marL="742950" lvl="1" indent="-28575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 or Sponsor Ballot Comment Resolution</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ballot</a:t>
            </a: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030532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1569660"/>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Sponsor</a:t>
            </a:r>
          </a:p>
          <a:p>
            <a:pPr lvl="1">
              <a:spcBef>
                <a:spcPts val="0"/>
              </a:spcBef>
              <a:spcAft>
                <a:spcPts val="0"/>
              </a:spcAft>
            </a:pPr>
            <a:r>
              <a:rPr lang="en-US" sz="2400" dirty="0">
                <a:solidFill>
                  <a:srgbClr val="000000"/>
                </a:solidFill>
                <a:latin typeface="Calibri" panose="020F0502020204030204" pitchFamily="34" charset="0"/>
              </a:rPr>
              <a:t>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EC to move to REVCOM</a:t>
            </a:r>
          </a:p>
        </p:txBody>
      </p:sp>
    </p:spTree>
    <p:extLst>
      <p:ext uri="{BB962C8B-B14F-4D97-AF65-F5344CB8AC3E}">
        <p14:creationId xmlns:p14="http://schemas.microsoft.com/office/powerpoint/2010/main" val="2474222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WG SA Conditional Motion</a:t>
            </a:r>
          </a:p>
        </p:txBody>
      </p:sp>
      <p:sp>
        <p:nvSpPr>
          <p:cNvPr id="3" name="Inhaltsplatzhalter 2"/>
          <p:cNvSpPr>
            <a:spLocks noGrp="1"/>
          </p:cNvSpPr>
          <p:nvPr>
            <p:ph idx="1"/>
          </p:nvPr>
        </p:nvSpPr>
        <p:spPr/>
        <p:txBody>
          <a:bodyPr/>
          <a:lstStyle/>
          <a:p>
            <a:r>
              <a:rPr lang="en-US" sz="2400" dirty="0"/>
              <a:t>Motion: 802.15 has reviewed and approves the CSD 15-18-0053-04, and the CA document 15-19-0165-01; and requests conditional approval from the EC to submit P802.15.4w_D3 (or current revision) to Standards Association ballot.</a:t>
            </a:r>
          </a:p>
          <a:p>
            <a:endParaRPr lang="en-US" sz="2400" dirty="0"/>
          </a:p>
          <a:p>
            <a:r>
              <a:rPr lang="en-US" sz="2400" dirty="0"/>
              <a:t>Moved by: Joerg Robert</a:t>
            </a:r>
          </a:p>
          <a:p>
            <a:r>
              <a:rPr lang="en-US" sz="2400" dirty="0"/>
              <a:t>Seconded by:</a:t>
            </a:r>
          </a:p>
          <a:p>
            <a:endParaRPr lang="en-US" sz="2400" dirty="0"/>
          </a:p>
          <a:p>
            <a:endParaRPr lang="en-US" sz="2400" dirty="0"/>
          </a:p>
        </p:txBody>
      </p:sp>
      <p:sp>
        <p:nvSpPr>
          <p:cNvPr id="5" name="Fußzeilenplatzhalter 4"/>
          <p:cNvSpPr>
            <a:spLocks noGrp="1"/>
          </p:cNvSpPr>
          <p:nvPr>
            <p:ph type="ftr" sz="quarter" idx="11"/>
          </p:nvPr>
        </p:nvSpPr>
        <p:spPr/>
        <p:txBody>
          <a:bodyPr/>
          <a:lstStyle/>
          <a:p>
            <a:pPr>
              <a:defRPr/>
            </a:pPr>
            <a:r>
              <a:rPr lang="en-US" altLang="en-US"/>
              <a:t>Robert F. Heile, Decawave</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23</a:t>
            </a:fld>
            <a:endParaRPr lang="en-US" altLang="en-US"/>
          </a:p>
        </p:txBody>
      </p:sp>
      <p:sp>
        <p:nvSpPr>
          <p:cNvPr id="7" name="Date Placeholder 6">
            <a:extLst>
              <a:ext uri="{FF2B5EF4-FFF2-40B4-BE49-F238E27FC236}">
                <a16:creationId xmlns:a16="http://schemas.microsoft.com/office/drawing/2014/main" id="{C8742CF4-8628-1844-8468-F69594B11D12}"/>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94072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Minutes</a:t>
            </a:r>
          </a:p>
        </p:txBody>
      </p:sp>
      <p:sp>
        <p:nvSpPr>
          <p:cNvPr id="3" name="Inhaltsplatzhalter 2"/>
          <p:cNvSpPr>
            <a:spLocks noGrp="1"/>
          </p:cNvSpPr>
          <p:nvPr>
            <p:ph idx="1"/>
          </p:nvPr>
        </p:nvSpPr>
        <p:spPr/>
        <p:txBody>
          <a:bodyPr/>
          <a:lstStyle/>
          <a:p>
            <a:r>
              <a:rPr lang="en-US" sz="2400" dirty="0"/>
              <a:t>Minutes are available in document </a:t>
            </a:r>
            <a:br>
              <a:rPr lang="en-US" sz="2400" dirty="0"/>
            </a:br>
            <a:r>
              <a:rPr lang="en-US" sz="2400" dirty="0"/>
              <a:t>15-19/351r0</a:t>
            </a:r>
          </a:p>
          <a:p>
            <a:endParaRPr lang="en-US" sz="2400" dirty="0"/>
          </a:p>
          <a:p>
            <a:r>
              <a:rPr lang="en-US" sz="2400" dirty="0"/>
              <a:t>Special thanks to </a:t>
            </a:r>
            <a:r>
              <a:rPr lang="en-US" sz="2400" dirty="0" err="1"/>
              <a:t>Henk</a:t>
            </a:r>
            <a:r>
              <a:rPr lang="en-US" sz="2400" dirty="0"/>
              <a:t> for taking the minutes</a:t>
            </a:r>
          </a:p>
          <a:p>
            <a:endParaRPr lang="en-US" sz="2400" dirty="0"/>
          </a:p>
        </p:txBody>
      </p:sp>
      <p:sp>
        <p:nvSpPr>
          <p:cNvPr id="5" name="Fußzeilenplatzhalter 4"/>
          <p:cNvSpPr>
            <a:spLocks noGrp="1"/>
          </p:cNvSpPr>
          <p:nvPr>
            <p:ph type="ftr" sz="quarter" idx="11"/>
          </p:nvPr>
        </p:nvSpPr>
        <p:spPr/>
        <p:txBody>
          <a:bodyPr/>
          <a:lstStyle/>
          <a:p>
            <a:pPr>
              <a:defRPr/>
            </a:pPr>
            <a:r>
              <a:rPr lang="en-US" altLang="en-US"/>
              <a:t>Robert F. Heile, Decawave</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24</a:t>
            </a:fld>
            <a:endParaRPr lang="en-US" altLang="en-US"/>
          </a:p>
        </p:txBody>
      </p:sp>
      <p:sp>
        <p:nvSpPr>
          <p:cNvPr id="7" name="Date Placeholder 6">
            <a:extLst>
              <a:ext uri="{FF2B5EF4-FFF2-40B4-BE49-F238E27FC236}">
                <a16:creationId xmlns:a16="http://schemas.microsoft.com/office/drawing/2014/main" id="{066B8F7F-6C1F-3244-8F0F-4E842E2C561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801504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TG 802.15.4w LPWA</a:t>
            </a:r>
            <a:br>
              <a:rPr lang="en-US" dirty="0"/>
            </a:br>
            <a:r>
              <a:rPr lang="en-US" dirty="0"/>
              <a:t>November 2019 Closing Report</a:t>
            </a:r>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a:t>November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a:t>Joerg ROBERT, FAU Erlangen-Nuernberg</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25</a:t>
            </a:fld>
            <a:endParaRPr lang="en-US" altLang="en-US"/>
          </a:p>
        </p:txBody>
      </p:sp>
    </p:spTree>
    <p:extLst>
      <p:ext uri="{BB962C8B-B14F-4D97-AF65-F5344CB8AC3E}">
        <p14:creationId xmlns:p14="http://schemas.microsoft.com/office/powerpoint/2010/main" val="317933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Approval of Meeting &amp; Telco Minutes</a:t>
            </a:r>
          </a:p>
          <a:p>
            <a:r>
              <a:rPr lang="en-US" sz="2400" dirty="0"/>
              <a:t>Timeline Review</a:t>
            </a:r>
          </a:p>
          <a:p>
            <a:r>
              <a:rPr lang="en-US" sz="2400" dirty="0"/>
              <a:t>Test Vectors and Scientific Paper</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a:t>Joerg ROBERT, FAU Erlangen-Nuernberg</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193889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Achievements</a:t>
            </a:r>
          </a:p>
        </p:txBody>
      </p:sp>
      <p:sp>
        <p:nvSpPr>
          <p:cNvPr id="3" name="Inhaltsplatzhalter 2"/>
          <p:cNvSpPr>
            <a:spLocks noGrp="1"/>
          </p:cNvSpPr>
          <p:nvPr>
            <p:ph idx="1"/>
          </p:nvPr>
        </p:nvSpPr>
        <p:spPr/>
        <p:txBody>
          <a:bodyPr/>
          <a:lstStyle/>
          <a:p>
            <a:r>
              <a:rPr lang="en-US" sz="2400" dirty="0"/>
              <a:t>Approved Hanoi and telco minutes</a:t>
            </a:r>
          </a:p>
          <a:p>
            <a:r>
              <a:rPr lang="en-US" sz="2400" dirty="0"/>
              <a:t>Reviewed timeline</a:t>
            </a:r>
          </a:p>
          <a:p>
            <a:r>
              <a:rPr lang="en-US" sz="2400" dirty="0"/>
              <a:t>Agreed on document format for test vectors</a:t>
            </a:r>
          </a:p>
          <a:p>
            <a:r>
              <a:rPr lang="en-US" sz="2400" dirty="0"/>
              <a:t>Agreed on scientific publication</a:t>
            </a:r>
          </a:p>
        </p:txBody>
      </p:sp>
      <p:sp>
        <p:nvSpPr>
          <p:cNvPr id="4" name="Datumsplatzhalter 3"/>
          <p:cNvSpPr>
            <a:spLocks noGrp="1"/>
          </p:cNvSpPr>
          <p:nvPr>
            <p:ph type="dt" sz="half" idx="10"/>
          </p:nvPr>
        </p:nvSpPr>
        <p:spPr/>
        <p:txBody>
          <a:bodyPr/>
          <a:lstStyle/>
          <a:p>
            <a:pPr>
              <a:defRPr/>
            </a:pPr>
            <a:r>
              <a:rPr lang="de-DE" altLang="en-US" sz="140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Joerg ROBERT, FAU Erlangen-Nuernberg</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3197998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TG4w Draft Schedule</a:t>
            </a:r>
          </a:p>
        </p:txBody>
      </p:sp>
      <p:sp>
        <p:nvSpPr>
          <p:cNvPr id="4" name="Datumsplatzhalter 3"/>
          <p:cNvSpPr>
            <a:spLocks noGrp="1"/>
          </p:cNvSpPr>
          <p:nvPr>
            <p:ph type="dt" sz="half" idx="10"/>
          </p:nvPr>
        </p:nvSpPr>
        <p:spPr/>
        <p:txBody>
          <a:bodyPr/>
          <a:lstStyle/>
          <a:p>
            <a:pPr>
              <a:defRPr/>
            </a:pPr>
            <a:r>
              <a:rPr lang="de-DE" altLang="en-US"/>
              <a:t>November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a:t>Joerg ROBERT, FAU Erlangen-Nuernberg</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28</a:t>
            </a:fld>
            <a:endParaRPr lang="en-US" altLang="en-US"/>
          </a:p>
        </p:txBody>
      </p:sp>
      <p:graphicFrame>
        <p:nvGraphicFramePr>
          <p:cNvPr id="10" name="Table 1"/>
          <p:cNvGraphicFramePr>
            <a:graphicFrameLocks noGrp="1"/>
          </p:cNvGraphicFramePr>
          <p:nvPr>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extLst>
                    <a:ext uri="{9D8B030D-6E8A-4147-A177-3AD203B41FA5}">
                      <a16:colId xmlns:a16="http://schemas.microsoft.com/office/drawing/2014/main" val="20000"/>
                    </a:ext>
                  </a:extLst>
                </a:gridCol>
                <a:gridCol w="3374866">
                  <a:extLst>
                    <a:ext uri="{9D8B030D-6E8A-4147-A177-3AD203B41FA5}">
                      <a16:colId xmlns:a16="http://schemas.microsoft.com/office/drawing/2014/main" val="20001"/>
                    </a:ext>
                  </a:extLst>
                </a:gridCol>
              </a:tblGrid>
              <a:tr h="398549">
                <a:tc>
                  <a:txBody>
                    <a:bodyPr/>
                    <a:lstStyle/>
                    <a:p>
                      <a:pPr marL="0" lvl="1" indent="0">
                        <a:buFont typeface="Arial"/>
                        <a:buNone/>
                      </a:pPr>
                      <a:r>
                        <a:rPr lang="en-US" sz="1800" b="1" kern="1200" dirty="0">
                          <a:solidFill>
                            <a:schemeClr val="lt1"/>
                          </a:solidFill>
                          <a:latin typeface="+mn-lt"/>
                          <a:ea typeface="+mn-ea"/>
                          <a:cs typeface="+mn-cs"/>
                        </a:rPr>
                        <a:t>TASK</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r>
                        <a:rPr lang="en-US" dirty="0"/>
                        <a:t>Start of</a:t>
                      </a:r>
                      <a:r>
                        <a:rPr lang="en-US" baseline="0" dirty="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a:t>Mar, 2018</a:t>
                      </a:r>
                    </a:p>
                  </a:txBody>
                  <a:tcPr/>
                </a:tc>
                <a:extLst>
                  <a:ext uri="{0D108BD9-81ED-4DB2-BD59-A6C34878D82A}">
                    <a16:rowId xmlns:a16="http://schemas.microsoft.com/office/drawing/2014/main" val="10001"/>
                  </a:ext>
                </a:extLst>
              </a:tr>
              <a:tr h="398549">
                <a:tc>
                  <a:txBody>
                    <a:bodyPr/>
                    <a:lstStyle/>
                    <a:p>
                      <a:r>
                        <a:rPr lang="en-US" dirty="0"/>
                        <a:t>Call for Proposals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a:t>Mar, 2018</a:t>
                      </a:r>
                    </a:p>
                  </a:txBody>
                  <a:tcPr/>
                </a:tc>
                <a:extLst>
                  <a:ext uri="{0D108BD9-81ED-4DB2-BD59-A6C34878D82A}">
                    <a16:rowId xmlns:a16="http://schemas.microsoft.com/office/drawing/2014/main" val="10002"/>
                  </a:ext>
                </a:extLst>
              </a:tr>
              <a:tr h="398549">
                <a:tc>
                  <a:txBody>
                    <a:bodyPr/>
                    <a:lstStyle/>
                    <a:p>
                      <a:r>
                        <a:rPr lang="en-US" dirty="0">
                          <a:solidFill>
                            <a:schemeClr val="tx1"/>
                          </a:solidFill>
                        </a:rPr>
                        <a:t>Technical Guidelines Doc.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a:solidFill>
                            <a:schemeClr val="tx1"/>
                          </a:solidFill>
                        </a:rPr>
                        <a:t>Mar, 2018</a:t>
                      </a:r>
                    </a:p>
                  </a:txBody>
                  <a:tcPr/>
                </a:tc>
                <a:extLst>
                  <a:ext uri="{0D108BD9-81ED-4DB2-BD59-A6C34878D82A}">
                    <a16:rowId xmlns:a16="http://schemas.microsoft.com/office/drawing/2014/main" val="10003"/>
                  </a:ext>
                </a:extLst>
              </a:tr>
              <a:tr h="398549">
                <a:tc>
                  <a:txBody>
                    <a:bodyPr/>
                    <a:lstStyle/>
                    <a:p>
                      <a:r>
                        <a:rPr lang="en-US" dirty="0">
                          <a:solidFill>
                            <a:schemeClr val="tx1"/>
                          </a:solidFill>
                        </a:rPr>
                        <a:t>Initial discussion of proposals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solidFill>
                            <a:schemeClr val="tx1"/>
                          </a:solidFill>
                        </a:rPr>
                        <a:t>July,</a:t>
                      </a:r>
                      <a:r>
                        <a:rPr lang="en-US" baseline="0" dirty="0">
                          <a:solidFill>
                            <a:schemeClr val="tx1"/>
                          </a:solidFill>
                        </a:rPr>
                        <a:t> 2018</a:t>
                      </a:r>
                      <a:endParaRPr lang="en-US" dirty="0">
                        <a:solidFill>
                          <a:schemeClr val="tx1"/>
                        </a:solidFill>
                      </a:endParaRPr>
                    </a:p>
                  </a:txBody>
                  <a:tcPr/>
                </a:tc>
                <a:extLst>
                  <a:ext uri="{0D108BD9-81ED-4DB2-BD59-A6C34878D82A}">
                    <a16:rowId xmlns:a16="http://schemas.microsoft.com/office/drawing/2014/main" val="10004"/>
                  </a:ext>
                </a:extLst>
              </a:tr>
              <a:tr h="398549">
                <a:tc>
                  <a:txBody>
                    <a:bodyPr/>
                    <a:lstStyle/>
                    <a:p>
                      <a:r>
                        <a:rPr lang="en-US" dirty="0"/>
                        <a:t>Editing 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a:solidFill>
                            <a:schemeClr val="tx1"/>
                          </a:solidFill>
                        </a:rPr>
                        <a:t>Jan, 2019</a:t>
                      </a:r>
                    </a:p>
                  </a:txBody>
                  <a:tcPr/>
                </a:tc>
                <a:extLst>
                  <a:ext uri="{0D108BD9-81ED-4DB2-BD59-A6C34878D82A}">
                    <a16:rowId xmlns:a16="http://schemas.microsoft.com/office/drawing/2014/main" val="10005"/>
                  </a:ext>
                </a:extLst>
              </a:tr>
              <a:tr h="398549">
                <a:tc>
                  <a:txBody>
                    <a:bodyPr/>
                    <a:lstStyle/>
                    <a:p>
                      <a:r>
                        <a:rPr lang="en-US" dirty="0"/>
                        <a:t>LB</a:t>
                      </a:r>
                    </a:p>
                  </a:txBody>
                  <a:tcPr/>
                </a:tc>
                <a:tc>
                  <a:txBody>
                    <a:bodyPr/>
                    <a:lstStyle/>
                    <a:p>
                      <a:r>
                        <a:rPr lang="en-US" baseline="0" dirty="0">
                          <a:solidFill>
                            <a:schemeClr val="tx1"/>
                          </a:solidFill>
                        </a:rPr>
                        <a:t>Mar, 2019</a:t>
                      </a:r>
                      <a:endParaRPr lang="en-US" dirty="0">
                        <a:solidFill>
                          <a:schemeClr val="tx1"/>
                        </a:solidFill>
                      </a:endParaRPr>
                    </a:p>
                  </a:txBody>
                  <a:tcPr/>
                </a:tc>
                <a:extLst>
                  <a:ext uri="{0D108BD9-81ED-4DB2-BD59-A6C34878D82A}">
                    <a16:rowId xmlns:a16="http://schemas.microsoft.com/office/drawing/2014/main" val="10006"/>
                  </a:ext>
                </a:extLst>
              </a:tr>
              <a:tr h="398549">
                <a:tc>
                  <a:txBody>
                    <a:bodyPr/>
                    <a:lstStyle/>
                    <a:p>
                      <a:r>
                        <a:rPr lang="en-US" dirty="0"/>
                        <a:t>LB Comment Resolution</a:t>
                      </a:r>
                    </a:p>
                  </a:txBody>
                  <a:tcPr/>
                </a:tc>
                <a:tc>
                  <a:txBody>
                    <a:bodyPr/>
                    <a:lstStyle/>
                    <a:p>
                      <a:r>
                        <a:rPr lang="en-US" dirty="0"/>
                        <a:t>May,</a:t>
                      </a:r>
                      <a:r>
                        <a:rPr lang="en-US" baseline="0" dirty="0"/>
                        <a:t> 2019</a:t>
                      </a:r>
                      <a:endParaRPr lang="en-US" dirty="0"/>
                    </a:p>
                  </a:txBody>
                  <a:tcPr/>
                </a:tc>
                <a:extLst>
                  <a:ext uri="{0D108BD9-81ED-4DB2-BD59-A6C34878D82A}">
                    <a16:rowId xmlns:a16="http://schemas.microsoft.com/office/drawing/2014/main" val="10007"/>
                  </a:ext>
                </a:extLst>
              </a:tr>
              <a:tr h="398549">
                <a:tc>
                  <a:txBody>
                    <a:bodyPr/>
                    <a:lstStyle/>
                    <a:p>
                      <a:r>
                        <a:rPr lang="en-US" dirty="0"/>
                        <a:t>LB Recirculation / SB</a:t>
                      </a:r>
                    </a:p>
                  </a:txBody>
                  <a:tcPr/>
                </a:tc>
                <a:tc>
                  <a:txBody>
                    <a:bodyPr/>
                    <a:lstStyle/>
                    <a:p>
                      <a:r>
                        <a:rPr lang="en-US" dirty="0"/>
                        <a:t>Sept, 2019</a:t>
                      </a:r>
                    </a:p>
                  </a:txBody>
                  <a:tcPr/>
                </a:tc>
                <a:extLst>
                  <a:ext uri="{0D108BD9-81ED-4DB2-BD59-A6C34878D82A}">
                    <a16:rowId xmlns:a16="http://schemas.microsoft.com/office/drawing/2014/main" val="10008"/>
                  </a:ext>
                </a:extLst>
              </a:tr>
              <a:tr h="398549">
                <a:tc>
                  <a:txBody>
                    <a:bodyPr/>
                    <a:lstStyle/>
                    <a:p>
                      <a:r>
                        <a:rPr lang="en-US" dirty="0"/>
                        <a:t>SB Comment Resolution</a:t>
                      </a:r>
                    </a:p>
                  </a:txBody>
                  <a:tcPr/>
                </a:tc>
                <a:tc>
                  <a:txBody>
                    <a:bodyPr/>
                    <a:lstStyle/>
                    <a:p>
                      <a:r>
                        <a:rPr lang="en-US" dirty="0"/>
                        <a:t>Nov, 2019</a:t>
                      </a:r>
                    </a:p>
                  </a:txBody>
                  <a:tcPr/>
                </a:tc>
                <a:extLst>
                  <a:ext uri="{0D108BD9-81ED-4DB2-BD59-A6C34878D82A}">
                    <a16:rowId xmlns:a16="http://schemas.microsoft.com/office/drawing/2014/main" val="10009"/>
                  </a:ext>
                </a:extLst>
              </a:tr>
              <a:tr h="398549">
                <a:tc>
                  <a:txBody>
                    <a:bodyPr/>
                    <a:lstStyle/>
                    <a:p>
                      <a:r>
                        <a:rPr lang="en-US" dirty="0"/>
                        <a:t>Submission to</a:t>
                      </a:r>
                      <a:r>
                        <a:rPr lang="en-US" baseline="0" dirty="0"/>
                        <a:t> </a:t>
                      </a:r>
                      <a:r>
                        <a:rPr lang="en-US" baseline="0" dirty="0" err="1"/>
                        <a:t>Rev</a:t>
                      </a:r>
                      <a:r>
                        <a:rPr lang="en-US" dirty="0" err="1"/>
                        <a:t>Com</a:t>
                      </a:r>
                      <a:endParaRPr lang="en-US" dirty="0"/>
                    </a:p>
                  </a:txBody>
                  <a:tcPr/>
                </a:tc>
                <a:tc>
                  <a:txBody>
                    <a:bodyPr/>
                    <a:lstStyle/>
                    <a:p>
                      <a:r>
                        <a:rPr lang="en-US" dirty="0"/>
                        <a:t>? ,</a:t>
                      </a:r>
                      <a:r>
                        <a:rPr lang="en-US" baseline="0" dirty="0"/>
                        <a:t> 2020</a:t>
                      </a:r>
                      <a:endParaRPr lang="en-US" dirty="0"/>
                    </a:p>
                  </a:txBody>
                  <a:tcPr/>
                </a:tc>
                <a:extLst>
                  <a:ext uri="{0D108BD9-81ED-4DB2-BD59-A6C34878D82A}">
                    <a16:rowId xmlns:a16="http://schemas.microsoft.com/office/drawing/2014/main" val="10010"/>
                  </a:ext>
                </a:extLst>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0851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2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Telephone Conferences</a:t>
            </a:r>
          </a:p>
        </p:txBody>
      </p:sp>
      <p:sp>
        <p:nvSpPr>
          <p:cNvPr id="3" name="Inhaltsplatzhalter 2"/>
          <p:cNvSpPr>
            <a:spLocks noGrp="1"/>
          </p:cNvSpPr>
          <p:nvPr>
            <p:ph idx="1"/>
          </p:nvPr>
        </p:nvSpPr>
        <p:spPr/>
        <p:txBody>
          <a:bodyPr/>
          <a:lstStyle/>
          <a:p>
            <a:r>
              <a:rPr lang="en-US" sz="2400" dirty="0"/>
              <a:t>No telephone conferences scheduled</a:t>
            </a:r>
            <a:endParaRPr lang="en-US" sz="20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Joerg ROBERT, FAU Erlangen-Nuernberg</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234562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101" name="Rectangle 4"/>
          <p:cNvSpPr>
            <a:spLocks noGrp="1" noChangeArrowheads="1"/>
          </p:cNvSpPr>
          <p:nvPr>
            <p:ph type="title"/>
          </p:nvPr>
        </p:nvSpPr>
        <p:spPr/>
        <p:txBody>
          <a:bodyPr/>
          <a:lstStyle/>
          <a:p>
            <a:pPr>
              <a:defRPr/>
            </a:pPr>
            <a:r>
              <a:rPr lang="en-US" sz="3200" dirty="0"/>
              <a:t>Waikoloa Session Objectives</a:t>
            </a:r>
            <a:br>
              <a:rPr lang="en-US" sz="3200" dirty="0"/>
            </a:br>
            <a:r>
              <a:rPr lang="en-US" sz="3200" dirty="0"/>
              <a:t>November 11-14, 2019</a:t>
            </a:r>
          </a:p>
        </p:txBody>
      </p:sp>
      <p:sp>
        <p:nvSpPr>
          <p:cNvPr id="5126" name="Rectangle 3"/>
          <p:cNvSpPr>
            <a:spLocks noGrp="1" noChangeArrowheads="1"/>
          </p:cNvSpPr>
          <p:nvPr>
            <p:ph type="body" sz="half" idx="1"/>
          </p:nvPr>
        </p:nvSpPr>
        <p:spPr>
          <a:xfrm>
            <a:off x="228600" y="1752600"/>
            <a:ext cx="8763000" cy="4572000"/>
          </a:xfrm>
        </p:spPr>
        <p:txBody>
          <a:bodyPr/>
          <a:lstStyle/>
          <a:p>
            <a:pPr marL="609600" indent="-609600" fontAlgn="b">
              <a:lnSpc>
                <a:spcPct val="80000"/>
              </a:lnSpc>
              <a:buFontTx/>
              <a:buNone/>
              <a:defRPr/>
            </a:pPr>
            <a:r>
              <a:rPr lang="en-US" sz="2000" dirty="0">
                <a:latin typeface="Arial Rounded MT Bold" pitchFamily="34" charset="0"/>
                <a:ea typeface="ＭＳ Ｐゴシック" pitchFamily="34" charset="-128"/>
                <a:cs typeface="Arial" pitchFamily="34" charset="0"/>
              </a:rPr>
              <a:t>TASK GROUP 4w –LPWA Enhancements to LECIM PHYs</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Standards Association Ballot complete with 100% affirmative, and no new comments.</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Submission to RevCom will be delayed until maintenance draft is submitted to RevCom.</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Updating work activity and time line</a:t>
            </a:r>
          </a:p>
          <a:p>
            <a:pPr marL="0" indent="0" fontAlgn="b">
              <a:lnSpc>
                <a:spcPct val="80000"/>
              </a:lnSpc>
              <a:buNone/>
              <a:defRPr/>
            </a:pPr>
            <a:endParaRPr lang="en-US" sz="900" dirty="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000" kern="1200" dirty="0">
                <a:latin typeface="Arial Rounded MT Bold" pitchFamily="34" charset="0"/>
                <a:cs typeface="Arial" charset="0"/>
              </a:rPr>
              <a:t>TASK GROUP 4y –Security Next Generation (SECN)</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Drafting security changes needed in accordance with 802.15.4md maintenance draft.</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Updating work activity and time line</a:t>
            </a:r>
          </a:p>
          <a:p>
            <a:pPr marL="609600" indent="-609600" fontAlgn="b">
              <a:lnSpc>
                <a:spcPct val="80000"/>
              </a:lnSpc>
              <a:buFontTx/>
              <a:buAutoNum type="arabicPeriod"/>
              <a:defRPr/>
            </a:pPr>
            <a:endParaRPr lang="en-US" sz="700" kern="1200" dirty="0">
              <a:latin typeface="Arial Rounded MT Bold" pitchFamily="34" charset="0"/>
              <a:cs typeface="Arial" charset="0"/>
            </a:endParaRPr>
          </a:p>
          <a:p>
            <a:pPr marL="609600" indent="-609600" fontAlgn="b">
              <a:lnSpc>
                <a:spcPct val="80000"/>
              </a:lnSpc>
              <a:buFontTx/>
              <a:buNone/>
              <a:defRPr/>
            </a:pPr>
            <a:r>
              <a:rPr lang="en-US" sz="2000" kern="1200" dirty="0">
                <a:latin typeface="Arial Rounded MT Bold" pitchFamily="34" charset="0"/>
                <a:cs typeface="Arial" charset="0"/>
              </a:rPr>
              <a:t>TASK GROUP 4z –Enhanced Impulse Radio (EIR)</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Currently in recirculation for the WG Ballot, closing on Sunday, 10 Nov</a:t>
            </a:r>
          </a:p>
          <a:p>
            <a:pPr marL="685800" indent="-381000" fontAlgn="b">
              <a:lnSpc>
                <a:spcPct val="80000"/>
              </a:lnSpc>
              <a:buFontTx/>
              <a:buAutoNum type="arabicPeriod"/>
              <a:defRPr/>
            </a:pPr>
            <a:r>
              <a:rPr lang="en-US" sz="2000" dirty="0">
                <a:latin typeface="Arial Rounded MT Bold" pitchFamily="34" charset="0"/>
                <a:ea typeface="ＭＳ Ｐゴシック" pitchFamily="34" charset="-128"/>
                <a:cs typeface="Arial" pitchFamily="34" charset="0"/>
              </a:rPr>
              <a:t>Will be working on comment resolution and updating work activity and time line</a:t>
            </a:r>
          </a:p>
        </p:txBody>
      </p:sp>
      <p:sp>
        <p:nvSpPr>
          <p:cNvPr id="2" name="Date Placeholder 1">
            <a:extLst>
              <a:ext uri="{FF2B5EF4-FFF2-40B4-BE49-F238E27FC236}">
                <a16:creationId xmlns:a16="http://schemas.microsoft.com/office/drawing/2014/main" id="{FF0EF59F-F002-C645-B8A0-1CEE5259AE1A}"/>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Minutes</a:t>
            </a:r>
          </a:p>
        </p:txBody>
      </p:sp>
      <p:sp>
        <p:nvSpPr>
          <p:cNvPr id="3" name="Inhaltsplatzhalter 2"/>
          <p:cNvSpPr>
            <a:spLocks noGrp="1"/>
          </p:cNvSpPr>
          <p:nvPr>
            <p:ph idx="1"/>
          </p:nvPr>
        </p:nvSpPr>
        <p:spPr/>
        <p:txBody>
          <a:bodyPr/>
          <a:lstStyle/>
          <a:p>
            <a:r>
              <a:rPr lang="en-US" sz="2400" dirty="0"/>
              <a:t>Meeting Minutes are available in document 15-19/574r0 </a:t>
            </a:r>
            <a:r>
              <a:rPr lang="en-US" sz="2400" dirty="0">
                <a:hlinkClick r:id="rId2"/>
              </a:rPr>
              <a:t>https://mentor.ieee.org/802.15/dcn/19/15-19-0574-00-004w-tg4w-minutes-for-november-2019-plenary-meeting.doc</a:t>
            </a:r>
            <a:endParaRPr lang="en-US" sz="2400" dirty="0"/>
          </a:p>
          <a:p>
            <a:endParaRPr lang="en-US" sz="2400" dirty="0"/>
          </a:p>
          <a:p>
            <a:r>
              <a:rPr lang="en-US" sz="2400" dirty="0"/>
              <a:t>Special thanks to </a:t>
            </a:r>
            <a:r>
              <a:rPr lang="en-US" sz="2400" dirty="0" err="1"/>
              <a:t>Henk</a:t>
            </a:r>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Joerg ROBERT, FAU Erlangen-Nuernberg</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897585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TG4w Agenda for January 2020</a:t>
            </a:r>
          </a:p>
        </p:txBody>
      </p:sp>
      <p:sp>
        <p:nvSpPr>
          <p:cNvPr id="3" name="Inhaltsplatzhalter 2"/>
          <p:cNvSpPr>
            <a:spLocks noGrp="1"/>
          </p:cNvSpPr>
          <p:nvPr>
            <p:ph idx="1"/>
          </p:nvPr>
        </p:nvSpPr>
        <p:spPr/>
        <p:txBody>
          <a:bodyPr/>
          <a:lstStyle/>
          <a:p>
            <a:r>
              <a:rPr lang="en-US" sz="2400" dirty="0"/>
              <a:t>0 slots requested</a:t>
            </a:r>
          </a:p>
          <a:p>
            <a:endParaRPr lang="en-US" sz="2400" dirty="0"/>
          </a:p>
          <a:p>
            <a:r>
              <a:rPr lang="en-US" sz="2400" dirty="0"/>
              <a:t>Next meeting most likely in March 2020 (depends on 4md schedule)</a:t>
            </a:r>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a:t>November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Joerg ROBERT, FAU Erlangen-Nuernberg</a:t>
            </a:r>
          </a:p>
        </p:txBody>
      </p:sp>
      <p:sp>
        <p:nvSpPr>
          <p:cNvPr id="6" name="Foliennummernplatzhalter 5"/>
          <p:cNvSpPr>
            <a:spLocks noGrp="1"/>
          </p:cNvSpPr>
          <p:nvPr>
            <p:ph type="sldNum" sz="quarter" idx="12"/>
          </p:nvPr>
        </p:nvSpPr>
        <p:spPr/>
        <p:txBody>
          <a:bodyPr/>
          <a:lstStyle/>
          <a:p>
            <a:pPr>
              <a:defRPr/>
            </a:pPr>
            <a:r>
              <a:rPr lang="en-US" altLang="en-US"/>
              <a:t>Slide </a:t>
            </a:r>
            <a:fld id="{D9B19BB7-5E5C-4FE2-8325-CBE2EDC1721D}" type="slidenum">
              <a:rPr lang="en-US" altLang="en-US" smtClean="0"/>
              <a:pPr>
                <a:defRPr/>
              </a:pPr>
              <a:t>31</a:t>
            </a:fld>
            <a:endParaRPr lang="en-US" altLang="en-US"/>
          </a:p>
        </p:txBody>
      </p:sp>
    </p:spTree>
    <p:extLst>
      <p:ext uri="{BB962C8B-B14F-4D97-AF65-F5344CB8AC3E}">
        <p14:creationId xmlns:p14="http://schemas.microsoft.com/office/powerpoint/2010/main" val="2726486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November 14,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32</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4" name="Date Placeholder 3">
            <a:extLst>
              <a:ext uri="{FF2B5EF4-FFF2-40B4-BE49-F238E27FC236}">
                <a16:creationId xmlns:a16="http://schemas.microsoft.com/office/drawing/2014/main" id="{E2485B7D-97D3-8343-8B2A-755D5CEDFFAB}"/>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620117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Waikoloa</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pPr>
            <a:r>
              <a:rPr lang="en-US" altLang="en-US" sz="2400" dirty="0">
                <a:solidFill>
                  <a:srgbClr val="000000"/>
                </a:solidFill>
              </a:rPr>
              <a:t>Review the Section 9 and Annex B edits</a:t>
            </a:r>
          </a:p>
          <a:p>
            <a:pPr marL="800100" indent="-457200">
              <a:spcBef>
                <a:spcPts val="375"/>
              </a:spcBef>
              <a:buSzPct val="100000"/>
            </a:pPr>
            <a:r>
              <a:rPr lang="en-US" sz="2400" dirty="0">
                <a:solidFill>
                  <a:schemeClr val="tx1"/>
                </a:solidFill>
              </a:rPr>
              <a:t>Update timeline and create closing report</a:t>
            </a: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2" name="Date Placeholder 1">
            <a:extLst>
              <a:ext uri="{FF2B5EF4-FFF2-40B4-BE49-F238E27FC236}">
                <a16:creationId xmlns:a16="http://schemas.microsoft.com/office/drawing/2014/main" id="{2EA773AE-3CB2-FC43-9E75-35B9DFB2C492}"/>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03410979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Irvine</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Place 15-19-0081-06 into private area.  Send around a note for informal review closing just ahead of the Irvine meeting</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markup of 802.15 Operations Manual and IEEE 802.15 ANA.  Include proposed changes with 4y informal ballot.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2" name="Date Placeholder 1">
            <a:extLst>
              <a:ext uri="{FF2B5EF4-FFF2-40B4-BE49-F238E27FC236}">
                <a16:creationId xmlns:a16="http://schemas.microsoft.com/office/drawing/2014/main" id="{8E287FFA-0DF1-5649-9A1B-8D73D28B056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80482766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Waikoloa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Informal ballot – now to January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January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4md completes Sponsor Ballot</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mid year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2" name="Date Placeholder 1">
            <a:extLst>
              <a:ext uri="{FF2B5EF4-FFF2-40B4-BE49-F238E27FC236}">
                <a16:creationId xmlns:a16="http://schemas.microsoft.com/office/drawing/2014/main" id="{4C4F50BA-0E50-D543-82D6-C8AC4ECE738A}"/>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43835731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Irvine</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Commit draft to WG letter ballot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Finalize IEEE 802.15 Operations Manual changes, ANA changes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2" name="Date Placeholder 1">
            <a:extLst>
              <a:ext uri="{FF2B5EF4-FFF2-40B4-BE49-F238E27FC236}">
                <a16:creationId xmlns:a16="http://schemas.microsoft.com/office/drawing/2014/main" id="{3080B693-35BB-0F48-81FD-851E0C2D3D77}"/>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80943799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400" dirty="0">
                <a:solidFill>
                  <a:schemeClr val="tx1"/>
                </a:solidFill>
              </a:rPr>
              <a:t>Review the Section 9, Annex B and Annex C changes	</a:t>
            </a:r>
          </a:p>
          <a:p>
            <a:pPr marL="800100" indent="-457200">
              <a:spcBef>
                <a:spcPts val="375"/>
              </a:spcBef>
              <a:buSzPct val="100000"/>
              <a:buFont typeface="Arial" panose="020B0604020202020204" pitchFamily="34" charset="0"/>
              <a:buChar char="•"/>
            </a:pPr>
            <a:r>
              <a:rPr lang="en-US" sz="2400" dirty="0">
                <a:solidFill>
                  <a:schemeClr val="tx1"/>
                </a:solidFill>
              </a:rPr>
              <a:t>Align Section 9, Annex B and Annex C changes with 4md draft</a:t>
            </a:r>
          </a:p>
          <a:p>
            <a:pPr marL="800100" indent="-457200">
              <a:spcBef>
                <a:spcPts val="375"/>
              </a:spcBef>
              <a:buSzPct val="100000"/>
              <a:buFont typeface="Arial" panose="020B0604020202020204" pitchFamily="34" charset="0"/>
              <a:buChar char="•"/>
            </a:pPr>
            <a:r>
              <a:rPr lang="en-US" sz="2400" dirty="0">
                <a:solidFill>
                  <a:schemeClr val="tx1"/>
                </a:solidFill>
              </a:rPr>
              <a:t>Update timeline and create closing report</a:t>
            </a:r>
            <a:endParaRPr lang="en-US" altLang="en-US" sz="2400" dirty="0">
              <a:solidFill>
                <a:schemeClr val="tx1"/>
              </a:solidFill>
            </a:endParaRP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2" name="Date Placeholder 1">
            <a:extLst>
              <a:ext uri="{FF2B5EF4-FFF2-40B4-BE49-F238E27FC236}">
                <a16:creationId xmlns:a16="http://schemas.microsoft.com/office/drawing/2014/main" id="{BF303483-6F4B-0C48-A786-A6CDF17EE61E}"/>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79505371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and 15-19-0081-04) (</a:t>
            </a:r>
            <a:r>
              <a:rPr lang="en-US" altLang="en-US" sz="2800" dirty="0" err="1">
                <a:solidFill>
                  <a:srgbClr val="000000"/>
                </a:solidFill>
              </a:rPr>
              <a:t>Tero</a:t>
            </a:r>
            <a:r>
              <a:rPr lang="en-US" altLang="en-US" sz="2800" dirty="0">
                <a:solidFill>
                  <a:srgbClr val="000000"/>
                </a:solidFill>
              </a:rPr>
              <a:t> and Don)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(15-19-0081-04)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(in D03 of 4md revision)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September)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a:t>Robert F. Heile, Decawave</a:t>
            </a:r>
            <a:endParaRPr lang="en-US"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
        <p:nvSpPr>
          <p:cNvPr id="2" name="Date Placeholder 1">
            <a:extLst>
              <a:ext uri="{FF2B5EF4-FFF2-40B4-BE49-F238E27FC236}">
                <a16:creationId xmlns:a16="http://schemas.microsoft.com/office/drawing/2014/main" id="{545700E5-EA9A-044A-A04B-AE35A829759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71397219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4835"/>
            <a:ext cx="8229600" cy="545643"/>
          </a:xfrm>
        </p:spPr>
        <p:txBody>
          <a:bodyPr>
            <a:normAutofit fontScale="90000"/>
          </a:bodyPr>
          <a:lstStyle/>
          <a:p>
            <a:r>
              <a:rPr lang="en-US" dirty="0"/>
              <a:t>TG 4z Closing Report</a:t>
            </a:r>
            <a:br>
              <a:rPr lang="en-US" dirty="0"/>
            </a:br>
            <a:br>
              <a:rPr lang="en-US" dirty="0"/>
            </a:br>
            <a:endParaRPr lang="en-US" dirty="0"/>
          </a:p>
        </p:txBody>
      </p:sp>
      <p:sp>
        <p:nvSpPr>
          <p:cNvPr id="8" name="Content Placeholder 7"/>
          <p:cNvSpPr>
            <a:spLocks noGrp="1"/>
          </p:cNvSpPr>
          <p:nvPr>
            <p:ph sz="half" idx="2"/>
          </p:nvPr>
        </p:nvSpPr>
        <p:spPr>
          <a:xfrm>
            <a:off x="685800" y="1651775"/>
            <a:ext cx="6497847" cy="2963466"/>
          </a:xfrm>
        </p:spPr>
        <p:txBody>
          <a:bodyPr>
            <a:normAutofit/>
          </a:bodyPr>
          <a:lstStyle/>
          <a:p>
            <a:pPr marL="0" indent="0">
              <a:buNone/>
            </a:pPr>
            <a:r>
              <a:rPr lang="en-US" dirty="0"/>
              <a:t>Meeting Objectives:</a:t>
            </a:r>
          </a:p>
          <a:p>
            <a:pPr>
              <a:buFont typeface="Wingdings" panose="05000000000000000000" pitchFamily="2" charset="2"/>
              <a:buChar char="ü"/>
            </a:pPr>
            <a:r>
              <a:rPr lang="en-US" dirty="0"/>
              <a:t>Resolve LB Comments </a:t>
            </a:r>
          </a:p>
          <a:p>
            <a:pPr>
              <a:buFont typeface="Wingdings" panose="05000000000000000000" pitchFamily="2" charset="2"/>
              <a:buChar char="ü"/>
            </a:pPr>
            <a:r>
              <a:rPr lang="en-US" dirty="0"/>
              <a:t>Initiate recirculation LB</a:t>
            </a:r>
          </a:p>
          <a:p>
            <a:pPr>
              <a:buFont typeface="Wingdings" panose="05000000000000000000" pitchFamily="2" charset="2"/>
              <a:buChar char="ü"/>
            </a:pPr>
            <a:r>
              <a:rPr lang="en-US" dirty="0"/>
              <a:t>Prepare for SA ballot</a:t>
            </a:r>
          </a:p>
          <a:p>
            <a:pPr>
              <a:buFont typeface="Wingdings" panose="05000000000000000000" pitchFamily="2" charset="2"/>
              <a:buChar char="ü"/>
            </a:pPr>
            <a:r>
              <a:rPr lang="en-US" dirty="0"/>
              <a:t>Obtain EC approval to start SA Ballot</a:t>
            </a:r>
          </a:p>
          <a:p>
            <a:endParaRPr lang="en-US" dirty="0"/>
          </a:p>
        </p:txBody>
      </p:sp>
      <p:sp>
        <p:nvSpPr>
          <p:cNvPr id="4" name="Date Placeholder 3"/>
          <p:cNvSpPr>
            <a:spLocks noGrp="1"/>
          </p:cNvSpPr>
          <p:nvPr>
            <p:ph type="dt" sz="half" idx="10"/>
          </p:nvPr>
        </p:nvSpPr>
        <p:spPr>
          <a:xfrm>
            <a:off x="685800" y="378281"/>
            <a:ext cx="1600200" cy="215444"/>
          </a:xfrm>
        </p:spPr>
        <p:txBody>
          <a:bodyPr/>
          <a:lstStyle/>
          <a:p>
            <a:pPr>
              <a:defRPr/>
            </a:pPr>
            <a:r>
              <a:rPr lang="en-US">
                <a:solidFill>
                  <a:srgbClr val="000000"/>
                </a:solidFill>
              </a:rPr>
              <a:t>Novemner 2019</a:t>
            </a:r>
            <a:endParaRPr 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a:solidFill>
                  <a:srgbClr val="000000"/>
                </a:solidFill>
              </a:rPr>
              <a:t>Slide </a:t>
            </a:r>
            <a:fld id="{15207697-414B-47F0-A0BC-7283E28DEFFD}" type="slidenum">
              <a:rPr lang="en-US" smtClean="0">
                <a:solidFill>
                  <a:srgbClr val="000000"/>
                </a:solidFill>
              </a:rPr>
              <a:pPr>
                <a:defRPr/>
              </a:pPr>
              <a:t>39</a:t>
            </a:fld>
            <a:endParaRPr lang="en-US">
              <a:solidFill>
                <a:srgbClr val="000000"/>
              </a:solidFill>
            </a:endParaRPr>
          </a:p>
        </p:txBody>
      </p:sp>
    </p:spTree>
    <p:extLst>
      <p:ext uri="{BB962C8B-B14F-4D97-AF65-F5344CB8AC3E}">
        <p14:creationId xmlns:p14="http://schemas.microsoft.com/office/powerpoint/2010/main" val="151177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4</a:t>
            </a:fld>
            <a:endParaRPr lang="en-US" sz="1200"/>
          </a:p>
        </p:txBody>
      </p:sp>
      <p:sp>
        <p:nvSpPr>
          <p:cNvPr id="5125" name="Rectangle 4"/>
          <p:cNvSpPr>
            <a:spLocks noGrp="1" noChangeArrowheads="1"/>
          </p:cNvSpPr>
          <p:nvPr>
            <p:ph type="title"/>
          </p:nvPr>
        </p:nvSpPr>
        <p:spPr/>
        <p:txBody>
          <a:bodyPr/>
          <a:lstStyle/>
          <a:p>
            <a:pPr>
              <a:defRPr/>
            </a:pPr>
            <a:r>
              <a:rPr lang="en-US" sz="3200" dirty="0"/>
              <a:t>Waikoloa Session Objectives</a:t>
            </a:r>
            <a:br>
              <a:rPr lang="en-US" sz="3200" dirty="0"/>
            </a:br>
            <a:r>
              <a:rPr lang="en-US" sz="3200" dirty="0"/>
              <a:t>November 11-14, 2019</a:t>
            </a:r>
          </a:p>
        </p:txBody>
      </p:sp>
      <p:sp>
        <p:nvSpPr>
          <p:cNvPr id="5126" name="Rectangle 3"/>
          <p:cNvSpPr>
            <a:spLocks noGrp="1" noChangeArrowheads="1"/>
          </p:cNvSpPr>
          <p:nvPr>
            <p:ph type="body" sz="half" idx="1"/>
          </p:nvPr>
        </p:nvSpPr>
        <p:spPr>
          <a:xfrm>
            <a:off x="838200" y="1828800"/>
            <a:ext cx="8077200" cy="4114800"/>
          </a:xfrm>
        </p:spPr>
        <p:txBody>
          <a:bodyPr/>
          <a:lstStyle/>
          <a:p>
            <a:pPr marL="609600" indent="-609600" fontAlgn="b">
              <a:spcBef>
                <a:spcPts val="0"/>
              </a:spcBef>
              <a:buFontTx/>
              <a:buNone/>
              <a:defRPr/>
            </a:pPr>
            <a:r>
              <a:rPr lang="en-US" sz="2400" dirty="0">
                <a:latin typeface="Arial Rounded MT Bold" pitchFamily="34" charset="0"/>
                <a:ea typeface="ＭＳ Ｐゴシック" pitchFamily="34" charset="-128"/>
                <a:cs typeface="Arial" pitchFamily="34" charset="0"/>
              </a:rPr>
              <a:t>TASK GROUP 15.4md –Revision 4</a:t>
            </a:r>
          </a:p>
          <a:p>
            <a:pPr marL="685800" indent="-403225" fontAlgn="b">
              <a:spcBef>
                <a:spcPts val="0"/>
              </a:spcBef>
              <a:buFont typeface="Times New Roman" pitchFamily="18" charset="0"/>
              <a:buAutoNum type="arabicPeriod"/>
              <a:defRPr/>
            </a:pPr>
            <a:r>
              <a:rPr lang="en-US" sz="2200" dirty="0">
                <a:latin typeface="Arial Rounded MT Bold" pitchFamily="34" charset="0"/>
                <a:ea typeface="ＭＳ Ｐゴシック" pitchFamily="34" charset="-128"/>
                <a:cs typeface="Arial" pitchFamily="34" charset="0"/>
              </a:rPr>
              <a:t>Out for WG recirculation, closing on 16 Nov 2019</a:t>
            </a:r>
          </a:p>
          <a:p>
            <a:pPr marL="685800" indent="-403225" fontAlgn="b">
              <a:spcBef>
                <a:spcPts val="0"/>
              </a:spcBef>
              <a:buFont typeface="Times New Roman" pitchFamily="18" charset="0"/>
              <a:buAutoNum type="arabicPeriod"/>
              <a:defRPr/>
            </a:pPr>
            <a:r>
              <a:rPr lang="en-US" sz="2200" dirty="0">
                <a:latin typeface="Arial Rounded MT Bold" pitchFamily="34" charset="0"/>
                <a:ea typeface="ＭＳ Ｐゴシック" pitchFamily="34" charset="-128"/>
                <a:cs typeface="Arial" pitchFamily="34" charset="0"/>
              </a:rPr>
              <a:t>Continue seeking input on corrections, changes, and areas for possible deprecation</a:t>
            </a:r>
          </a:p>
          <a:p>
            <a:pPr marL="0" indent="0" fontAlgn="b">
              <a:spcBef>
                <a:spcPts val="0"/>
              </a:spcBef>
              <a:buFontTx/>
              <a:buNone/>
              <a:defRPr/>
            </a:pPr>
            <a:endParaRPr lang="en-US" sz="800" dirty="0">
              <a:latin typeface="Arial Rounded MT Bold" pitchFamily="34" charset="0"/>
              <a:cs typeface="Arial" charset="0"/>
            </a:endParaRPr>
          </a:p>
          <a:p>
            <a:pPr marL="0" indent="0" fontAlgn="b">
              <a:spcBef>
                <a:spcPts val="0"/>
              </a:spcBef>
              <a:buFontTx/>
              <a:buNone/>
              <a:defRPr/>
            </a:pPr>
            <a:r>
              <a:rPr lang="en-US" sz="2400" dirty="0">
                <a:latin typeface="Arial Rounded MT Bold" pitchFamily="34" charset="0"/>
                <a:cs typeface="Arial" charset="0"/>
              </a:rPr>
              <a:t>TASK GROUP-9ma 15.9 Revision 1</a:t>
            </a:r>
          </a:p>
          <a:p>
            <a:pPr marL="739775" lvl="2" indent="-406400" fontAlgn="b">
              <a:spcBef>
                <a:spcPts val="0"/>
              </a:spcBef>
              <a:buFont typeface="Times New Roman" pitchFamily="18" charset="0"/>
              <a:buAutoNum type="arabicPeriod"/>
              <a:defRPr/>
            </a:pPr>
            <a:r>
              <a:rPr lang="en-US" sz="2200" dirty="0">
                <a:latin typeface="Arial Rounded MT Bold" pitchFamily="34" charset="0"/>
                <a:cs typeface="Arial" charset="0"/>
              </a:rPr>
              <a:t>Collect and assemble changes to be done, start draft</a:t>
            </a:r>
          </a:p>
          <a:p>
            <a:pPr marL="739775" lvl="2" indent="-406400" fontAlgn="b">
              <a:spcBef>
                <a:spcPts val="0"/>
              </a:spcBef>
              <a:buFont typeface="Times New Roman" pitchFamily="18" charset="0"/>
              <a:buAutoNum type="arabicPeriod"/>
              <a:defRPr/>
            </a:pPr>
            <a:r>
              <a:rPr lang="en-US" sz="2200" spc="-1" dirty="0">
                <a:solidFill>
                  <a:srgbClr val="000000"/>
                </a:solidFill>
                <a:latin typeface="Arial Rounded MT Bold" panose="020F0704030504030204" pitchFamily="34" charset="77"/>
                <a:ea typeface="DejaVu Sans"/>
              </a:rPr>
              <a:t>Hear contributions received</a:t>
            </a:r>
            <a:endParaRPr lang="en-US" sz="2200" spc="-1" dirty="0">
              <a:latin typeface="Arial Rounded MT Bold" panose="020F0704030504030204" pitchFamily="34" charset="77"/>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Plan/Timeline</a:t>
            </a:r>
            <a:endParaRPr lang="en-US" sz="2200" dirty="0">
              <a:latin typeface="Arial Rounded MT Bold" pitchFamily="34" charset="0"/>
              <a:cs typeface="Arial" charset="0"/>
            </a:endParaRPr>
          </a:p>
          <a:p>
            <a:pPr marL="609600" indent="-609600" fontAlgn="b">
              <a:defRPr/>
            </a:pPr>
            <a:endParaRPr lang="en-US" sz="800" dirty="0">
              <a:latin typeface="Arial Rounded MT Bold" pitchFamily="34" charset="0"/>
              <a:cs typeface="Arial" charset="0"/>
            </a:endParaRPr>
          </a:p>
        </p:txBody>
      </p:sp>
      <p:sp>
        <p:nvSpPr>
          <p:cNvPr id="2" name="Date Placeholder 1">
            <a:extLst>
              <a:ext uri="{FF2B5EF4-FFF2-40B4-BE49-F238E27FC236}">
                <a16:creationId xmlns:a16="http://schemas.microsoft.com/office/drawing/2014/main" id="{034FDA19-AA76-9343-9719-91DB68F0C187}"/>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TG4z Motions</a:t>
            </a:r>
          </a:p>
        </p:txBody>
      </p:sp>
      <p:sp>
        <p:nvSpPr>
          <p:cNvPr id="11" name="Content Placeholder 10"/>
          <p:cNvSpPr>
            <a:spLocks noGrp="1"/>
          </p:cNvSpPr>
          <p:nvPr>
            <p:ph idx="1"/>
          </p:nvPr>
        </p:nvSpPr>
        <p:spPr/>
        <p:txBody>
          <a:bodyPr>
            <a:normAutofit fontScale="55000" lnSpcReduction="20000"/>
          </a:bodyPr>
          <a:lstStyle/>
          <a:p>
            <a:pPr marL="0" indent="0">
              <a:buNone/>
            </a:pPr>
            <a:r>
              <a:rPr lang="en-US" b="1" i="1" dirty="0"/>
              <a:t>Motion to approve comment resolutions </a:t>
            </a:r>
            <a:endParaRPr lang="en-US" dirty="0"/>
          </a:p>
          <a:p>
            <a:pPr marL="0" indent="0">
              <a:buNone/>
            </a:pPr>
            <a:r>
              <a:rPr lang="en-US" i="1" dirty="0"/>
              <a:t>Move to 802.15.4z TG approve the technical comment resolutions in document 15-19-0502-01 and directs the technical editor to apply. </a:t>
            </a:r>
            <a:endParaRPr lang="en-US" dirty="0"/>
          </a:p>
          <a:p>
            <a:pPr marL="0" indent="0">
              <a:buNone/>
            </a:pPr>
            <a:r>
              <a:rPr lang="en-US" dirty="0"/>
              <a:t>Moved by: Billy Verso </a:t>
            </a:r>
          </a:p>
          <a:p>
            <a:pPr marL="0" indent="0">
              <a:buNone/>
            </a:pPr>
            <a:r>
              <a:rPr lang="en-US" dirty="0"/>
              <a:t>Second by: Clint Chaplin </a:t>
            </a:r>
          </a:p>
          <a:p>
            <a:pPr marL="0" indent="0">
              <a:buNone/>
            </a:pPr>
            <a:r>
              <a:rPr lang="en-US" dirty="0"/>
              <a:t>Following neither discussion nor objection, approved by unanimous consent. </a:t>
            </a:r>
          </a:p>
          <a:p>
            <a:pPr marL="0" indent="0">
              <a:buNone/>
            </a:pPr>
            <a:endParaRPr lang="en-US" dirty="0"/>
          </a:p>
          <a:p>
            <a:pPr marL="0" indent="0">
              <a:buNone/>
            </a:pPr>
            <a:r>
              <a:rPr lang="en-US" b="1" i="1" dirty="0"/>
              <a:t>Motion to approve revised comment resolutions </a:t>
            </a:r>
            <a:endParaRPr lang="en-US" dirty="0"/>
          </a:p>
          <a:p>
            <a:pPr marL="0" indent="0">
              <a:buNone/>
            </a:pPr>
            <a:r>
              <a:rPr lang="en-US" i="1" dirty="0"/>
              <a:t>Move to 802.15.4z TG approve the technical comment resolutions in document 15-19-0502-03 and directs the technical editor to apply. </a:t>
            </a:r>
            <a:endParaRPr lang="en-US" dirty="0"/>
          </a:p>
          <a:p>
            <a:pPr marL="0" indent="0">
              <a:buNone/>
            </a:pPr>
            <a:r>
              <a:rPr lang="en-US" dirty="0"/>
              <a:t>Moved by: Billy Verso </a:t>
            </a:r>
          </a:p>
          <a:p>
            <a:pPr marL="0" indent="0">
              <a:buNone/>
            </a:pPr>
            <a:r>
              <a:rPr lang="en-US" dirty="0"/>
              <a:t>Second by: Clint Chaplin </a:t>
            </a:r>
          </a:p>
          <a:p>
            <a:pPr marL="0" indent="0">
              <a:buNone/>
            </a:pPr>
            <a:r>
              <a:rPr lang="en-US" dirty="0"/>
              <a:t>Following neither discussion nor objection, approved by unanimous consent. </a:t>
            </a:r>
          </a:p>
        </p:txBody>
      </p:sp>
      <p:sp>
        <p:nvSpPr>
          <p:cNvPr id="7" name="Date Placeholder 6"/>
          <p:cNvSpPr>
            <a:spLocks noGrp="1"/>
          </p:cNvSpPr>
          <p:nvPr>
            <p:ph type="dt" sz="half" idx="10"/>
          </p:nvPr>
        </p:nvSpPr>
        <p:spPr>
          <a:xfrm>
            <a:off x="685800" y="378281"/>
            <a:ext cx="1600200" cy="215444"/>
          </a:xfrm>
        </p:spPr>
        <p:txBody>
          <a:bodyPr/>
          <a:lstStyle/>
          <a:p>
            <a:pPr>
              <a:defRPr/>
            </a:pPr>
            <a:r>
              <a:rPr lang="en-US">
                <a:solidFill>
                  <a:srgbClr val="000000"/>
                </a:solidFill>
              </a:rPr>
              <a:t>Novemner 2019</a:t>
            </a:r>
            <a:endParaRPr lang="en-US" dirty="0">
              <a:solidFill>
                <a:srgbClr val="000000"/>
              </a:solidFill>
            </a:endParaRPr>
          </a:p>
        </p:txBody>
      </p:sp>
      <p:sp>
        <p:nvSpPr>
          <p:cNvPr id="8" name="Footer Placeholder 7"/>
          <p:cNvSpPr>
            <a:spLocks noGrp="1"/>
          </p:cNvSpPr>
          <p:nvPr>
            <p:ph type="ftr" sz="quarter" idx="11"/>
          </p:nvPr>
        </p:nvSpPr>
        <p:spPr>
          <a:xfrm>
            <a:off x="5486400" y="6475413"/>
            <a:ext cx="3124200" cy="184666"/>
          </a:xfrm>
        </p:spPr>
        <p:txBody>
          <a:bodyPr/>
          <a:lstStyle/>
          <a:p>
            <a:pPr>
              <a:defRPr/>
            </a:pPr>
            <a:r>
              <a:rPr lang="en-US">
                <a:solidFill>
                  <a:srgbClr val="000000"/>
                </a:solidFill>
              </a:rPr>
              <a:t>Benjamin Rolfe, Blind Creek Associates</a:t>
            </a:r>
          </a:p>
        </p:txBody>
      </p:sp>
      <p:sp>
        <p:nvSpPr>
          <p:cNvPr id="9" name="Slide Number Placeholder 8"/>
          <p:cNvSpPr>
            <a:spLocks noGrp="1"/>
          </p:cNvSpPr>
          <p:nvPr>
            <p:ph type="sldNum" sz="quarter" idx="12"/>
          </p:nvPr>
        </p:nvSpPr>
        <p:spPr>
          <a:xfrm>
            <a:off x="4393695" y="6475413"/>
            <a:ext cx="432811" cy="184666"/>
          </a:xfrm>
        </p:spPr>
        <p:txBody>
          <a:bodyPr/>
          <a:lstStyle/>
          <a:p>
            <a:pPr>
              <a:defRPr/>
            </a:pPr>
            <a:r>
              <a:rPr lang="en-US">
                <a:solidFill>
                  <a:srgbClr val="000000"/>
                </a:solidFill>
              </a:rPr>
              <a:t>Slide </a:t>
            </a:r>
            <a:fld id="{069FBC5D-73CD-4BDC-8029-85AF83D0A64A}" type="slidenum">
              <a:rPr lang="en-US" smtClean="0">
                <a:solidFill>
                  <a:srgbClr val="000000"/>
                </a:solidFill>
              </a:rPr>
              <a:pPr>
                <a:defRPr/>
              </a:pPr>
              <a:t>40</a:t>
            </a:fld>
            <a:endParaRPr lang="en-US">
              <a:solidFill>
                <a:srgbClr val="000000"/>
              </a:solidFill>
            </a:endParaRPr>
          </a:p>
        </p:txBody>
      </p:sp>
    </p:spTree>
    <p:extLst>
      <p:ext uri="{BB962C8B-B14F-4D97-AF65-F5344CB8AC3E}">
        <p14:creationId xmlns:p14="http://schemas.microsoft.com/office/powerpoint/2010/main" val="3955985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TG4z Motions</a:t>
            </a:r>
          </a:p>
        </p:txBody>
      </p:sp>
      <p:sp>
        <p:nvSpPr>
          <p:cNvPr id="11" name="Content Placeholder 10"/>
          <p:cNvSpPr>
            <a:spLocks noGrp="1"/>
          </p:cNvSpPr>
          <p:nvPr>
            <p:ph idx="1"/>
          </p:nvPr>
        </p:nvSpPr>
        <p:spPr/>
        <p:txBody>
          <a:bodyPr>
            <a:normAutofit fontScale="47500" lnSpcReduction="20000"/>
          </a:bodyPr>
          <a:lstStyle/>
          <a:p>
            <a:pPr marL="0" indent="0">
              <a:buNone/>
            </a:pPr>
            <a:r>
              <a:rPr lang="en-US" b="1" i="1" dirty="0"/>
              <a:t>CRG Formation Motion </a:t>
            </a:r>
            <a:endParaRPr lang="en-US" dirty="0"/>
          </a:p>
          <a:p>
            <a:pPr marL="0" indent="0">
              <a:buNone/>
            </a:pPr>
            <a:r>
              <a:rPr lang="en-US" i="1" dirty="0"/>
              <a:t>Move that 802.15.4z TG approve the formation of a Comment Resolution Group (CRG) for the WG balloting of the P802.15.4z_D5 with the following membership: </a:t>
            </a:r>
            <a:endParaRPr lang="en-US" dirty="0"/>
          </a:p>
          <a:p>
            <a:pPr marL="300038" lvl="1" indent="0">
              <a:buNone/>
            </a:pPr>
            <a:r>
              <a:rPr lang="en-US" i="1" dirty="0"/>
              <a:t>Ayman </a:t>
            </a:r>
            <a:r>
              <a:rPr lang="en-US" i="1" dirty="0" err="1"/>
              <a:t>Naguib</a:t>
            </a:r>
            <a:r>
              <a:rPr lang="en-US" i="1" dirty="0"/>
              <a:t> (Apple), </a:t>
            </a:r>
            <a:r>
              <a:rPr lang="en-US" i="1" dirty="0" err="1"/>
              <a:t>Mingyu</a:t>
            </a:r>
            <a:r>
              <a:rPr lang="en-US" i="1" dirty="0"/>
              <a:t> Lee (Samsung), Aditya </a:t>
            </a:r>
            <a:r>
              <a:rPr lang="en-US" i="1" dirty="0" err="1"/>
              <a:t>Padaki</a:t>
            </a:r>
            <a:r>
              <a:rPr lang="en-US" i="1" dirty="0"/>
              <a:t>(Samsung), Billy Verso (</a:t>
            </a:r>
            <a:r>
              <a:rPr lang="en-US" i="1" dirty="0" err="1"/>
              <a:t>Decawave</a:t>
            </a:r>
            <a:r>
              <a:rPr lang="en-US" i="1" dirty="0"/>
              <a:t>), Frank Leong (NXP), Tim Harrington (Chair) (Pro-ID), Ben Rolfe (Blind Creek), David </a:t>
            </a:r>
            <a:r>
              <a:rPr lang="en-US" i="1" dirty="0" err="1"/>
              <a:t>Barras</a:t>
            </a:r>
            <a:r>
              <a:rPr lang="en-US" i="1" dirty="0"/>
              <a:t> (3dB), Boris </a:t>
            </a:r>
            <a:r>
              <a:rPr lang="en-US" i="1" dirty="0" err="1"/>
              <a:t>Danev</a:t>
            </a:r>
            <a:r>
              <a:rPr lang="en-US" i="1" dirty="0"/>
              <a:t> (3dB), </a:t>
            </a:r>
            <a:r>
              <a:rPr lang="en-US" i="1" dirty="0" err="1"/>
              <a:t>Brima</a:t>
            </a:r>
            <a:r>
              <a:rPr lang="en-US" i="1" dirty="0"/>
              <a:t> Ibrahim(NXP), Paul Kettle (</a:t>
            </a:r>
            <a:r>
              <a:rPr lang="en-US" i="1" dirty="0" err="1"/>
              <a:t>Decawave</a:t>
            </a:r>
            <a:r>
              <a:rPr lang="en-US" i="1" dirty="0"/>
              <a:t>), </a:t>
            </a:r>
            <a:r>
              <a:rPr lang="en-US" i="1" dirty="0" err="1"/>
              <a:t>Zheda</a:t>
            </a:r>
            <a:r>
              <a:rPr lang="en-US" i="1" dirty="0"/>
              <a:t> Li (Samsung), Clint Chaplin (Samsung), </a:t>
            </a:r>
            <a:r>
              <a:rPr lang="en-US" i="1" dirty="0" err="1"/>
              <a:t>Jochen</a:t>
            </a:r>
            <a:r>
              <a:rPr lang="en-US" i="1" dirty="0"/>
              <a:t> </a:t>
            </a:r>
            <a:r>
              <a:rPr lang="en-US" i="1" dirty="0" err="1"/>
              <a:t>Hammerschmidt</a:t>
            </a:r>
            <a:r>
              <a:rPr lang="en-US" i="1" dirty="0"/>
              <a:t> (Apple) </a:t>
            </a:r>
            <a:endParaRPr lang="en-US" dirty="0"/>
          </a:p>
          <a:p>
            <a:pPr marL="0" indent="0">
              <a:buNone/>
            </a:pPr>
            <a:r>
              <a:rPr lang="en-US" i="1" dirty="0"/>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 </a:t>
            </a:r>
            <a:endParaRPr lang="en-US" dirty="0"/>
          </a:p>
          <a:p>
            <a:pPr marL="0" indent="0">
              <a:buNone/>
            </a:pPr>
            <a:r>
              <a:rPr lang="en-US" dirty="0"/>
              <a:t>Moved by Clint Chaplin, Second by Frank Leong. </a:t>
            </a:r>
          </a:p>
          <a:p>
            <a:pPr marL="0" indent="0">
              <a:buNone/>
            </a:pPr>
            <a:r>
              <a:rPr lang="en-US" dirty="0"/>
              <a:t>Count: 19 yes, 0 no, 0 abstain </a:t>
            </a:r>
          </a:p>
          <a:p>
            <a:pPr marL="0" indent="0">
              <a:buNone/>
            </a:pPr>
            <a:r>
              <a:rPr lang="en-US" dirty="0"/>
              <a:t>Motion carries </a:t>
            </a:r>
          </a:p>
        </p:txBody>
      </p:sp>
      <p:sp>
        <p:nvSpPr>
          <p:cNvPr id="7" name="Date Placeholder 6"/>
          <p:cNvSpPr>
            <a:spLocks noGrp="1"/>
          </p:cNvSpPr>
          <p:nvPr>
            <p:ph type="dt" sz="half" idx="10"/>
          </p:nvPr>
        </p:nvSpPr>
        <p:spPr>
          <a:xfrm>
            <a:off x="685800" y="378281"/>
            <a:ext cx="1600200" cy="215444"/>
          </a:xfrm>
        </p:spPr>
        <p:txBody>
          <a:bodyPr/>
          <a:lstStyle/>
          <a:p>
            <a:pPr>
              <a:defRPr/>
            </a:pPr>
            <a:r>
              <a:rPr lang="en-US">
                <a:solidFill>
                  <a:srgbClr val="000000"/>
                </a:solidFill>
              </a:rPr>
              <a:t>Novemner 2019</a:t>
            </a:r>
            <a:endParaRPr lang="en-US" dirty="0">
              <a:solidFill>
                <a:srgbClr val="000000"/>
              </a:solidFill>
            </a:endParaRPr>
          </a:p>
        </p:txBody>
      </p:sp>
      <p:sp>
        <p:nvSpPr>
          <p:cNvPr id="8" name="Footer Placeholder 7"/>
          <p:cNvSpPr>
            <a:spLocks noGrp="1"/>
          </p:cNvSpPr>
          <p:nvPr>
            <p:ph type="ftr" sz="quarter" idx="11"/>
          </p:nvPr>
        </p:nvSpPr>
        <p:spPr>
          <a:xfrm>
            <a:off x="5486400" y="6475413"/>
            <a:ext cx="3124200" cy="184666"/>
          </a:xfrm>
        </p:spPr>
        <p:txBody>
          <a:bodyPr/>
          <a:lstStyle/>
          <a:p>
            <a:pPr>
              <a:defRPr/>
            </a:pPr>
            <a:r>
              <a:rPr lang="en-US">
                <a:solidFill>
                  <a:srgbClr val="000000"/>
                </a:solidFill>
              </a:rPr>
              <a:t>Benjamin Rolfe, Blind Creek Associates</a:t>
            </a:r>
          </a:p>
        </p:txBody>
      </p:sp>
      <p:sp>
        <p:nvSpPr>
          <p:cNvPr id="9" name="Slide Number Placeholder 8"/>
          <p:cNvSpPr>
            <a:spLocks noGrp="1"/>
          </p:cNvSpPr>
          <p:nvPr>
            <p:ph type="sldNum" sz="quarter" idx="12"/>
          </p:nvPr>
        </p:nvSpPr>
        <p:spPr>
          <a:xfrm>
            <a:off x="4393695" y="6475413"/>
            <a:ext cx="432811" cy="184666"/>
          </a:xfrm>
        </p:spPr>
        <p:txBody>
          <a:bodyPr/>
          <a:lstStyle/>
          <a:p>
            <a:pPr>
              <a:defRPr/>
            </a:pPr>
            <a:r>
              <a:rPr lang="en-US">
                <a:solidFill>
                  <a:srgbClr val="000000"/>
                </a:solidFill>
              </a:rPr>
              <a:t>Slide </a:t>
            </a:r>
            <a:fld id="{069FBC5D-73CD-4BDC-8029-85AF83D0A64A}" type="slidenum">
              <a:rPr lang="en-US" smtClean="0">
                <a:solidFill>
                  <a:srgbClr val="000000"/>
                </a:solidFill>
              </a:rPr>
              <a:pPr>
                <a:defRPr/>
              </a:pPr>
              <a:t>41</a:t>
            </a:fld>
            <a:endParaRPr lang="en-US">
              <a:solidFill>
                <a:srgbClr val="000000"/>
              </a:solidFill>
            </a:endParaRPr>
          </a:p>
        </p:txBody>
      </p:sp>
    </p:spTree>
    <p:extLst>
      <p:ext uri="{BB962C8B-B14F-4D97-AF65-F5344CB8AC3E}">
        <p14:creationId xmlns:p14="http://schemas.microsoft.com/office/powerpoint/2010/main" val="36076457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TG4z Motions</a:t>
            </a:r>
          </a:p>
        </p:txBody>
      </p:sp>
      <p:sp>
        <p:nvSpPr>
          <p:cNvPr id="3" name="Content Placeholder 2"/>
          <p:cNvSpPr>
            <a:spLocks noGrp="1"/>
          </p:cNvSpPr>
          <p:nvPr>
            <p:ph idx="1"/>
          </p:nvPr>
        </p:nvSpPr>
        <p:spPr/>
        <p:txBody>
          <a:bodyPr>
            <a:normAutofit fontScale="47500" lnSpcReduction="20000"/>
          </a:bodyPr>
          <a:lstStyle/>
          <a:p>
            <a:pPr marL="0" indent="0">
              <a:buNone/>
            </a:pPr>
            <a:r>
              <a:rPr lang="en-US" b="1" i="1" dirty="0"/>
              <a:t>Start of Letter Ballot Motion </a:t>
            </a:r>
            <a:endParaRPr lang="en-US" dirty="0"/>
          </a:p>
          <a:p>
            <a:pPr marL="0" indent="0">
              <a:buNone/>
            </a:pPr>
            <a:r>
              <a:rPr lang="en-US" i="1" dirty="0"/>
              <a:t>Move that TG4z formally request that the 802.15 WG start a WG Letter Ballot requesting approval of CA document 15-18-0523-06 and document P802.15.4z-D5 and to forward document P802.15.4z-D5 to Standards Association ballot. </a:t>
            </a:r>
            <a:endParaRPr lang="en-US" dirty="0"/>
          </a:p>
          <a:p>
            <a:pPr marL="0" indent="0">
              <a:buNone/>
            </a:pPr>
            <a:r>
              <a:rPr lang="en-US" dirty="0"/>
              <a:t>Moved by Clint Chaplin, Second by Frank Leong </a:t>
            </a:r>
          </a:p>
          <a:p>
            <a:pPr marL="0" indent="0">
              <a:buNone/>
            </a:pPr>
            <a:r>
              <a:rPr lang="en-US" dirty="0"/>
              <a:t>Count: 19 yes, 0 no, 0 abstain </a:t>
            </a:r>
          </a:p>
          <a:p>
            <a:pPr marL="0" indent="0">
              <a:buNone/>
            </a:pPr>
            <a:r>
              <a:rPr lang="en-US" dirty="0"/>
              <a:t>Motion carries </a:t>
            </a:r>
          </a:p>
          <a:p>
            <a:pPr marL="0" indent="0">
              <a:buNone/>
            </a:pPr>
            <a:endParaRPr lang="en-US" dirty="0"/>
          </a:p>
          <a:p>
            <a:pPr marL="0" indent="0">
              <a:buNone/>
            </a:pPr>
            <a:r>
              <a:rPr lang="en-US" b="1" i="1" dirty="0"/>
              <a:t>Request conditional approval for SA Ballot </a:t>
            </a:r>
            <a:endParaRPr lang="en-US" dirty="0"/>
          </a:p>
          <a:p>
            <a:pPr marL="0" indent="0">
              <a:buNone/>
            </a:pPr>
            <a:r>
              <a:rPr lang="en-US" i="1" dirty="0"/>
              <a:t>Move that TG4z chair formally request that 802.15 WG move to approve the CSD ec-18-0085-00-ACSD-802-15-4z.docx, and CA document 15-18-0523-06 and document P802.15.4z-D5 to Standards Association ballot and requests conditional approval from the EC to submit P802.15.4z-D5 (or current revision) to Standards Association ballot. </a:t>
            </a:r>
            <a:endParaRPr lang="en-US" dirty="0"/>
          </a:p>
          <a:p>
            <a:pPr marL="0" indent="0">
              <a:buNone/>
            </a:pPr>
            <a:r>
              <a:rPr lang="en-US" dirty="0"/>
              <a:t>Moved: Billy Second: </a:t>
            </a:r>
            <a:r>
              <a:rPr lang="en-US" dirty="0" err="1"/>
              <a:t>Tushar</a:t>
            </a:r>
            <a:r>
              <a:rPr lang="en-US" dirty="0"/>
              <a:t> Shah </a:t>
            </a:r>
          </a:p>
          <a:p>
            <a:pPr marL="0" indent="0">
              <a:buNone/>
            </a:pPr>
            <a:r>
              <a:rPr lang="en-US" dirty="0"/>
              <a:t>Count: 16 yes, 0 no, 0 abstain </a:t>
            </a:r>
          </a:p>
        </p:txBody>
      </p:sp>
      <p:sp>
        <p:nvSpPr>
          <p:cNvPr id="4" name="Date Placeholder 3"/>
          <p:cNvSpPr>
            <a:spLocks noGrp="1"/>
          </p:cNvSpPr>
          <p:nvPr>
            <p:ph type="dt" sz="half" idx="10"/>
          </p:nvPr>
        </p:nvSpPr>
        <p:spPr>
          <a:xfrm>
            <a:off x="685800" y="378281"/>
            <a:ext cx="1600200" cy="215444"/>
          </a:xfrm>
        </p:spPr>
        <p:txBody>
          <a:bodyPr/>
          <a:lstStyle/>
          <a:p>
            <a:pPr eaLnBrk="0" fontAlgn="base" hangingPunct="0">
              <a:spcBef>
                <a:spcPct val="0"/>
              </a:spcBef>
              <a:spcAft>
                <a:spcPct val="0"/>
              </a:spcAft>
              <a:defRPr/>
            </a:pPr>
            <a:r>
              <a:rPr lang="en-US">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a:solidFill>
                  <a:srgbClr val="000000"/>
                </a:solidFill>
              </a:rPr>
              <a:t>Slide </a:t>
            </a:r>
            <a:fld id="{15207697-414B-47F0-A0BC-7283E28DEFFD}" type="slidenum">
              <a:rPr lang="en-US" smtClean="0">
                <a:solidFill>
                  <a:srgbClr val="000000"/>
                </a:solidFill>
              </a:rPr>
              <a:pPr>
                <a:defRPr/>
              </a:pPr>
              <a:t>42</a:t>
            </a:fld>
            <a:endParaRPr lang="en-US">
              <a:solidFill>
                <a:srgbClr val="000000"/>
              </a:solidFill>
            </a:endParaRPr>
          </a:p>
        </p:txBody>
      </p:sp>
    </p:spTree>
    <p:extLst>
      <p:ext uri="{BB962C8B-B14F-4D97-AF65-F5344CB8AC3E}">
        <p14:creationId xmlns:p14="http://schemas.microsoft.com/office/powerpoint/2010/main" val="27685479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Working Group motion:</a:t>
            </a:r>
          </a:p>
          <a:p>
            <a:pPr marL="0" indent="0">
              <a:buNone/>
            </a:pPr>
            <a:r>
              <a:rPr lang="en-US" i="1" dirty="0"/>
              <a:t>Motion: 802.15 has reviewed and approves the CSD ec-18-0085-00-ACSD-802-15-4z.docx, and the CA document 15-18-0523-06, and requests conditional approval from the EC to submit P802.15.4z-D5 (or current revision) to Standards Association ballot.</a:t>
            </a:r>
            <a:endParaRPr lang="en-US" dirty="0"/>
          </a:p>
          <a:p>
            <a:pPr marL="0" indent="0">
              <a:buNone/>
            </a:pPr>
            <a:r>
              <a:rPr lang="en-US" i="1" dirty="0"/>
              <a:t>Moved by: Clint Chaplin  Second by: Benjamin Rolfe</a:t>
            </a:r>
            <a:endParaRPr lang="en-US" dirty="0"/>
          </a:p>
          <a:p>
            <a:pPr marL="0" indent="0">
              <a:buNone/>
            </a:pPr>
            <a:r>
              <a:rPr lang="en-US" i="1" dirty="0"/>
              <a:t>Count: (TBD)</a:t>
            </a:r>
            <a:endParaRPr lang="en-US" dirty="0"/>
          </a:p>
          <a:p>
            <a:pPr marL="0" indent="0">
              <a:buNone/>
            </a:pPr>
            <a:endParaRPr lang="en-US" dirty="0"/>
          </a:p>
        </p:txBody>
      </p:sp>
      <p:sp>
        <p:nvSpPr>
          <p:cNvPr id="4" name="Date Placeholder 3"/>
          <p:cNvSpPr>
            <a:spLocks noGrp="1"/>
          </p:cNvSpPr>
          <p:nvPr>
            <p:ph type="dt" sz="half" idx="10"/>
          </p:nvPr>
        </p:nvSpPr>
        <p:spPr>
          <a:xfrm>
            <a:off x="685800" y="378281"/>
            <a:ext cx="1600200" cy="215444"/>
          </a:xfrm>
        </p:spPr>
        <p:txBody>
          <a:bodyPr/>
          <a:lstStyle/>
          <a:p>
            <a:pPr eaLnBrk="0" fontAlgn="base" hangingPunct="0">
              <a:spcBef>
                <a:spcPct val="0"/>
              </a:spcBef>
              <a:spcAft>
                <a:spcPct val="0"/>
              </a:spcAft>
              <a:defRPr/>
            </a:pPr>
            <a:r>
              <a:rPr lang="en-US">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a:solidFill>
                  <a:srgbClr val="000000"/>
                </a:solidFill>
              </a:rPr>
              <a:t>Slide </a:t>
            </a:r>
            <a:fld id="{15207697-414B-47F0-A0BC-7283E28DEFFD}" type="slidenum">
              <a:rPr lang="en-US" smtClean="0">
                <a:solidFill>
                  <a:srgbClr val="000000"/>
                </a:solidFill>
              </a:rPr>
              <a:pPr>
                <a:defRPr/>
              </a:pPr>
              <a:t>43</a:t>
            </a:fld>
            <a:endParaRPr lang="en-US">
              <a:solidFill>
                <a:srgbClr val="000000"/>
              </a:solidFill>
            </a:endParaRPr>
          </a:p>
        </p:txBody>
      </p:sp>
    </p:spTree>
    <p:extLst>
      <p:ext uri="{BB962C8B-B14F-4D97-AF65-F5344CB8AC3E}">
        <p14:creationId xmlns:p14="http://schemas.microsoft.com/office/powerpoint/2010/main" val="25119730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Motions</a:t>
            </a:r>
          </a:p>
        </p:txBody>
      </p:sp>
      <p:sp>
        <p:nvSpPr>
          <p:cNvPr id="3" name="Content Placeholder 2"/>
          <p:cNvSpPr>
            <a:spLocks noGrp="1"/>
          </p:cNvSpPr>
          <p:nvPr>
            <p:ph idx="1"/>
          </p:nvPr>
        </p:nvSpPr>
        <p:spPr>
          <a:xfrm>
            <a:off x="685800" y="2171700"/>
            <a:ext cx="7772400" cy="3243532"/>
          </a:xfrm>
        </p:spPr>
        <p:txBody>
          <a:bodyPr>
            <a:normAutofit fontScale="47500" lnSpcReduction="20000"/>
          </a:bodyPr>
          <a:lstStyle/>
          <a:p>
            <a:pPr marL="0" indent="0">
              <a:buNone/>
            </a:pPr>
            <a:r>
              <a:rPr lang="en-US" b="1" i="1" dirty="0"/>
              <a:t>CRG Formation Motion </a:t>
            </a:r>
            <a:endParaRPr lang="en-US" dirty="0"/>
          </a:p>
          <a:p>
            <a:pPr marL="0" indent="0">
              <a:buNone/>
            </a:pPr>
            <a:r>
              <a:rPr lang="en-US" i="1" dirty="0"/>
              <a:t>Move that 802.15 WG approve the formation of a Comment Resolution Group (CRG) for the WG balloting of the P802.15.4z_D5 with the following membership: </a:t>
            </a:r>
            <a:endParaRPr lang="en-US" dirty="0"/>
          </a:p>
          <a:p>
            <a:pPr marL="300038" lvl="1" indent="0">
              <a:buNone/>
            </a:pPr>
            <a:r>
              <a:rPr lang="en-US" i="1" dirty="0"/>
              <a:t>Ayman </a:t>
            </a:r>
            <a:r>
              <a:rPr lang="en-US" i="1" dirty="0" err="1"/>
              <a:t>Naguib</a:t>
            </a:r>
            <a:r>
              <a:rPr lang="en-US" i="1" dirty="0"/>
              <a:t> (Apple), </a:t>
            </a:r>
            <a:r>
              <a:rPr lang="en-US" i="1" dirty="0" err="1"/>
              <a:t>Mingyu</a:t>
            </a:r>
            <a:r>
              <a:rPr lang="en-US" i="1" dirty="0"/>
              <a:t> Lee (Samsung), Aditya </a:t>
            </a:r>
            <a:r>
              <a:rPr lang="en-US" i="1" dirty="0" err="1"/>
              <a:t>Padaki</a:t>
            </a:r>
            <a:r>
              <a:rPr lang="en-US" i="1" dirty="0"/>
              <a:t>(Samsung), Billy Verso (</a:t>
            </a:r>
            <a:r>
              <a:rPr lang="en-US" i="1" dirty="0" err="1"/>
              <a:t>Decawave</a:t>
            </a:r>
            <a:r>
              <a:rPr lang="en-US" i="1" dirty="0"/>
              <a:t>), Frank Leong (NXP), Tim Harrington (Chair) (Pro-ID), Ben Rolfe (Blind Creek), David </a:t>
            </a:r>
            <a:r>
              <a:rPr lang="en-US" i="1" dirty="0" err="1"/>
              <a:t>Barras</a:t>
            </a:r>
            <a:r>
              <a:rPr lang="en-US" i="1" dirty="0"/>
              <a:t> (3dB), Boris </a:t>
            </a:r>
            <a:r>
              <a:rPr lang="en-US" i="1" dirty="0" err="1"/>
              <a:t>Danev</a:t>
            </a:r>
            <a:r>
              <a:rPr lang="en-US" i="1" dirty="0"/>
              <a:t> (3dB), </a:t>
            </a:r>
            <a:r>
              <a:rPr lang="en-US" i="1" dirty="0" err="1"/>
              <a:t>Brima</a:t>
            </a:r>
            <a:r>
              <a:rPr lang="en-US" i="1" dirty="0"/>
              <a:t> Ibrahim(NXP), Paul Kettle (</a:t>
            </a:r>
            <a:r>
              <a:rPr lang="en-US" i="1" dirty="0" err="1"/>
              <a:t>Decawave</a:t>
            </a:r>
            <a:r>
              <a:rPr lang="en-US" i="1" dirty="0"/>
              <a:t>), </a:t>
            </a:r>
            <a:r>
              <a:rPr lang="en-US" i="1" dirty="0" err="1"/>
              <a:t>Zheda</a:t>
            </a:r>
            <a:r>
              <a:rPr lang="en-US" i="1" dirty="0"/>
              <a:t> Li (Samsung), Clint Chaplin (Samsung), </a:t>
            </a:r>
            <a:r>
              <a:rPr lang="en-US" i="1" dirty="0" err="1"/>
              <a:t>Jochen</a:t>
            </a:r>
            <a:r>
              <a:rPr lang="en-US" i="1" dirty="0"/>
              <a:t> </a:t>
            </a:r>
            <a:r>
              <a:rPr lang="en-US" i="1" dirty="0" err="1"/>
              <a:t>Hammerschmidt</a:t>
            </a:r>
            <a:r>
              <a:rPr lang="en-US" i="1" dirty="0"/>
              <a:t> (Apple) </a:t>
            </a:r>
            <a:endParaRPr lang="en-US" dirty="0"/>
          </a:p>
          <a:p>
            <a:pPr marL="0" indent="0">
              <a:buNone/>
            </a:pPr>
            <a:r>
              <a:rPr lang="en-US" i="1" dirty="0"/>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 </a:t>
            </a:r>
            <a:endParaRPr lang="en-US" dirty="0"/>
          </a:p>
          <a:p>
            <a:pPr marL="0" indent="0">
              <a:buNone/>
            </a:pPr>
            <a:r>
              <a:rPr lang="en-US" dirty="0"/>
              <a:t>Moved by Clint Chaplin, Second by Benjamin Role. </a:t>
            </a:r>
          </a:p>
          <a:p>
            <a:pPr marL="0" indent="0">
              <a:buNone/>
            </a:pPr>
            <a:r>
              <a:rPr lang="en-US" dirty="0"/>
              <a:t>Count: (TBD)</a:t>
            </a:r>
          </a:p>
          <a:p>
            <a:endParaRPr lang="en-US" dirty="0"/>
          </a:p>
        </p:txBody>
      </p:sp>
      <p:sp>
        <p:nvSpPr>
          <p:cNvPr id="4" name="Date Placeholder 3"/>
          <p:cNvSpPr>
            <a:spLocks noGrp="1"/>
          </p:cNvSpPr>
          <p:nvPr>
            <p:ph type="dt" sz="half" idx="10"/>
          </p:nvPr>
        </p:nvSpPr>
        <p:spPr>
          <a:xfrm>
            <a:off x="685800" y="378281"/>
            <a:ext cx="1600200" cy="215444"/>
          </a:xfrm>
        </p:spPr>
        <p:txBody>
          <a:bodyPr/>
          <a:lstStyle/>
          <a:p>
            <a:pPr eaLnBrk="0" fontAlgn="base" hangingPunct="0">
              <a:spcBef>
                <a:spcPct val="0"/>
              </a:spcBef>
              <a:spcAft>
                <a:spcPct val="0"/>
              </a:spcAft>
              <a:defRPr/>
            </a:pPr>
            <a:r>
              <a:rPr lang="en-US">
                <a:solidFill>
                  <a:srgbClr val="000000"/>
                </a:solidFill>
                <a:latin typeface="Times New Roman" pitchFamily="18" charset="0"/>
              </a:rPr>
              <a:t>Novemner 2019</a:t>
            </a:r>
            <a:endParaRPr lang="en-US" dirty="0">
              <a:solidFill>
                <a:srgbClr val="000000"/>
              </a:solidFill>
              <a:latin typeface="Times New Roman" pitchFamily="18" charset="0"/>
            </a:endParaRPr>
          </a:p>
        </p:txBody>
      </p:sp>
      <p:sp>
        <p:nvSpPr>
          <p:cNvPr id="5" name="Footer Placeholder 4"/>
          <p:cNvSpPr>
            <a:spLocks noGrp="1"/>
          </p:cNvSpPr>
          <p:nvPr>
            <p:ph type="ftr" sz="quarter" idx="11"/>
          </p:nvPr>
        </p:nvSpPr>
        <p:spPr>
          <a:xfrm>
            <a:off x="5486400" y="6475413"/>
            <a:ext cx="3124200" cy="184666"/>
          </a:xfrm>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a:solidFill>
                  <a:srgbClr val="000000"/>
                </a:solidFill>
              </a:rPr>
              <a:t>Slide </a:t>
            </a:r>
            <a:fld id="{15207697-414B-47F0-A0BC-7283E28DEFFD}" type="slidenum">
              <a:rPr lang="en-US" smtClean="0">
                <a:solidFill>
                  <a:srgbClr val="000000"/>
                </a:solidFill>
              </a:rPr>
              <a:pPr>
                <a:defRPr/>
              </a:pPr>
              <a:t>44</a:t>
            </a:fld>
            <a:endParaRPr lang="en-US">
              <a:solidFill>
                <a:srgbClr val="000000"/>
              </a:solidFill>
            </a:endParaRPr>
          </a:p>
        </p:txBody>
      </p:sp>
    </p:spTree>
    <p:extLst>
      <p:ext uri="{BB962C8B-B14F-4D97-AF65-F5344CB8AC3E}">
        <p14:creationId xmlns:p14="http://schemas.microsoft.com/office/powerpoint/2010/main" val="35106706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57200" y="273600"/>
            <a:ext cx="8227800" cy="1143360"/>
          </a:xfrm>
          <a:prstGeom prst="rect">
            <a:avLst/>
          </a:prstGeom>
          <a:noFill/>
          <a:ln>
            <a:noFill/>
          </a:ln>
        </p:spPr>
        <p:style>
          <a:lnRef idx="0">
            <a:scrgbClr r="0" g="0" b="0"/>
          </a:lnRef>
          <a:fillRef idx="0">
            <a:scrgbClr r="0" g="0" b="0"/>
          </a:fillRef>
          <a:effectRef idx="0">
            <a:scrgbClr r="0" g="0" b="0"/>
          </a:effectRef>
          <a:fontRef idx="minor"/>
        </p:style>
      </p:sp>
      <p:sp>
        <p:nvSpPr>
          <p:cNvPr id="94" name="CustomShape 2"/>
          <p:cNvSpPr/>
          <p:nvPr/>
        </p:nvSpPr>
        <p:spPr>
          <a:xfrm>
            <a:off x="457200" y="2617560"/>
            <a:ext cx="8227800" cy="19494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3200" b="0" strike="noStrike" spc="-1">
                <a:solidFill>
                  <a:srgbClr val="000000"/>
                </a:solidFill>
                <a:latin typeface="Arial"/>
                <a:ea typeface="DejaVu Sans"/>
              </a:rPr>
              <a:t>Closing report for TG 9ma</a:t>
            </a:r>
            <a:endParaRPr lang="en-US" sz="3200" b="0" strike="noStrike" spc="-1">
              <a:latin typeface="Arial"/>
            </a:endParaRPr>
          </a:p>
          <a:p>
            <a:pPr algn="ctr">
              <a:lnSpc>
                <a:spcPct val="100000"/>
              </a:lnSpc>
            </a:pPr>
            <a:endParaRPr lang="en-US" sz="3200" b="0" strike="noStrike" spc="-1">
              <a:latin typeface="Arial"/>
            </a:endParaRPr>
          </a:p>
          <a:p>
            <a:pPr algn="ctr">
              <a:lnSpc>
                <a:spcPct val="100000"/>
              </a:lnSpc>
            </a:pPr>
            <a:r>
              <a:rPr lang="en-US" sz="3200" b="0" strike="noStrike" spc="-1">
                <a:solidFill>
                  <a:srgbClr val="000000"/>
                </a:solidFill>
                <a:latin typeface="Arial"/>
                <a:ea typeface="DejaVu Sans"/>
              </a:rPr>
              <a:t>November 13, 2019</a:t>
            </a:r>
            <a:endParaRPr lang="en-US" sz="3200" b="0" strike="noStrike" spc="-1">
              <a:latin typeface="Arial"/>
            </a:endParaRPr>
          </a:p>
          <a:p>
            <a:pPr algn="ctr">
              <a:lnSpc>
                <a:spcPct val="100000"/>
              </a:lnSpc>
            </a:pPr>
            <a:r>
              <a:rPr lang="en-US" sz="3200" b="0" strike="noStrike" spc="-1">
                <a:solidFill>
                  <a:srgbClr val="000000"/>
                </a:solidFill>
                <a:latin typeface="Arial"/>
                <a:ea typeface="DejaVu Sans"/>
              </a:rPr>
              <a:t>Tero Kivinen</a:t>
            </a:r>
            <a:endParaRPr lang="en-US" sz="3200" b="0" strike="noStrike" spc="-1">
              <a:latin typeface="Arial"/>
            </a:endParaRPr>
          </a:p>
        </p:txBody>
      </p:sp>
      <p:sp>
        <p:nvSpPr>
          <p:cNvPr id="2" name="Footer Placeholder 1">
            <a:extLst>
              <a:ext uri="{FF2B5EF4-FFF2-40B4-BE49-F238E27FC236}">
                <a16:creationId xmlns:a16="http://schemas.microsoft.com/office/drawing/2014/main" id="{5B943FE2-59DF-D541-8DC8-C72C6B002F2C}"/>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931494B2-5096-F44F-93B1-1E8880C4B95C}"/>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45</a:t>
            </a:fld>
            <a:endParaRPr lang="en-US"/>
          </a:p>
        </p:txBody>
      </p:sp>
      <p:sp>
        <p:nvSpPr>
          <p:cNvPr id="4" name="Date Placeholder 3">
            <a:extLst>
              <a:ext uri="{FF2B5EF4-FFF2-40B4-BE49-F238E27FC236}">
                <a16:creationId xmlns:a16="http://schemas.microsoft.com/office/drawing/2014/main" id="{2EF21E0C-995D-7D46-A8A2-490E2C2F6336}"/>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71599017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96"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Work Plan</a:t>
            </a:r>
            <a:endParaRPr lang="en-US" sz="4400" b="0" strike="noStrike" spc="-1">
              <a:latin typeface="Arial"/>
            </a:endParaRPr>
          </a:p>
        </p:txBody>
      </p:sp>
      <p:sp>
        <p:nvSpPr>
          <p:cNvPr id="97" name="CustomShape 3"/>
          <p:cNvSpPr/>
          <p:nvPr/>
        </p:nvSpPr>
        <p:spPr>
          <a:xfrm>
            <a:off x="457200" y="1604520"/>
            <a:ext cx="8227080" cy="39751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Approve agenda and minutes</a:t>
            </a:r>
            <a:endParaRPr lang="en-US" sz="3200" b="0" strike="noStrike" spc="-1">
              <a:latin typeface="Arial"/>
            </a:endParaRPr>
          </a:p>
          <a:p>
            <a:pPr marL="432000" indent="-32184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Provide first version of draft document</a:t>
            </a:r>
            <a:endParaRPr lang="en-US" sz="3200" b="0" strike="noStrike" spc="-1">
              <a:latin typeface="Arial"/>
            </a:endParaRPr>
          </a:p>
        </p:txBody>
      </p:sp>
      <p:sp>
        <p:nvSpPr>
          <p:cNvPr id="2" name="Footer Placeholder 1">
            <a:extLst>
              <a:ext uri="{FF2B5EF4-FFF2-40B4-BE49-F238E27FC236}">
                <a16:creationId xmlns:a16="http://schemas.microsoft.com/office/drawing/2014/main" id="{902A535D-DAE8-B846-9016-069E04120DE6}"/>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4E0C5EE0-11D1-734E-914D-9F7F5701006E}"/>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46</a:t>
            </a:fld>
            <a:endParaRPr lang="en-US"/>
          </a:p>
        </p:txBody>
      </p:sp>
      <p:sp>
        <p:nvSpPr>
          <p:cNvPr id="4" name="Date Placeholder 3">
            <a:extLst>
              <a:ext uri="{FF2B5EF4-FFF2-40B4-BE49-F238E27FC236}">
                <a16:creationId xmlns:a16="http://schemas.microsoft.com/office/drawing/2014/main" id="{E8EE7FDF-209E-114F-9767-5596F5757127}"/>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23735028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99"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TG9ma Scope</a:t>
            </a:r>
            <a:endParaRPr lang="en-US" sz="4400" b="0" strike="noStrike" spc="-1">
              <a:latin typeface="Arial"/>
            </a:endParaRPr>
          </a:p>
        </p:txBody>
      </p:sp>
      <p:sp>
        <p:nvSpPr>
          <p:cNvPr id="100" name="CustomShape 3"/>
          <p:cNvSpPr/>
          <p:nvPr/>
        </p:nvSpPr>
        <p:spPr>
          <a:xfrm>
            <a:off x="457200" y="1604520"/>
            <a:ext cx="8227080" cy="39751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a:lnSpc>
                <a:spcPct val="100000"/>
              </a:lnSpc>
              <a:spcBef>
                <a:spcPts val="1417"/>
              </a:spcBef>
            </a:pPr>
            <a:r>
              <a:rPr lang="en-US" sz="3200" b="0" strike="noStrike" spc="-1">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lang="en-US" sz="3200" b="0" strike="noStrike" spc="-1">
              <a:latin typeface="Arial"/>
            </a:endParaRPr>
          </a:p>
        </p:txBody>
      </p:sp>
      <p:sp>
        <p:nvSpPr>
          <p:cNvPr id="2" name="Footer Placeholder 1">
            <a:extLst>
              <a:ext uri="{FF2B5EF4-FFF2-40B4-BE49-F238E27FC236}">
                <a16:creationId xmlns:a16="http://schemas.microsoft.com/office/drawing/2014/main" id="{AEE10744-6C40-7A49-BFF1-D34745FC6819}"/>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2F87CBAE-E66A-CE46-9632-543083B2B64A}"/>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47</a:t>
            </a:fld>
            <a:endParaRPr lang="en-US"/>
          </a:p>
        </p:txBody>
      </p:sp>
      <p:sp>
        <p:nvSpPr>
          <p:cNvPr id="4" name="Date Placeholder 3">
            <a:extLst>
              <a:ext uri="{FF2B5EF4-FFF2-40B4-BE49-F238E27FC236}">
                <a16:creationId xmlns:a16="http://schemas.microsoft.com/office/drawing/2014/main" id="{4FAFCB1B-10CF-BD49-ADF2-43607450BFD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68962945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Meeting Achievements</a:t>
            </a:r>
            <a:endParaRPr lang="en-US" sz="4400" b="0" strike="noStrike" spc="-1">
              <a:latin typeface="Arial"/>
            </a:endParaRPr>
          </a:p>
        </p:txBody>
      </p:sp>
      <p:sp>
        <p:nvSpPr>
          <p:cNvPr id="103" name="CustomShape 3"/>
          <p:cNvSpPr/>
          <p:nvPr/>
        </p:nvSpPr>
        <p:spPr>
          <a:xfrm>
            <a:off x="457200" y="1604520"/>
            <a:ext cx="8227080" cy="39751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Did not receive any contributions</a:t>
            </a:r>
            <a:endParaRPr lang="en-US" sz="3200" b="0" strike="noStrike" spc="-1">
              <a:latin typeface="Arial"/>
            </a:endParaRPr>
          </a:p>
          <a:p>
            <a:pPr marL="432000" indent="-32184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Created the first version of the draft</a:t>
            </a:r>
            <a:endParaRPr lang="en-US" sz="3200" b="0" strike="noStrike" spc="-1">
              <a:latin typeface="Arial"/>
            </a:endParaRPr>
          </a:p>
        </p:txBody>
      </p:sp>
      <p:sp>
        <p:nvSpPr>
          <p:cNvPr id="2" name="Footer Placeholder 1">
            <a:extLst>
              <a:ext uri="{FF2B5EF4-FFF2-40B4-BE49-F238E27FC236}">
                <a16:creationId xmlns:a16="http://schemas.microsoft.com/office/drawing/2014/main" id="{F824459C-75E6-6E48-984F-3DC673B588F6}"/>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66D283F5-B0FB-AF42-AD0A-075628CEB21A}"/>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48</a:t>
            </a:fld>
            <a:endParaRPr lang="en-US"/>
          </a:p>
        </p:txBody>
      </p:sp>
      <p:sp>
        <p:nvSpPr>
          <p:cNvPr id="4" name="Date Placeholder 3">
            <a:extLst>
              <a:ext uri="{FF2B5EF4-FFF2-40B4-BE49-F238E27FC236}">
                <a16:creationId xmlns:a16="http://schemas.microsoft.com/office/drawing/2014/main" id="{8009F8E6-AD59-C94A-B417-8E5A519A286F}"/>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57461379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5"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Agenda for January</a:t>
            </a:r>
            <a:endParaRPr lang="en-US" sz="4400" b="0" strike="noStrike" spc="-1">
              <a:latin typeface="Arial"/>
            </a:endParaRPr>
          </a:p>
        </p:txBody>
      </p:sp>
      <p:sp>
        <p:nvSpPr>
          <p:cNvPr id="106" name="CustomShape 3"/>
          <p:cNvSpPr/>
          <p:nvPr/>
        </p:nvSpPr>
        <p:spPr>
          <a:xfrm>
            <a:off x="457200" y="1604520"/>
            <a:ext cx="8227080" cy="39751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Go through comments received in preballot comment collection period. </a:t>
            </a:r>
            <a:endParaRPr lang="en-US" sz="3200" b="0" strike="noStrike" spc="-1">
              <a:latin typeface="Arial"/>
            </a:endParaRPr>
          </a:p>
          <a:p>
            <a:pPr marL="432000" indent="-32184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Make draft ready for letter ballot.</a:t>
            </a:r>
            <a:endParaRPr lang="en-US" sz="3200" b="0" strike="noStrike" spc="-1">
              <a:latin typeface="Arial"/>
            </a:endParaRPr>
          </a:p>
        </p:txBody>
      </p:sp>
      <p:sp>
        <p:nvSpPr>
          <p:cNvPr id="2" name="Footer Placeholder 1">
            <a:extLst>
              <a:ext uri="{FF2B5EF4-FFF2-40B4-BE49-F238E27FC236}">
                <a16:creationId xmlns:a16="http://schemas.microsoft.com/office/drawing/2014/main" id="{CE01E0F6-755B-E348-B711-F7636BAB2E59}"/>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E186A98F-D92D-2944-850C-4795A5760FEC}"/>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49</a:t>
            </a:fld>
            <a:endParaRPr lang="en-US"/>
          </a:p>
        </p:txBody>
      </p:sp>
      <p:sp>
        <p:nvSpPr>
          <p:cNvPr id="4" name="Date Placeholder 3">
            <a:extLst>
              <a:ext uri="{FF2B5EF4-FFF2-40B4-BE49-F238E27FC236}">
                <a16:creationId xmlns:a16="http://schemas.microsoft.com/office/drawing/2014/main" id="{82EC00F2-948D-0243-BA15-EEA1EEBC5ACB}"/>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75709560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5</a:t>
            </a:fld>
            <a:endParaRPr lang="en-US" sz="1200"/>
          </a:p>
        </p:txBody>
      </p:sp>
      <p:sp>
        <p:nvSpPr>
          <p:cNvPr id="7173" name="Rectangle 2"/>
          <p:cNvSpPr>
            <a:spLocks noGrp="1" noChangeArrowheads="1"/>
          </p:cNvSpPr>
          <p:nvPr>
            <p:ph type="title"/>
          </p:nvPr>
        </p:nvSpPr>
        <p:spPr/>
        <p:txBody>
          <a:bodyPr/>
          <a:lstStyle/>
          <a:p>
            <a:pPr>
              <a:defRPr/>
            </a:pPr>
            <a:r>
              <a:rPr lang="en-US" sz="3200" dirty="0"/>
              <a:t>Waikoloa Session Objectives</a:t>
            </a:r>
            <a:br>
              <a:rPr lang="en-US" sz="3200" dirty="0"/>
            </a:br>
            <a:r>
              <a:rPr lang="en-US" sz="3200" dirty="0"/>
              <a:t>November 11-14, 2019</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981200"/>
            <a:ext cx="8686800" cy="4114800"/>
          </a:xfrm>
        </p:spPr>
        <p:txBody>
          <a:bodyPr/>
          <a:lstStyle/>
          <a:p>
            <a:pPr marL="0" indent="0" fontAlgn="b">
              <a:lnSpc>
                <a:spcPct val="80000"/>
              </a:lnSpc>
              <a:buFontTx/>
              <a:buNone/>
              <a:defRPr/>
            </a:pPr>
            <a:r>
              <a:rPr lang="en-US" sz="2000" dirty="0">
                <a:latin typeface="Arial Rounded MT Bold" pitchFamily="34" charset="0"/>
                <a:ea typeface="ＭＳ Ｐゴシック" pitchFamily="34" charset="-128"/>
                <a:cs typeface="Times New Roman" pitchFamily="18" charset="0"/>
              </a:rPr>
              <a:t>TASK GROUP 12 -15.4 Upper Layer Interface (ULI)</a:t>
            </a:r>
            <a:r>
              <a:rPr lang="en-US" sz="2000" dirty="0">
                <a:solidFill>
                  <a:srgbClr val="000000"/>
                </a:solidFill>
                <a:latin typeface="Arial Rounded MT Bold" pitchFamily="34" charset="0"/>
                <a:ea typeface="ＭＳ Ｐゴシック" pitchFamily="34" charset="-128"/>
                <a:cs typeface="Arial" pitchFamily="34" charset="0"/>
              </a:rPr>
              <a:t> (Not meeting in Waikoloa)</a:t>
            </a:r>
            <a:endParaRPr lang="en-US" sz="20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Resume work on developing draft</a:t>
            </a:r>
          </a:p>
          <a:p>
            <a:pPr marL="742950" lvl="2" indent="-400050" fontAlgn="b">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Update Project Plan/Timeline</a:t>
            </a:r>
            <a:endParaRPr lang="en-US" sz="2000" dirty="0">
              <a:solidFill>
                <a:schemeClr val="bg2"/>
              </a:solidFill>
              <a:latin typeface="Arial Rounded MT Bold" pitchFamily="34" charset="0"/>
              <a:cs typeface="Arial" charset="0"/>
            </a:endParaRPr>
          </a:p>
          <a:p>
            <a:pPr marL="0" indent="0" fontAlgn="b">
              <a:lnSpc>
                <a:spcPct val="80000"/>
              </a:lnSpc>
              <a:buFontTx/>
              <a:buNone/>
              <a:defRPr/>
            </a:pPr>
            <a:r>
              <a:rPr lang="en-US" sz="2000" dirty="0">
                <a:latin typeface="Arial Rounded MT Bold" pitchFamily="34" charset="0"/>
                <a:ea typeface="ＭＳ Ｐゴシック" pitchFamily="34" charset="-128"/>
                <a:cs typeface="Times New Roman" pitchFamily="18" charset="0"/>
              </a:rPr>
              <a:t>TASK GROUP 13 –Multi Gigabit/sec OWC</a:t>
            </a:r>
          </a:p>
          <a:p>
            <a:pPr marL="742950" lvl="2" indent="-400050" fontAlgn="b">
              <a:spcBef>
                <a:spcPct val="0"/>
              </a:spcBef>
              <a:spcAft>
                <a:spcPts val="300"/>
              </a:spcAft>
              <a:buFontTx/>
              <a:buAutoNum type="arabicPeriod"/>
              <a:defRPr/>
            </a:pPr>
            <a:r>
              <a:rPr lang="en-US" sz="2000" dirty="0">
                <a:solidFill>
                  <a:srgbClr val="000000"/>
                </a:solidFill>
                <a:latin typeface="Arial Rounded MT Bold" pitchFamily="34" charset="0"/>
                <a:ea typeface="ＭＳ Ｐゴシック" pitchFamily="34" charset="-128"/>
                <a:cs typeface="Arial" pitchFamily="34" charset="0"/>
              </a:rPr>
              <a:t>Finalize modifications to draft, start WG ballot</a:t>
            </a:r>
          </a:p>
          <a:p>
            <a:pPr marL="742950" lvl="2" indent="-400050" fontAlgn="b">
              <a:spcBef>
                <a:spcPct val="0"/>
              </a:spcBef>
              <a:spcAft>
                <a:spcPts val="300"/>
              </a:spcAft>
              <a:buFontTx/>
              <a:buAutoNum type="arabicPeriod"/>
              <a:defRPr/>
            </a:pPr>
            <a:r>
              <a:rPr lang="en-US" sz="2000" dirty="0">
                <a:solidFill>
                  <a:srgbClr val="000000"/>
                </a:solidFill>
                <a:latin typeface="Arial Rounded MT Bold" pitchFamily="34" charset="0"/>
                <a:ea typeface="ＭＳ Ｐゴシック" pitchFamily="34" charset="-128"/>
                <a:cs typeface="Arial" pitchFamily="34" charset="0"/>
              </a:rPr>
              <a:t>Update Project Plan/Timeline</a:t>
            </a:r>
            <a:endParaRPr lang="en-US" sz="700" dirty="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buNone/>
              <a:defRPr/>
            </a:pPr>
            <a:r>
              <a:rPr lang="en-US" sz="2000" dirty="0">
                <a:latin typeface="Arial Rounded MT Bold" pitchFamily="34" charset="0"/>
                <a:ea typeface="ＭＳ Ｐゴシック" pitchFamily="34" charset="-128"/>
                <a:cs typeface="Times New Roman" pitchFamily="18" charset="0"/>
              </a:rPr>
              <a:t>TASK GROUP 22 -15.22.3 Spectrum Characterization 		        and Occupancy Sensing (SCOC)</a:t>
            </a:r>
            <a:r>
              <a:rPr lang="en-US" sz="2000" dirty="0">
                <a:solidFill>
                  <a:srgbClr val="000000"/>
                </a:solidFill>
                <a:latin typeface="Arial Rounded MT Bold" pitchFamily="34" charset="0"/>
                <a:ea typeface="ＭＳ Ｐゴシック" pitchFamily="34" charset="-128"/>
                <a:cs typeface="Arial" pitchFamily="34" charset="0"/>
              </a:rPr>
              <a:t> (Not meeting in Waikoloa)</a:t>
            </a:r>
            <a:endParaRPr lang="en-US" sz="20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SA Ballot closed 18 Aug, with 88% affirmative and 282 comments, 117 Must Be Satisfied</a:t>
            </a:r>
          </a:p>
          <a:p>
            <a:pPr marL="742950" lvl="2" indent="-400050" fontAlgn="b">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Work on resolutions for SA Ballot comments</a:t>
            </a:r>
          </a:p>
          <a:p>
            <a:pPr marL="742950" lvl="2" indent="-400050" fontAlgn="b">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Update Project Plan/Timeline</a:t>
            </a:r>
            <a:endParaRPr lang="en-US" sz="2000" dirty="0">
              <a:solidFill>
                <a:srgbClr val="000000"/>
              </a:solidFill>
              <a:latin typeface="Arial Rounded MT Bold" pitchFamily="34" charset="0"/>
              <a:cs typeface="Arial" charset="0"/>
            </a:endParaRPr>
          </a:p>
          <a:p>
            <a:pPr marL="0" lvl="1" indent="0" fontAlgn="b">
              <a:spcBef>
                <a:spcPct val="0"/>
              </a:spcBef>
              <a:buFontTx/>
              <a:buNone/>
              <a:defRPr/>
            </a:pPr>
            <a:endParaRPr lang="en-US" sz="2200" dirty="0">
              <a:latin typeface="Arial Rounded MT Bold" pitchFamily="34" charset="0"/>
              <a:ea typeface="ＭＳ Ｐゴシック" pitchFamily="34" charset="-128"/>
              <a:cs typeface="Arial" pitchFamily="34" charset="0"/>
            </a:endParaRPr>
          </a:p>
        </p:txBody>
      </p:sp>
      <p:sp>
        <p:nvSpPr>
          <p:cNvPr id="3" name="Date Placeholder 2">
            <a:extLst>
              <a:ext uri="{FF2B5EF4-FFF2-40B4-BE49-F238E27FC236}">
                <a16:creationId xmlns:a16="http://schemas.microsoft.com/office/drawing/2014/main" id="{A5849C88-E795-234A-A78F-0400FAA4AFD4}"/>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F83107E0-218B-4453-B106-91E1881773EB}" type="slidenum">
              <a:rPr lang="en-US" altLang="en-US" sz="1200" b="0" smtClean="0"/>
              <a:pPr>
                <a:spcBef>
                  <a:spcPct val="0"/>
                </a:spcBef>
                <a:buFontTx/>
                <a:buNone/>
              </a:pPr>
              <a:t>50</a:t>
            </a:fld>
            <a:endParaRPr lang="en-US" altLang="en-US" sz="1200" b="0"/>
          </a:p>
        </p:txBody>
      </p:sp>
      <p:sp>
        <p:nvSpPr>
          <p:cNvPr id="17411" name="Rectangle 3"/>
          <p:cNvSpPr txBox="1">
            <a:spLocks noChangeArrowheads="1"/>
          </p:cNvSpPr>
          <p:nvPr/>
        </p:nvSpPr>
        <p:spPr bwMode="auto">
          <a:xfrm>
            <a:off x="713969" y="3200400"/>
            <a:ext cx="7772400" cy="1573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Closing Report for the November 2019 session in Waikoloa.</a:t>
            </a:r>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228600" y="813021"/>
            <a:ext cx="85439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t>IEEE 802.15 TG13 </a:t>
            </a:r>
            <a:br>
              <a:rPr lang="en-US" altLang="en-US" sz="3200" dirty="0"/>
            </a:br>
            <a:r>
              <a:rPr lang="en-US" altLang="en-US" sz="3200" dirty="0"/>
              <a:t>Multi-Gbit/s Optical Wireless Communication </a:t>
            </a:r>
            <a:br>
              <a:rPr lang="en-US" altLang="en-US" sz="3200" dirty="0"/>
            </a:br>
            <a:r>
              <a:rPr lang="en-US" altLang="en-US" sz="3200" dirty="0"/>
              <a:t>November 2019 Closing Report</a:t>
            </a:r>
            <a:endParaRPr lang="en-US" altLang="en-US" sz="3200" dirty="0">
              <a:solidFill>
                <a:schemeClr val="tx2"/>
              </a:solidFill>
            </a:endParaRPr>
          </a:p>
        </p:txBody>
      </p:sp>
      <p:sp>
        <p:nvSpPr>
          <p:cNvPr id="2" name="Date Placeholder 1">
            <a:extLst>
              <a:ext uri="{FF2B5EF4-FFF2-40B4-BE49-F238E27FC236}">
                <a16:creationId xmlns:a16="http://schemas.microsoft.com/office/drawing/2014/main" id="{C274AD2B-96FC-7448-B1E3-9CF9BE05B27A}"/>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3865564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31788D9C-E751-4CA1-A737-0055BB1AED9A}" type="slidenum">
              <a:rPr lang="en-US" altLang="en-US" sz="1200" b="0" smtClean="0"/>
              <a:pPr>
                <a:spcBef>
                  <a:spcPct val="0"/>
                </a:spcBef>
                <a:buFontTx/>
                <a:buNone/>
              </a:pPr>
              <a:t>51</a:t>
            </a:fld>
            <a:endParaRPr lang="en-US" altLang="en-US" sz="1200" b="0"/>
          </a:p>
        </p:txBody>
      </p:sp>
      <p:graphicFrame>
        <p:nvGraphicFramePr>
          <p:cNvPr id="8" name="Table 7"/>
          <p:cNvGraphicFramePr>
            <a:graphicFrameLocks noGrp="1"/>
          </p:cNvGraphicFramePr>
          <p:nvPr>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a:t>Volker Jungnickel</a:t>
                      </a:r>
                    </a:p>
                  </a:txBody>
                  <a:tcPr marT="45671" marB="45671"/>
                </a:tc>
                <a:extLst>
                  <a:ext uri="{0D108BD9-81ED-4DB2-BD59-A6C34878D82A}">
                    <a16:rowId xmlns:a16="http://schemas.microsoft.com/office/drawing/2014/main" val="10001"/>
                  </a:ext>
                </a:extLst>
              </a:tr>
              <a:tr h="548542">
                <a:tc>
                  <a:txBody>
                    <a:bodyPr/>
                    <a:lstStyle/>
                    <a:p>
                      <a:r>
                        <a:rPr lang="en-US" sz="1500" b="0" dirty="0"/>
                        <a:t>Vice Chairs</a:t>
                      </a:r>
                    </a:p>
                  </a:txBody>
                  <a:tcPr marT="45671" marB="45671"/>
                </a:tc>
                <a:tc>
                  <a:txBody>
                    <a:bodyPr/>
                    <a:lstStyle/>
                    <a:p>
                      <a:r>
                        <a:rPr lang="en-US" sz="1500" b="0" dirty="0"/>
                        <a:t>Sang-Kyu Lim, Nikola </a:t>
                      </a:r>
                      <a:r>
                        <a:rPr lang="en-US" sz="1500" b="0" dirty="0" err="1"/>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t>Sang-Kyu Lim, </a:t>
                      </a:r>
                      <a:r>
                        <a:rPr lang="en-US" sz="1500" b="0" dirty="0" err="1"/>
                        <a:t>Tuncer</a:t>
                      </a:r>
                      <a:r>
                        <a:rPr lang="en-US" sz="1500" b="0" dirty="0"/>
                        <a:t> </a:t>
                      </a:r>
                      <a:r>
                        <a:rPr lang="en-US" sz="1500" b="0" dirty="0" err="1"/>
                        <a:t>Baykas</a:t>
                      </a:r>
                      <a:endParaRPr lang="en-US" sz="1500" b="0" dirty="0"/>
                    </a:p>
                  </a:txBody>
                  <a:tcPr marT="45671" marB="45671"/>
                </a:tc>
                <a:extLst>
                  <a:ext uri="{0D108BD9-81ED-4DB2-BD59-A6C34878D82A}">
                    <a16:rowId xmlns:a16="http://schemas.microsoft.com/office/drawing/2014/main" val="10003"/>
                  </a:ext>
                </a:extLst>
              </a:tr>
              <a:tr h="240251">
                <a:tc>
                  <a:txBody>
                    <a:bodyPr/>
                    <a:lstStyle/>
                    <a:p>
                      <a:r>
                        <a:rPr lang="en-US" sz="1500" dirty="0"/>
                        <a:t>TG</a:t>
                      </a:r>
                      <a:r>
                        <a:rPr lang="en-US" sz="1500" baseline="0" dirty="0"/>
                        <a:t> Technical </a:t>
                      </a:r>
                      <a:r>
                        <a:rPr lang="en-US" sz="1500" dirty="0"/>
                        <a:t>Editor</a:t>
                      </a:r>
                    </a:p>
                  </a:txBody>
                  <a:tcPr marT="45671" marB="45671"/>
                </a:tc>
                <a:tc>
                  <a:txBody>
                    <a:bodyPr/>
                    <a:lstStyle/>
                    <a:p>
                      <a:r>
                        <a:rPr lang="en-GB" sz="1600" dirty="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 name="Date Placeholder 1">
            <a:extLst>
              <a:ext uri="{FF2B5EF4-FFF2-40B4-BE49-F238E27FC236}">
                <a16:creationId xmlns:a16="http://schemas.microsoft.com/office/drawing/2014/main" id="{ED7C1B75-B01C-8D4A-9861-DDEA4B977394}"/>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9423394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B6EC035D-6983-44A7-9182-D0B7115AE266}" type="slidenum">
              <a:rPr lang="en-US" altLang="en-US" sz="1200" b="0" smtClean="0"/>
              <a:pPr>
                <a:spcBef>
                  <a:spcPct val="0"/>
                </a:spcBef>
                <a:buFontTx/>
                <a:buNone/>
              </a:pPr>
              <a:t>52</a:t>
            </a:fld>
            <a:endParaRPr lang="en-US" altLang="en-US" sz="1200" b="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for Waikoloa</a:t>
            </a:r>
          </a:p>
        </p:txBody>
      </p:sp>
      <p:graphicFrame>
        <p:nvGraphicFramePr>
          <p:cNvPr id="7" name="Table 1"/>
          <p:cNvGraphicFramePr>
            <a:graphicFrameLocks noGrp="1"/>
          </p:cNvGraphicFramePr>
          <p:nvPr>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latin typeface="+mn-lt"/>
                        </a:rPr>
                        <a:t>TGbb#1(be)</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a:t>TG13#2</a:t>
                      </a:r>
                      <a:endParaRPr lang="en-US" sz="1600" b="0" i="0" dirty="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a:solidFill>
                            <a:schemeClr val="tx1"/>
                          </a:solidFill>
                        </a:rPr>
                        <a:t>TGbb#4(</a:t>
                      </a:r>
                      <a:r>
                        <a:rPr lang="de-DE" sz="1600" i="1" dirty="0" err="1">
                          <a:solidFill>
                            <a:schemeClr val="tx1"/>
                          </a:solidFill>
                        </a:rPr>
                        <a:t>ax</a:t>
                      </a:r>
                      <a:r>
                        <a:rPr lang="de-DE" sz="1600" i="1" dirty="0">
                          <a:solidFill>
                            <a:schemeClr val="tx1"/>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a:t>TG13#3</a:t>
                      </a:r>
                      <a:endParaRPr lang="en-US" sz="1600" b="0" i="0" dirty="0">
                        <a:solidFill>
                          <a:srgbClr val="FF0000"/>
                        </a:solidFill>
                        <a:latin typeface="+mn-lt"/>
                      </a:endParaRPr>
                    </a:p>
                  </a:txBody>
                  <a:tcPr marT="45744" marB="45744" anchor="ctr"/>
                </a:tc>
                <a:tc>
                  <a:txBody>
                    <a:bodyPr/>
                    <a:lstStyle/>
                    <a:p>
                      <a:pPr algn="ctr"/>
                      <a:r>
                        <a:rPr lang="en-US" sz="1600" i="1" dirty="0"/>
                        <a:t>WG Midweek</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a:solidFill>
                            <a:schemeClr val="tx1"/>
                          </a:solidFill>
                        </a:rPr>
                        <a:t>TG13#6</a:t>
                      </a:r>
                      <a:endParaRPr lang="en-US" sz="1600" b="0" dirty="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latin typeface="+mn-lt"/>
                        </a:rPr>
                        <a:t>TGbb#2(be)</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latin typeface="+mn-lt"/>
                        </a:rPr>
                        <a:t>TGbb#3(be)</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TG13#5</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dirty="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a:t>TG13#1</a:t>
                      </a:r>
                      <a:endParaRPr lang="en-US" sz="1600" b="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a:t>TG13#4</a:t>
                      </a:r>
                      <a:endParaRPr lang="en-US" sz="1600" b="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a:solidFill>
                            <a:schemeClr val="tx1"/>
                          </a:solidFill>
                        </a:rPr>
                        <a:t>TGbb#5(</a:t>
                      </a:r>
                      <a:r>
                        <a:rPr lang="de-DE" sz="1600" i="1" dirty="0" err="1">
                          <a:solidFill>
                            <a:schemeClr val="tx1"/>
                          </a:solidFill>
                        </a:rPr>
                        <a:t>be</a:t>
                      </a:r>
                      <a:r>
                        <a:rPr lang="de-DE" sz="1600" i="1" dirty="0">
                          <a:solidFill>
                            <a:schemeClr val="tx1"/>
                          </a:solidFill>
                        </a:rPr>
                        <a:t>)</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a:solidFill>
                            <a:schemeClr val="tx1"/>
                          </a:solidFill>
                        </a:rPr>
                        <a:t>WG Closing</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0" i="1" dirty="0"/>
                    </a:p>
                  </a:txBody>
                  <a:tcPr marT="45744" marB="45744" anchor="ctr"/>
                </a:tc>
                <a:extLst>
                  <a:ext uri="{0D108BD9-81ED-4DB2-BD59-A6C34878D82A}">
                    <a16:rowId xmlns:a16="http://schemas.microsoft.com/office/drawing/2014/main" val="533189499"/>
                  </a:ext>
                </a:extLst>
              </a:tr>
            </a:tbl>
          </a:graphicData>
        </a:graphic>
      </p:graphicFrame>
      <p:sp>
        <p:nvSpPr>
          <p:cNvPr id="2" name="Date Placeholder 1">
            <a:extLst>
              <a:ext uri="{FF2B5EF4-FFF2-40B4-BE49-F238E27FC236}">
                <a16:creationId xmlns:a16="http://schemas.microsoft.com/office/drawing/2014/main" id="{0E966983-603A-5F48-B027-B8539F0552AF}"/>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0691694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800" dirty="0"/>
              <a:t>6 Slots in </a:t>
            </a:r>
            <a:r>
              <a:rPr lang="de-DE" sz="2800" dirty="0" err="1"/>
              <a:t>Waikoloa</a:t>
            </a:r>
            <a:endParaRPr lang="de-DE" sz="2800" dirty="0"/>
          </a:p>
          <a:p>
            <a:pPr marL="1085850" lvl="1" indent="-342900" algn="just">
              <a:buFont typeface="Arial" panose="020B0604020202020204" pitchFamily="34" charset="0"/>
              <a:buChar char="•"/>
              <a:defRPr/>
            </a:pPr>
            <a:r>
              <a:rPr lang="de-DE" sz="2400" dirty="0"/>
              <a:t>Send </a:t>
            </a:r>
            <a:r>
              <a:rPr lang="de-DE" sz="2400" dirty="0" err="1"/>
              <a:t>copyright</a:t>
            </a:r>
            <a:r>
              <a:rPr lang="de-DE" sz="2400" dirty="0"/>
              <a:t> </a:t>
            </a:r>
            <a:r>
              <a:rPr lang="de-DE" sz="2400" dirty="0" err="1"/>
              <a:t>letter</a:t>
            </a:r>
            <a:r>
              <a:rPr lang="de-DE" sz="2400" dirty="0"/>
              <a:t> </a:t>
            </a:r>
            <a:r>
              <a:rPr lang="de-DE" sz="2400" dirty="0" err="1"/>
              <a:t>to</a:t>
            </a:r>
            <a:r>
              <a:rPr lang="de-DE" sz="2400" dirty="0"/>
              <a:t> ITU-T</a:t>
            </a:r>
          </a:p>
          <a:p>
            <a:pPr marL="342900" indent="-342900" algn="just">
              <a:buFont typeface="Arial" panose="020B0604020202020204" pitchFamily="34" charset="0"/>
              <a:buChar char="•"/>
              <a:defRPr/>
            </a:pPr>
            <a:r>
              <a:rPr lang="de-DE" sz="2800" dirty="0" err="1"/>
              <a:t>Finalized</a:t>
            </a:r>
            <a:r>
              <a:rPr lang="de-DE" sz="2800" dirty="0"/>
              <a:t> TG13 </a:t>
            </a:r>
            <a:r>
              <a:rPr lang="de-DE" sz="2800" dirty="0" err="1"/>
              <a:t>draft</a:t>
            </a:r>
            <a:endParaRPr lang="de-DE" sz="2800" dirty="0"/>
          </a:p>
          <a:p>
            <a:pPr marL="1085850" lvl="1" indent="-342900" algn="just">
              <a:buFont typeface="Arial" panose="020B0604020202020204" pitchFamily="34" charset="0"/>
              <a:buChar char="•"/>
              <a:defRPr/>
            </a:pPr>
            <a:r>
              <a:rPr lang="de-DE" sz="2400" dirty="0"/>
              <a:t>~100 </a:t>
            </a:r>
            <a:r>
              <a:rPr lang="de-DE" sz="2400" dirty="0" err="1"/>
              <a:t>comments</a:t>
            </a:r>
            <a:r>
              <a:rPr lang="de-DE" sz="2400" dirty="0"/>
              <a:t> </a:t>
            </a:r>
            <a:r>
              <a:rPr lang="de-DE" sz="2400" dirty="0" err="1"/>
              <a:t>resolved</a:t>
            </a:r>
            <a:endParaRPr lang="de-DE" sz="2400" dirty="0"/>
          </a:p>
          <a:p>
            <a:pPr marL="1085850" lvl="1" indent="-342900" algn="just">
              <a:buFont typeface="Arial" panose="020B0604020202020204" pitchFamily="34" charset="0"/>
              <a:buChar char="•"/>
              <a:defRPr/>
            </a:pPr>
            <a:r>
              <a:rPr lang="de-DE" sz="2400" dirty="0"/>
              <a:t>Editorial </a:t>
            </a:r>
            <a:r>
              <a:rPr lang="de-DE" sz="2400" dirty="0" err="1"/>
              <a:t>comments</a:t>
            </a:r>
            <a:r>
              <a:rPr lang="de-DE" sz="2400" dirty="0"/>
              <a:t> </a:t>
            </a:r>
            <a:r>
              <a:rPr lang="de-DE" sz="2400" dirty="0" err="1"/>
              <a:t>from</a:t>
            </a:r>
            <a:r>
              <a:rPr lang="de-DE" sz="2400" dirty="0"/>
              <a:t> James</a:t>
            </a:r>
          </a:p>
          <a:p>
            <a:pPr marL="1085850" lvl="1" indent="-342900" algn="just">
              <a:buFont typeface="Arial" panose="020B0604020202020204" pitchFamily="34" charset="0"/>
              <a:buChar char="•"/>
              <a:defRPr/>
            </a:pPr>
            <a:r>
              <a:rPr lang="de-DE" sz="2400" dirty="0" err="1"/>
              <a:t>Coexistence</a:t>
            </a:r>
            <a:r>
              <a:rPr lang="de-DE" sz="2400" dirty="0"/>
              <a:t> </a:t>
            </a:r>
            <a:r>
              <a:rPr lang="de-DE" sz="2400" dirty="0" err="1"/>
              <a:t>assurance</a:t>
            </a:r>
            <a:r>
              <a:rPr lang="de-DE" sz="2400" dirty="0"/>
              <a:t> </a:t>
            </a:r>
            <a:r>
              <a:rPr lang="de-DE" sz="2400" dirty="0" err="1"/>
              <a:t>document</a:t>
            </a:r>
            <a:r>
              <a:rPr lang="de-DE" sz="2400" dirty="0"/>
              <a:t> </a:t>
            </a:r>
            <a:r>
              <a:rPr lang="de-DE" sz="2400" dirty="0" err="1"/>
              <a:t>created</a:t>
            </a:r>
            <a:endParaRPr lang="de-DE" sz="2400" dirty="0"/>
          </a:p>
          <a:p>
            <a:pPr marL="1085850" lvl="1" indent="-342900" algn="just">
              <a:buFont typeface="Arial" panose="020B0604020202020204" pitchFamily="34" charset="0"/>
              <a:buChar char="•"/>
              <a:defRPr/>
            </a:pPr>
            <a:r>
              <a:rPr lang="de-DE" sz="2400" dirty="0" err="1"/>
              <a:t>Formed</a:t>
            </a:r>
            <a:r>
              <a:rPr lang="de-DE" sz="2400" dirty="0"/>
              <a:t> a CRG</a:t>
            </a:r>
          </a:p>
          <a:p>
            <a:pPr marL="1085850" lvl="1" indent="-342900" algn="just">
              <a:buFont typeface="Arial" panose="020B0604020202020204" pitchFamily="34" charset="0"/>
              <a:buChar char="•"/>
              <a:defRPr/>
            </a:pPr>
            <a:r>
              <a:rPr lang="de-DE" sz="2400" dirty="0"/>
              <a:t>Update </a:t>
            </a:r>
            <a:r>
              <a:rPr lang="de-DE" sz="2400" dirty="0" err="1"/>
              <a:t>the</a:t>
            </a:r>
            <a:r>
              <a:rPr lang="de-DE" sz="2400" dirty="0"/>
              <a:t> </a:t>
            </a:r>
            <a:r>
              <a:rPr lang="de-DE" sz="2400" dirty="0" err="1"/>
              <a:t>draft</a:t>
            </a:r>
            <a:r>
              <a:rPr lang="de-DE" sz="2400" dirty="0"/>
              <a:t> after </a:t>
            </a:r>
            <a:r>
              <a:rPr lang="de-DE" sz="2400" dirty="0" err="1"/>
              <a:t>Waikoloa</a:t>
            </a:r>
            <a:r>
              <a:rPr lang="de-DE" sz="2400" dirty="0"/>
              <a:t> </a:t>
            </a:r>
            <a:r>
              <a:rPr lang="de-DE" sz="2400" dirty="0" err="1"/>
              <a:t>session</a:t>
            </a:r>
            <a:endParaRPr lang="de-DE" sz="2400" dirty="0"/>
          </a:p>
          <a:p>
            <a:pPr marL="342900" indent="-342900" algn="just">
              <a:buFont typeface="Arial" panose="020B0604020202020204" pitchFamily="34" charset="0"/>
              <a:buChar char="•"/>
              <a:defRPr/>
            </a:pPr>
            <a:r>
              <a:rPr lang="de-DE" sz="2800" dirty="0"/>
              <a:t>TG13 D8.0 </a:t>
            </a:r>
            <a:r>
              <a:rPr lang="de-DE" sz="2800" dirty="0" err="1"/>
              <a:t>goes</a:t>
            </a:r>
            <a:r>
              <a:rPr lang="de-DE" sz="2800" dirty="0"/>
              <a:t> </a:t>
            </a:r>
            <a:r>
              <a:rPr lang="de-DE" sz="2800" dirty="0" err="1"/>
              <a:t>to</a:t>
            </a:r>
            <a:r>
              <a:rPr lang="de-DE" sz="2800" dirty="0"/>
              <a:t> WGLB</a:t>
            </a:r>
          </a:p>
          <a:p>
            <a:pPr marL="342900" indent="-342900" algn="just">
              <a:spcBef>
                <a:spcPts val="0"/>
              </a:spcBef>
              <a:spcAft>
                <a:spcPts val="300"/>
              </a:spcAft>
              <a:defRPr/>
            </a:pPr>
            <a:endParaRPr lang="en-GB" altLang="en-US" sz="2000" dirty="0"/>
          </a:p>
          <a:p>
            <a:pPr algn="just">
              <a:spcBef>
                <a:spcPts val="0"/>
              </a:spcBef>
              <a:spcAft>
                <a:spcPts val="300"/>
              </a:spcAft>
              <a:buFontTx/>
              <a:buNone/>
              <a:defRPr/>
            </a:pPr>
            <a:endParaRPr lang="en-GB" altLang="en-US" sz="2000" dirty="0"/>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CE92B1CF-42C3-4957-B9D9-3C50DCFDE095}" type="slidenum">
              <a:rPr lang="en-US" altLang="en-US" sz="1200" b="0" smtClean="0"/>
              <a:pPr>
                <a:spcBef>
                  <a:spcPct val="0"/>
                </a:spcBef>
                <a:buFontTx/>
                <a:buNone/>
              </a:pPr>
              <a:t>53</a:t>
            </a:fld>
            <a:endParaRPr lang="en-US" altLang="en-US" sz="1200" b="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 name="Date Placeholder 1">
            <a:extLst>
              <a:ext uri="{FF2B5EF4-FFF2-40B4-BE49-F238E27FC236}">
                <a16:creationId xmlns:a16="http://schemas.microsoft.com/office/drawing/2014/main" id="{9E847666-85DE-B741-9C6B-335A36F9E2D7}"/>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40690369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3581400"/>
            <a:ext cx="2057400" cy="1371600"/>
          </a:xfrm>
          <a:prstGeom prst="rect">
            <a:avLst/>
          </a:prstGeom>
          <a:noFill/>
          <a:ln>
            <a:noFill/>
          </a:ln>
        </p:spPr>
      </p:pic>
      <p:sp>
        <p:nvSpPr>
          <p:cNvPr id="8" name="Rectangle 3"/>
          <p:cNvSpPr txBox="1">
            <a:spLocks noChangeArrowheads="1"/>
          </p:cNvSpPr>
          <p:nvPr/>
        </p:nvSpPr>
        <p:spPr bwMode="auto">
          <a:xfrm>
            <a:off x="685800" y="1600200"/>
            <a:ext cx="8305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defTabSz="971550">
              <a:buFont typeface="Arial" panose="020B0604020202020204" pitchFamily="34" charset="0"/>
              <a:buChar char="•"/>
              <a:tabLst>
                <a:tab pos="1163638" algn="l"/>
                <a:tab pos="1790700" algn="l"/>
              </a:tabLst>
              <a:defRPr/>
            </a:pPr>
            <a:r>
              <a:rPr lang="en-GB" altLang="en-US" dirty="0"/>
              <a:t>New standard for </a:t>
            </a:r>
            <a:r>
              <a:rPr lang="en-GB" altLang="en-US" dirty="0" err="1"/>
              <a:t>LiFi</a:t>
            </a:r>
            <a:r>
              <a:rPr lang="en-GB" altLang="en-US" dirty="0"/>
              <a:t> in wireless specialty networks</a:t>
            </a:r>
          </a:p>
          <a:p>
            <a:pPr marL="1085850" lvl="1" indent="-342900" algn="just" defTabSz="971550">
              <a:buFont typeface="Arial" panose="020B0604020202020204" pitchFamily="34" charset="0"/>
              <a:buChar char="•"/>
              <a:tabLst>
                <a:tab pos="1163638" algn="l"/>
                <a:tab pos="1790700" algn="l"/>
              </a:tabLst>
              <a:defRPr/>
            </a:pPr>
            <a:r>
              <a:rPr lang="en-GB" altLang="en-US" dirty="0"/>
              <a:t>i.e. Industrial, Medical, Secure Office</a:t>
            </a:r>
          </a:p>
          <a:p>
            <a:pPr marL="342900" indent="-342900" algn="just" defTabSz="971550">
              <a:buFont typeface="Arial" panose="020B0604020202020204" pitchFamily="34" charset="0"/>
              <a:buChar char="•"/>
              <a:tabLst>
                <a:tab pos="1163638" algn="l"/>
                <a:tab pos="1790700" algn="l"/>
              </a:tabLst>
              <a:defRPr/>
            </a:pPr>
            <a:r>
              <a:rPr lang="en-GB" altLang="en-US" dirty="0"/>
              <a:t>New 802.15.13 MAC with two modes of operation</a:t>
            </a:r>
          </a:p>
          <a:p>
            <a:pPr marL="1085850" lvl="1" indent="-342900" algn="just" defTabSz="874713">
              <a:buFont typeface="Arial" panose="020B0604020202020204" pitchFamily="34" charset="0"/>
              <a:buChar char="•"/>
              <a:tabLst>
                <a:tab pos="1163638" algn="l"/>
                <a:tab pos="1790700" algn="l"/>
              </a:tabLst>
              <a:defRPr/>
            </a:pPr>
            <a:r>
              <a:rPr lang="en-GB" altLang="en-US" dirty="0"/>
              <a:t>Beacon-enabled: 	Deterministic access with support 	for 					distributed MIMO </a:t>
            </a:r>
            <a:r>
              <a:rPr lang="en-GB" altLang="en-US" dirty="0">
                <a:sym typeface="Wingdings" panose="05000000000000000000" pitchFamily="2" charset="2"/>
              </a:rPr>
              <a:t> Industry, Medical </a:t>
            </a:r>
          </a:p>
          <a:p>
            <a:pPr lvl="1" indent="0" algn="just" defTabSz="874713">
              <a:buNone/>
              <a:tabLst>
                <a:tab pos="1163638" algn="l"/>
                <a:tab pos="1790700" algn="l"/>
              </a:tabLst>
              <a:defRPr/>
            </a:pPr>
            <a:r>
              <a:rPr lang="en-GB" altLang="en-US" dirty="0">
                <a:sym typeface="Wingdings" panose="05000000000000000000" pitchFamily="2" charset="2"/>
              </a:rPr>
              <a:t>				works with PM and HB PHYs</a:t>
            </a:r>
            <a:endParaRPr lang="en-GB" altLang="en-US" dirty="0"/>
          </a:p>
          <a:p>
            <a:pPr marL="1085850" lvl="1" indent="-342900" algn="just" defTabSz="1098550">
              <a:buFont typeface="Arial" panose="020B0604020202020204" pitchFamily="34" charset="0"/>
              <a:buChar char="•"/>
              <a:tabLst>
                <a:tab pos="1163638" algn="l"/>
                <a:tab pos="1790700" algn="l"/>
                <a:tab pos="3494088" algn="l"/>
              </a:tabLst>
              <a:defRPr/>
            </a:pPr>
            <a:r>
              <a:rPr lang="en-GB" altLang="en-US" dirty="0"/>
              <a:t>Non-beacon-enabled	Polling </a:t>
            </a:r>
            <a:r>
              <a:rPr lang="en-GB" altLang="en-US" dirty="0">
                <a:sym typeface="Wingdings" panose="05000000000000000000" pitchFamily="2" charset="2"/>
              </a:rPr>
              <a:t></a:t>
            </a:r>
            <a:r>
              <a:rPr lang="en-GB" altLang="en-US" dirty="0"/>
              <a:t> Office</a:t>
            </a:r>
          </a:p>
          <a:p>
            <a:pPr lvl="1" indent="0" algn="just" defTabSz="1098550">
              <a:buNone/>
              <a:tabLst>
                <a:tab pos="1163638" algn="l"/>
                <a:tab pos="1790700" algn="l"/>
                <a:tab pos="3494088" algn="l"/>
              </a:tabLst>
              <a:defRPr/>
            </a:pPr>
            <a:r>
              <a:rPr lang="en-GB" altLang="en-US" dirty="0"/>
              <a:t>			works with LB PHY	</a:t>
            </a:r>
          </a:p>
          <a:p>
            <a:pPr marL="342900" indent="-342900" algn="just" defTabSz="971550">
              <a:buFont typeface="Arial" panose="020B0604020202020204" pitchFamily="34" charset="0"/>
              <a:buChar char="•"/>
              <a:tabLst>
                <a:tab pos="1163638" algn="l"/>
                <a:tab pos="1790700" algn="l"/>
                <a:tab pos="3494088" algn="l"/>
              </a:tabLst>
              <a:defRPr/>
            </a:pPr>
            <a:r>
              <a:rPr lang="en-GB" altLang="en-US" dirty="0"/>
              <a:t>3 PHYs</a:t>
            </a:r>
          </a:p>
          <a:p>
            <a:pPr marL="1085850" lvl="1" indent="-342900" algn="just" defTabSz="971550">
              <a:buFont typeface="Arial" panose="020B0604020202020204" pitchFamily="34" charset="0"/>
              <a:buChar char="•"/>
              <a:tabLst>
                <a:tab pos="1163638" algn="l"/>
                <a:tab pos="1790700" algn="l"/>
                <a:tab pos="3494088" algn="l"/>
                <a:tab pos="4572000" algn="l"/>
              </a:tabLst>
              <a:defRPr/>
            </a:pPr>
            <a:r>
              <a:rPr lang="en-GB" altLang="en-US" dirty="0"/>
              <a:t>Pulsed Modulation (PM) PHY: 	Low energy: Uplink, </a:t>
            </a:r>
            <a:r>
              <a:rPr lang="en-GB" altLang="en-US" dirty="0" err="1"/>
              <a:t>IoT</a:t>
            </a:r>
            <a:endParaRPr lang="en-GB" altLang="en-US" dirty="0"/>
          </a:p>
          <a:p>
            <a:pPr marL="1085850" lvl="1" indent="-342900" algn="just">
              <a:buFont typeface="Arial" panose="020B0604020202020204" pitchFamily="34" charset="0"/>
              <a:buChar char="•"/>
              <a:tabLst>
                <a:tab pos="1163638" algn="l"/>
                <a:tab pos="1790700" algn="l"/>
                <a:tab pos="3494088" algn="l"/>
              </a:tabLst>
              <a:defRPr/>
            </a:pPr>
            <a:r>
              <a:rPr lang="en-GB" altLang="en-US" dirty="0"/>
              <a:t>High Bandwidth (HB) PHY:	High throughput: Downlink</a:t>
            </a:r>
          </a:p>
          <a:p>
            <a:pPr marL="1085850" lvl="1" indent="-342900" algn="just">
              <a:buFont typeface="Arial" panose="020B0604020202020204" pitchFamily="34" charset="0"/>
              <a:buChar char="•"/>
              <a:tabLst>
                <a:tab pos="1163638" algn="l"/>
                <a:tab pos="1790700" algn="l"/>
                <a:tab pos="3494088" algn="l"/>
              </a:tabLst>
              <a:defRPr/>
            </a:pPr>
            <a:r>
              <a:rPr lang="en-GB" altLang="en-US" dirty="0"/>
              <a:t>Low-bandwidth (LB) PHY:	Medium throughput, UL+DL</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CE92B1CF-42C3-4957-B9D9-3C50DCFDE095}" type="slidenum">
              <a:rPr lang="en-US" altLang="en-US" sz="1200" b="0" smtClean="0"/>
              <a:pPr>
                <a:spcBef>
                  <a:spcPct val="0"/>
                </a:spcBef>
                <a:buFontTx/>
                <a:buNone/>
              </a:pPr>
              <a:t>54</a:t>
            </a:fld>
            <a:endParaRPr lang="en-US" altLang="en-US" sz="1200" b="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main contributions</a:t>
            </a:r>
          </a:p>
        </p:txBody>
      </p:sp>
      <p:sp>
        <p:nvSpPr>
          <p:cNvPr id="2" name="Date Placeholder 1">
            <a:extLst>
              <a:ext uri="{FF2B5EF4-FFF2-40B4-BE49-F238E27FC236}">
                <a16:creationId xmlns:a16="http://schemas.microsoft.com/office/drawing/2014/main" id="{461B6FFA-1CED-674F-B96D-062EF5111975}"/>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33600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defTabSz="971550">
              <a:buFont typeface="Arial" panose="020B0604020202020204" pitchFamily="34" charset="0"/>
              <a:buChar char="•"/>
              <a:tabLst>
                <a:tab pos="1163638" algn="l"/>
                <a:tab pos="1790700" algn="l"/>
              </a:tabLst>
              <a:defRPr/>
            </a:pPr>
            <a:r>
              <a:rPr lang="en-US" sz="2000" dirty="0">
                <a:solidFill>
                  <a:schemeClr val="bg1">
                    <a:lumMod val="65000"/>
                  </a:schemeClr>
                </a:solidFill>
              </a:rPr>
              <a:t>802.15.7:   	309 pages	(2011)</a:t>
            </a:r>
          </a:p>
          <a:p>
            <a:pPr marL="342900" indent="-342900" algn="just" defTabSz="971550">
              <a:buFont typeface="Arial" panose="020B0604020202020204" pitchFamily="34" charset="0"/>
              <a:buChar char="•"/>
              <a:tabLst>
                <a:tab pos="1163638" algn="l"/>
                <a:tab pos="1790700" algn="l"/>
              </a:tabLst>
              <a:defRPr/>
            </a:pPr>
            <a:r>
              <a:rPr lang="en-US" sz="2000" dirty="0">
                <a:solidFill>
                  <a:schemeClr val="bg1">
                    <a:lumMod val="65000"/>
                  </a:schemeClr>
                </a:solidFill>
              </a:rPr>
              <a:t>TG7r1 D0: 	579 pages  </a:t>
            </a:r>
            <a:r>
              <a:rPr lang="en-US" sz="2000" dirty="0">
                <a:solidFill>
                  <a:schemeClr val="bg1">
                    <a:lumMod val="65000"/>
                  </a:schemeClr>
                </a:solidFill>
                <a:sym typeface="Wingdings" panose="05000000000000000000" pitchFamily="2" charset="2"/>
              </a:rPr>
              <a:t> added OCC and </a:t>
            </a:r>
            <a:r>
              <a:rPr lang="en-US" sz="2000" dirty="0" err="1">
                <a:solidFill>
                  <a:schemeClr val="bg1">
                    <a:lumMod val="65000"/>
                  </a:schemeClr>
                </a:solidFill>
                <a:sym typeface="Wingdings" panose="05000000000000000000" pitchFamily="2" charset="2"/>
              </a:rPr>
              <a:t>LiFi</a:t>
            </a:r>
            <a:r>
              <a:rPr lang="en-US" sz="2000" dirty="0">
                <a:solidFill>
                  <a:schemeClr val="bg1">
                    <a:lumMod val="65000"/>
                  </a:schemeClr>
                </a:solidFill>
                <a:sym typeface="Wingdings" panose="05000000000000000000" pitchFamily="2" charset="2"/>
              </a:rPr>
              <a:t> text</a:t>
            </a:r>
            <a:r>
              <a:rPr lang="en-US" sz="2000" dirty="0">
                <a:solidFill>
                  <a:schemeClr val="bg1">
                    <a:lumMod val="65000"/>
                  </a:schemeClr>
                </a:solidFill>
              </a:rPr>
              <a:t>	</a:t>
            </a:r>
          </a:p>
          <a:p>
            <a:pPr marL="342900" indent="-342900" algn="just" defTabSz="971550">
              <a:buFont typeface="Arial" panose="020B0604020202020204" pitchFamily="34" charset="0"/>
              <a:buChar char="•"/>
              <a:tabLst>
                <a:tab pos="1163638" algn="l"/>
                <a:tab pos="1790700" algn="l"/>
              </a:tabLst>
              <a:defRPr/>
            </a:pPr>
            <a:r>
              <a:rPr lang="en-US" sz="2000" dirty="0">
                <a:solidFill>
                  <a:schemeClr val="bg1">
                    <a:lumMod val="65000"/>
                  </a:schemeClr>
                </a:solidFill>
              </a:rPr>
              <a:t>TG7r1 D1: 	634 pages  </a:t>
            </a:r>
            <a:r>
              <a:rPr lang="en-US" sz="2000" dirty="0">
                <a:solidFill>
                  <a:schemeClr val="bg1">
                    <a:lumMod val="65000"/>
                  </a:schemeClr>
                </a:solidFill>
                <a:sym typeface="Wingdings" panose="05000000000000000000" pitchFamily="2" charset="2"/>
              </a:rPr>
              <a:t> split OCC and </a:t>
            </a:r>
            <a:r>
              <a:rPr lang="en-US" sz="2000" dirty="0" err="1">
                <a:solidFill>
                  <a:schemeClr val="bg1">
                    <a:lumMod val="65000"/>
                  </a:schemeClr>
                </a:solidFill>
                <a:sym typeface="Wingdings" panose="05000000000000000000" pitchFamily="2" charset="2"/>
              </a:rPr>
              <a:t>LiFi</a:t>
            </a:r>
            <a:r>
              <a:rPr lang="en-US" sz="2000" dirty="0">
                <a:solidFill>
                  <a:schemeClr val="bg1">
                    <a:lumMod val="65000"/>
                  </a:schemeClr>
                </a:solidFill>
              </a:rPr>
              <a:t>	</a:t>
            </a:r>
          </a:p>
          <a:p>
            <a:pPr marL="342900" indent="-342900" algn="just" defTabSz="971550">
              <a:buFont typeface="Arial" panose="020B0604020202020204" pitchFamily="34" charset="0"/>
              <a:buChar char="•"/>
              <a:tabLst>
                <a:tab pos="1163638" algn="l"/>
                <a:tab pos="1790700" algn="l"/>
              </a:tabLst>
              <a:defRPr/>
            </a:pPr>
            <a:r>
              <a:rPr lang="en-US" sz="2000" dirty="0"/>
              <a:t>TG13   D0: 	430 pages  </a:t>
            </a:r>
            <a:r>
              <a:rPr lang="en-US" sz="2000" dirty="0">
                <a:sym typeface="Wingdings" panose="05000000000000000000" pitchFamily="2" charset="2"/>
              </a:rPr>
              <a:t> removed OCC PHYs    (March 2017)</a:t>
            </a:r>
            <a:endParaRPr lang="en-US" sz="2000" dirty="0"/>
          </a:p>
          <a:p>
            <a:pPr marL="342900" indent="-342900" algn="just" defTabSz="582613">
              <a:buFont typeface="Arial" panose="020B0604020202020204" pitchFamily="34" charset="0"/>
              <a:buChar char="•"/>
              <a:tabLst>
                <a:tab pos="1163638" algn="l"/>
                <a:tab pos="1790700" algn="l"/>
              </a:tabLst>
              <a:defRPr/>
            </a:pPr>
            <a:r>
              <a:rPr lang="en-US" altLang="en-US" sz="2000" dirty="0"/>
              <a:t>TG13	D1.0: 390 pages</a:t>
            </a:r>
          </a:p>
          <a:p>
            <a:pPr marL="342900" indent="-342900" algn="just">
              <a:buFont typeface="Arial" panose="020B0604020202020204" pitchFamily="34" charset="0"/>
              <a:buChar char="•"/>
              <a:tabLst>
                <a:tab pos="1163638" algn="l"/>
                <a:tab pos="1790700" algn="l"/>
              </a:tabLst>
              <a:defRPr/>
            </a:pPr>
            <a:r>
              <a:rPr lang="en-US" altLang="en-US" sz="2000" dirty="0"/>
              <a:t>TG13 	D2.0: 373 pages  </a:t>
            </a:r>
            <a:r>
              <a:rPr lang="en-US" altLang="en-US" sz="2000" dirty="0">
                <a:sym typeface="Wingdings" panose="05000000000000000000" pitchFamily="2" charset="2"/>
              </a:rPr>
              <a:t> added PM PHY text     (Nov. 2017)</a:t>
            </a:r>
            <a:endParaRPr lang="en-US" altLang="en-US" sz="2000" dirty="0"/>
          </a:p>
          <a:p>
            <a:pPr marL="342900" indent="-342900" algn="just">
              <a:buFont typeface="Arial" panose="020B0604020202020204" pitchFamily="34" charset="0"/>
              <a:buChar char="•"/>
              <a:tabLst>
                <a:tab pos="1163638" algn="l"/>
                <a:tab pos="1790700" algn="l"/>
              </a:tabLst>
              <a:defRPr/>
            </a:pPr>
            <a:r>
              <a:rPr lang="en-US" altLang="en-US" sz="2000" dirty="0"/>
              <a:t>TG13	D3.0: 379 pages  </a:t>
            </a:r>
          </a:p>
          <a:p>
            <a:pPr marL="342900" indent="-342900" algn="just">
              <a:buFont typeface="Arial" panose="020B0604020202020204" pitchFamily="34" charset="0"/>
              <a:buChar char="•"/>
              <a:tabLst>
                <a:tab pos="1163638" algn="l"/>
                <a:tab pos="1790700" algn="l"/>
              </a:tabLst>
              <a:defRPr/>
            </a:pPr>
            <a:r>
              <a:rPr lang="en-US" altLang="en-US" sz="2000" dirty="0"/>
              <a:t>TG13	D3.1: 382 pages </a:t>
            </a:r>
            <a:r>
              <a:rPr lang="en-US" altLang="en-US" sz="2000" dirty="0">
                <a:sym typeface="Wingdings" panose="05000000000000000000" pitchFamily="2" charset="2"/>
              </a:rPr>
              <a:t> added HB PHY text</a:t>
            </a:r>
            <a:endParaRPr lang="en-US" altLang="en-US" sz="2000" dirty="0"/>
          </a:p>
          <a:p>
            <a:pPr marL="342900" indent="-342900" algn="just">
              <a:buFont typeface="Arial" panose="020B0604020202020204" pitchFamily="34" charset="0"/>
              <a:buChar char="•"/>
              <a:tabLst>
                <a:tab pos="1163638" algn="l"/>
                <a:tab pos="1790700" algn="l"/>
              </a:tabLst>
              <a:defRPr/>
            </a:pPr>
            <a:r>
              <a:rPr lang="en-US" altLang="en-US" sz="2000" dirty="0"/>
              <a:t>TG13	D4.0: 251 pages </a:t>
            </a:r>
            <a:r>
              <a:rPr lang="en-US" altLang="en-US" sz="2000" dirty="0">
                <a:sym typeface="Wingdings" panose="05000000000000000000" pitchFamily="2" charset="2"/>
              </a:rPr>
              <a:t> removed TG7 MAC 	      (Feb. 2019)</a:t>
            </a:r>
            <a:endParaRPr lang="en-US" altLang="en-US" sz="2000" dirty="0"/>
          </a:p>
          <a:p>
            <a:pPr marL="342900" indent="-342900" algn="just">
              <a:buFont typeface="Arial" panose="020B0604020202020204" pitchFamily="34" charset="0"/>
              <a:buChar char="•"/>
              <a:tabLst>
                <a:tab pos="1163638" algn="l"/>
                <a:tab pos="1790700" algn="l"/>
              </a:tabLst>
              <a:defRPr/>
            </a:pPr>
            <a:r>
              <a:rPr lang="en-US" altLang="en-US" sz="2000" dirty="0"/>
              <a:t>TG13	D5.0: 169 pages </a:t>
            </a:r>
            <a:r>
              <a:rPr lang="en-US" altLang="en-US" sz="2000" dirty="0">
                <a:sym typeface="Wingdings" panose="05000000000000000000" pitchFamily="2" charset="2"/>
              </a:rPr>
              <a:t> added TG13 MAC</a:t>
            </a:r>
            <a:endParaRPr lang="en-US" altLang="en-US" sz="2000" dirty="0"/>
          </a:p>
          <a:p>
            <a:pPr marL="342900" indent="-342900" algn="just">
              <a:buFont typeface="Arial" panose="020B0604020202020204" pitchFamily="34" charset="0"/>
              <a:buChar char="•"/>
              <a:tabLst>
                <a:tab pos="1163638" algn="l"/>
                <a:tab pos="1790700" algn="l"/>
              </a:tabLst>
              <a:defRPr/>
            </a:pPr>
            <a:r>
              <a:rPr lang="en-US" altLang="en-US" sz="2000" dirty="0"/>
              <a:t>TG13 	D6.0: 163 pages</a:t>
            </a:r>
          </a:p>
          <a:p>
            <a:pPr marL="342900" indent="-342900" algn="just">
              <a:buFont typeface="Arial" panose="020B0604020202020204" pitchFamily="34" charset="0"/>
              <a:buChar char="•"/>
              <a:tabLst>
                <a:tab pos="1163638" algn="l"/>
                <a:tab pos="1790700" algn="l"/>
              </a:tabLst>
              <a:defRPr/>
            </a:pPr>
            <a:r>
              <a:rPr lang="en-US" altLang="en-US" sz="2000" dirty="0"/>
              <a:t>TG13 	D7.0: 153 pages			      (Sept. 2019)</a:t>
            </a:r>
          </a:p>
          <a:p>
            <a:pPr marL="342900" indent="-342900" algn="just">
              <a:buFont typeface="Arial" panose="020B0604020202020204" pitchFamily="34" charset="0"/>
              <a:buChar char="•"/>
              <a:tabLst>
                <a:tab pos="1163638" algn="l"/>
                <a:tab pos="1790700" algn="l"/>
              </a:tabLst>
              <a:defRPr/>
            </a:pPr>
            <a:r>
              <a:rPr lang="en-US" altLang="en-US" sz="2000" dirty="0"/>
              <a:t>TG13   D8.0: 					      (Nov.  2019)</a:t>
            </a:r>
            <a:endParaRPr lang="en-US" altLang="en-US" sz="1200" dirty="0"/>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CE92B1CF-42C3-4957-B9D9-3C50DCFDE095}" type="slidenum">
              <a:rPr lang="en-US" altLang="en-US" sz="1200" b="0" smtClean="0"/>
              <a:pPr>
                <a:spcBef>
                  <a:spcPct val="0"/>
                </a:spcBef>
                <a:buFontTx/>
                <a:buNone/>
              </a:pPr>
              <a:t>55</a:t>
            </a:fld>
            <a:endParaRPr lang="en-US" altLang="en-US" sz="1200" b="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draft development</a:t>
            </a:r>
          </a:p>
        </p:txBody>
      </p:sp>
      <p:sp>
        <p:nvSpPr>
          <p:cNvPr id="2" name="Date Placeholder 1">
            <a:extLst>
              <a:ext uri="{FF2B5EF4-FFF2-40B4-BE49-F238E27FC236}">
                <a16:creationId xmlns:a16="http://schemas.microsoft.com/office/drawing/2014/main" id="{8167488A-154C-8840-9970-EF98F6DC8B16}"/>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0038446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Plan for finalization of TG13 Work</a:t>
            </a:r>
          </a:p>
        </p:txBody>
      </p:sp>
      <p:sp>
        <p:nvSpPr>
          <p:cNvPr id="3" name="Inhaltsplatzhalter 2"/>
          <p:cNvSpPr>
            <a:spLocks noGrp="1"/>
          </p:cNvSpPr>
          <p:nvPr>
            <p:ph idx="1"/>
          </p:nvPr>
        </p:nvSpPr>
        <p:spPr>
          <a:xfrm>
            <a:off x="381000" y="1981200"/>
            <a:ext cx="8534400" cy="2286000"/>
          </a:xfrm>
        </p:spPr>
        <p:txBody>
          <a:bodyPr/>
          <a:lstStyle/>
          <a:p>
            <a:r>
              <a:rPr lang="en-US" sz="2000" b="0" dirty="0"/>
              <a:t>Nov. to January	complete D8.0, send to WG LB, create comments</a:t>
            </a:r>
          </a:p>
          <a:p>
            <a:r>
              <a:rPr lang="en-US" sz="2000" b="0" dirty="0"/>
              <a:t>January Interim	Resolve comments from WG LB, create D9.0, start 				recirc</a:t>
            </a:r>
          </a:p>
          <a:p>
            <a:r>
              <a:rPr lang="en-US" sz="2000" b="0" dirty="0"/>
              <a:t>March Plenary	Submit draft to SA LB</a:t>
            </a:r>
            <a:r>
              <a:rPr lang="de-DE" sz="2000" b="0" dirty="0"/>
              <a:t>	</a:t>
            </a:r>
          </a:p>
        </p:txBody>
      </p:sp>
      <p:sp>
        <p:nvSpPr>
          <p:cNvPr id="5" name="Fußzeilenplatzhalter 4"/>
          <p:cNvSpPr>
            <a:spLocks noGrp="1"/>
          </p:cNvSpPr>
          <p:nvPr>
            <p:ph type="ftr" sz="quarter" idx="11"/>
          </p:nvPr>
        </p:nvSpPr>
        <p:spPr/>
        <p:txBody>
          <a:bodyPr/>
          <a:lstStyle/>
          <a:p>
            <a:pPr>
              <a:defRPr/>
            </a:pPr>
            <a:r>
              <a:rPr lang="en-US" altLang="en-US"/>
              <a:t>Robert F. Heile, Decawave</a:t>
            </a:r>
          </a:p>
        </p:txBody>
      </p:sp>
      <p:sp>
        <p:nvSpPr>
          <p:cNvPr id="4" name="Foliennummernplatzhalter 3"/>
          <p:cNvSpPr>
            <a:spLocks noGrp="1"/>
          </p:cNvSpPr>
          <p:nvPr>
            <p:ph type="sldNum" sz="quarter" idx="12"/>
          </p:nvPr>
        </p:nvSpPr>
        <p:spPr/>
        <p:txBody>
          <a:bodyPr/>
          <a:lstStyle/>
          <a:p>
            <a:pPr>
              <a:defRPr/>
            </a:pPr>
            <a:r>
              <a:rPr lang="en-US" altLang="en-US"/>
              <a:t>Slide </a:t>
            </a:r>
            <a:fld id="{474469FC-C9DB-4CF7-B72B-A1003E4A38C5}" type="slidenum">
              <a:rPr lang="en-US" altLang="en-US" smtClean="0"/>
              <a:pPr>
                <a:defRPr/>
              </a:pPr>
              <a:t>56</a:t>
            </a:fld>
            <a:endParaRPr lang="en-US" altLang="en-US"/>
          </a:p>
        </p:txBody>
      </p:sp>
      <p:sp>
        <p:nvSpPr>
          <p:cNvPr id="6" name="Date Placeholder 5">
            <a:extLst>
              <a:ext uri="{FF2B5EF4-FFF2-40B4-BE49-F238E27FC236}">
                <a16:creationId xmlns:a16="http://schemas.microsoft.com/office/drawing/2014/main" id="{3194091A-9D42-9D4A-9F0E-BC71FC22947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9965315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9999C766-B60C-439F-BD7C-2495863852CF}" type="slidenum">
              <a:rPr lang="en-US" altLang="en-US" sz="1200" b="0" smtClean="0"/>
              <a:pPr>
                <a:spcBef>
                  <a:spcPct val="0"/>
                </a:spcBef>
                <a:buFontTx/>
                <a:buNone/>
              </a:pPr>
              <a:t>57</a:t>
            </a:fld>
            <a:endParaRPr lang="en-US" altLang="en-US" sz="1200" b="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Plans for January meeting</a:t>
            </a:r>
            <a:endParaRPr lang="en-US" altLang="en-US" dirty="0"/>
          </a:p>
        </p:txBody>
      </p:sp>
      <p:sp>
        <p:nvSpPr>
          <p:cNvPr id="8" name="Rectangle 3"/>
          <p:cNvSpPr txBox="1">
            <a:spLocks noChangeArrowheads="1"/>
          </p:cNvSpPr>
          <p:nvPr/>
        </p:nvSpPr>
        <p:spPr bwMode="auto">
          <a:xfrm>
            <a:off x="723900" y="1751013"/>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US" b="0" dirty="0"/>
              <a:t>4 slots requested</a:t>
            </a:r>
          </a:p>
          <a:p>
            <a:pPr marL="342900" indent="-342900" algn="just">
              <a:buFont typeface="Arial" panose="020B0604020202020204" pitchFamily="34" charset="0"/>
              <a:buChar char="•"/>
              <a:defRPr/>
            </a:pPr>
            <a:r>
              <a:rPr lang="en-US" b="0" dirty="0"/>
              <a:t>WG LB Comment resolution</a:t>
            </a:r>
          </a:p>
          <a:p>
            <a:pPr marL="342900" indent="-342900" algn="just">
              <a:buFont typeface="Arial" panose="020B0604020202020204" pitchFamily="34" charset="0"/>
              <a:buChar char="•"/>
              <a:defRPr/>
            </a:pPr>
            <a:r>
              <a:rPr lang="en-US" b="0" dirty="0"/>
              <a:t>Create D9.0</a:t>
            </a:r>
          </a:p>
          <a:p>
            <a:pPr marL="342900" indent="-342900" algn="just">
              <a:buFont typeface="Arial" panose="020B0604020202020204" pitchFamily="34" charset="0"/>
              <a:buChar char="•"/>
              <a:defRPr/>
            </a:pPr>
            <a:r>
              <a:rPr lang="en-US" b="0" dirty="0"/>
              <a:t>Start recirculation</a:t>
            </a:r>
            <a:endParaRPr lang="en-US" altLang="en-US" dirty="0"/>
          </a:p>
        </p:txBody>
      </p:sp>
      <p:sp>
        <p:nvSpPr>
          <p:cNvPr id="2" name="Date Placeholder 1">
            <a:extLst>
              <a:ext uri="{FF2B5EF4-FFF2-40B4-BE49-F238E27FC236}">
                <a16:creationId xmlns:a16="http://schemas.microsoft.com/office/drawing/2014/main" id="{17FBAD03-B7A3-D646-9946-3BECB70051C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753702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58</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#66</a:t>
            </a:r>
            <a:endParaRPr lang="en-US" altLang="en-US" dirty="0"/>
          </a:p>
        </p:txBody>
      </p:sp>
      <p:sp>
        <p:nvSpPr>
          <p:cNvPr id="66565" name="Rectangle 3"/>
          <p:cNvSpPr txBox="1">
            <a:spLocks noChangeArrowheads="1"/>
          </p:cNvSpPr>
          <p:nvPr/>
        </p:nvSpPr>
        <p:spPr bwMode="auto">
          <a:xfrm>
            <a:off x="685800" y="1752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sym typeface="Wingdings" panose="05000000000000000000" pitchFamily="2" charset="2"/>
              </a:rPr>
              <a:t>Instruct the Technical Editor to include the resolution of comment resolution in doc. 15-19/0534r2 </a:t>
            </a:r>
            <a:r>
              <a:rPr lang="en-US" altLang="en-US" dirty="0"/>
              <a:t>in the new TG13 draft D8.0. The Technical Editor is granted the right to correct the section, figure and table numbering and make editorial changes.</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by 	Nikola		</a:t>
            </a:r>
          </a:p>
          <a:p>
            <a:pPr algn="just">
              <a:buFontTx/>
              <a:buNone/>
            </a:pPr>
            <a:r>
              <a:rPr lang="en-GB" altLang="en-US" dirty="0">
                <a:sym typeface="Wingdings" panose="05000000000000000000" pitchFamily="2" charset="2"/>
              </a:rPr>
              <a:t>Seconded by	</a:t>
            </a:r>
            <a:r>
              <a:rPr lang="en-GB" altLang="en-US" dirty="0" err="1">
                <a:sym typeface="Wingdings" panose="05000000000000000000" pitchFamily="2" charset="2"/>
              </a:rPr>
              <a:t>Tuncer</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Y / N / A = 4 / 0 / 0 	Motion passed.</a:t>
            </a:r>
          </a:p>
          <a:p>
            <a:pPr algn="just">
              <a:buFontTx/>
              <a:buNone/>
            </a:pPr>
            <a:endParaRPr lang="en-GB" altLang="en-US" dirty="0">
              <a:sym typeface="Wingdings" panose="05000000000000000000" pitchFamily="2" charset="2"/>
            </a:endParaRPr>
          </a:p>
        </p:txBody>
      </p:sp>
      <p:sp>
        <p:nvSpPr>
          <p:cNvPr id="2" name="Date Placeholder 1">
            <a:extLst>
              <a:ext uri="{FF2B5EF4-FFF2-40B4-BE49-F238E27FC236}">
                <a16:creationId xmlns:a16="http://schemas.microsoft.com/office/drawing/2014/main" id="{72C579AF-B9AB-CF41-AFC2-35FAF5E6CCA6}"/>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6444441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59</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#67</a:t>
            </a:r>
            <a:endParaRPr lang="en-US" altLang="en-US" dirty="0"/>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dirty="0"/>
              <a:t>Move that TG13 formally request that the 802.15 WG start a WG Letter Ballot requesting approval of CA document 15-19/0572r0 and document P802-15-13_D8 and to forward document P802-15-13_D8, as edited in accordance with the instructions in document 15-19/0534r2, to Standards Association ballot pending the completion and inclusion of the edits in the draft.</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by 	Nikola		</a:t>
            </a:r>
          </a:p>
          <a:p>
            <a:pPr algn="just">
              <a:buFontTx/>
              <a:buNone/>
            </a:pPr>
            <a:r>
              <a:rPr lang="en-GB" altLang="en-US" dirty="0">
                <a:sym typeface="Wingdings" panose="05000000000000000000" pitchFamily="2" charset="2"/>
              </a:rPr>
              <a:t>Seconded by	Lennert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Y / N / A = 4 / 0 / 0 	Motion passed.</a:t>
            </a:r>
          </a:p>
          <a:p>
            <a:pPr algn="just">
              <a:buFontTx/>
              <a:buNone/>
            </a:pPr>
            <a:endParaRPr lang="en-GB" altLang="en-US" dirty="0">
              <a:sym typeface="Wingdings" panose="05000000000000000000" pitchFamily="2" charset="2"/>
            </a:endParaRPr>
          </a:p>
        </p:txBody>
      </p:sp>
      <p:sp>
        <p:nvSpPr>
          <p:cNvPr id="2" name="Date Placeholder 1">
            <a:extLst>
              <a:ext uri="{FF2B5EF4-FFF2-40B4-BE49-F238E27FC236}">
                <a16:creationId xmlns:a16="http://schemas.microsoft.com/office/drawing/2014/main" id="{06E85DFD-E9A0-2146-A674-3FF762EFC577}"/>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258883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265D806-93F2-49B3-9696-0C438EB117B2}" type="slidenum">
              <a:rPr lang="en-US" sz="1200" smtClean="0"/>
              <a:pPr>
                <a:defRPr/>
              </a:pPr>
              <a:t>6</a:t>
            </a:fld>
            <a:endParaRPr lang="en-US" sz="1200"/>
          </a:p>
        </p:txBody>
      </p:sp>
      <p:sp>
        <p:nvSpPr>
          <p:cNvPr id="8197" name="Rectangle 2"/>
          <p:cNvSpPr>
            <a:spLocks noGrp="1" noChangeArrowheads="1"/>
          </p:cNvSpPr>
          <p:nvPr>
            <p:ph type="body" idx="1"/>
          </p:nvPr>
        </p:nvSpPr>
        <p:spPr>
          <a:xfrm>
            <a:off x="685800" y="1600200"/>
            <a:ext cx="8001000" cy="4114800"/>
          </a:xfrm>
        </p:spPr>
        <p:txBody>
          <a:bodyPr/>
          <a:lstStyle/>
          <a:p>
            <a:pPr marL="990600" lvl="1" indent="-533400" fontAlgn="b">
              <a:spcBef>
                <a:spcPts val="0"/>
              </a:spcBef>
              <a:buFontTx/>
              <a:buAutoNum type="arabicPeriod"/>
              <a:defRPr/>
            </a:pPr>
            <a:endParaRPr lang="en-US" sz="800" dirty="0">
              <a:latin typeface="Arial Rounded MT Bold" pitchFamily="34" charset="0"/>
              <a:cs typeface="Times New Roman" pitchFamily="18" charset="0"/>
            </a:endParaRPr>
          </a:p>
          <a:p>
            <a:pPr marL="0" lvl="1" indent="0" fontAlgn="b">
              <a:spcBef>
                <a:spcPts val="0"/>
              </a:spcBef>
              <a:buFontTx/>
              <a:buNone/>
              <a:defRPr/>
            </a:pPr>
            <a:r>
              <a:rPr lang="en-US" dirty="0">
                <a:solidFill>
                  <a:srgbClr val="000000"/>
                </a:solidFill>
                <a:latin typeface="Arial Rounded MT Bold" pitchFamily="34" charset="0"/>
                <a:cs typeface="Times New Roman" pitchFamily="18" charset="0"/>
              </a:rPr>
              <a:t>Interest Group- Dependability (DEP):</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Discuss Contributions</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Define potential Standard’s opportunity</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Evaluate if Study Group is warranted</a:t>
            </a:r>
          </a:p>
          <a:p>
            <a:pPr marL="990600" lvl="1" indent="-533400" fontAlgn="b">
              <a:spcBef>
                <a:spcPts val="0"/>
              </a:spcBef>
              <a:buFontTx/>
              <a:buAutoNum type="arabicPeriod"/>
              <a:defRPr/>
            </a:pPr>
            <a:endParaRPr lang="en-US" sz="2000" dirty="0">
              <a:solidFill>
                <a:srgbClr val="000000"/>
              </a:solidFill>
              <a:latin typeface="Arial Rounded MT Bold" pitchFamily="34" charset="0"/>
              <a:ea typeface="ＭＳ Ｐゴシック" pitchFamily="34" charset="-128"/>
              <a:cs typeface="Arial" charset="0"/>
            </a:endParaRPr>
          </a:p>
          <a:p>
            <a:pPr marL="0" lvl="1" indent="0" fontAlgn="b">
              <a:lnSpc>
                <a:spcPct val="80000"/>
              </a:lnSpc>
              <a:spcBef>
                <a:spcPts val="1200"/>
              </a:spcBef>
              <a:spcAft>
                <a:spcPts val="0"/>
              </a:spcAft>
              <a:buFontTx/>
              <a:buNone/>
              <a:defRPr/>
            </a:pPr>
            <a:r>
              <a:rPr lang="en-US" sz="2600" dirty="0">
                <a:solidFill>
                  <a:srgbClr val="000000"/>
                </a:solidFill>
                <a:latin typeface="Arial Rounded MT Bold" pitchFamily="34" charset="0"/>
                <a:ea typeface="ＭＳ Ｐゴシック" pitchFamily="34" charset="-128"/>
                <a:cs typeface="Arial" pitchFamily="34" charset="0"/>
              </a:rPr>
              <a:t>Vehicular Assistive Technology (VAT) IG:</a:t>
            </a:r>
          </a:p>
          <a:p>
            <a:pPr marL="739775" lvl="2" indent="-406400" fontAlgn="b">
              <a:spcBef>
                <a:spcPts val="0"/>
              </a:spcBef>
              <a:buFont typeface="Times New Roman" pitchFamily="18" charset="0"/>
              <a:buAutoNum type="arabicPeriod"/>
              <a:defRPr/>
            </a:pPr>
            <a:r>
              <a:rPr lang="en-US" sz="2200" dirty="0">
                <a:latin typeface="Arial Rounded MT Bold" pitchFamily="34" charset="0"/>
                <a:cs typeface="Arial" charset="0"/>
              </a:rPr>
              <a:t>Hearing presentations</a:t>
            </a:r>
          </a:p>
          <a:p>
            <a:pPr marL="739775" lvl="2" indent="-406400" fontAlgn="b">
              <a:spcBef>
                <a:spcPts val="0"/>
              </a:spcBef>
              <a:buFont typeface="Times New Roman" pitchFamily="18" charset="0"/>
              <a:buAutoNum type="arabicPeriod"/>
              <a:defRPr/>
            </a:pPr>
            <a:r>
              <a:rPr lang="en-US" sz="2200" dirty="0">
                <a:latin typeface="Arial Rounded MT Bold" pitchFamily="34" charset="0"/>
                <a:cs typeface="Arial" charset="0"/>
              </a:rPr>
              <a:t>Working on PAR &amp; CSD for an amendment to 802.15.7</a:t>
            </a:r>
          </a:p>
        </p:txBody>
      </p:sp>
      <p:sp>
        <p:nvSpPr>
          <p:cNvPr id="8198" name="Rectangle 3"/>
          <p:cNvSpPr>
            <a:spLocks noGrp="1" noChangeArrowheads="1"/>
          </p:cNvSpPr>
          <p:nvPr>
            <p:ph type="title"/>
          </p:nvPr>
        </p:nvSpPr>
        <p:spPr/>
        <p:txBody>
          <a:bodyPr/>
          <a:lstStyle/>
          <a:p>
            <a:pPr>
              <a:defRPr/>
            </a:pPr>
            <a:r>
              <a:rPr lang="en-US" sz="3200" dirty="0"/>
              <a:t>Waikoloa Session Objectives</a:t>
            </a:r>
            <a:br>
              <a:rPr lang="en-US" sz="3200" dirty="0"/>
            </a:br>
            <a:r>
              <a:rPr lang="en-US" sz="3200" dirty="0"/>
              <a:t>November 11-14, 2019</a:t>
            </a:r>
          </a:p>
        </p:txBody>
      </p:sp>
      <p:sp>
        <p:nvSpPr>
          <p:cNvPr id="2" name="Date Placeholder 1">
            <a:extLst>
              <a:ext uri="{FF2B5EF4-FFF2-40B4-BE49-F238E27FC236}">
                <a16:creationId xmlns:a16="http://schemas.microsoft.com/office/drawing/2014/main" id="{2DA2E142-4946-4847-A0A2-F17748DBBE32}"/>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60</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#68</a:t>
            </a:r>
            <a:endParaRPr lang="en-US" altLang="en-US" dirty="0"/>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1800" dirty="0"/>
              <a:t>Move that 802.15 WG approve the formation of a Comment Resolution Group (CRG) for the WG balloting of the P802.15.13_D8 with the following membership: Volker Jungnickel, Nikola </a:t>
            </a:r>
            <a:r>
              <a:rPr lang="en-US" sz="1800" dirty="0" err="1"/>
              <a:t>Serafimovski</a:t>
            </a:r>
            <a:r>
              <a:rPr lang="en-US" sz="1800" dirty="0"/>
              <a:t>, </a:t>
            </a:r>
            <a:r>
              <a:rPr lang="en-US" sz="1800" dirty="0" err="1"/>
              <a:t>Tuncer</a:t>
            </a:r>
            <a:r>
              <a:rPr lang="en-US" sz="1800" dirty="0"/>
              <a:t> </a:t>
            </a:r>
            <a:r>
              <a:rPr lang="en-US" sz="1800" dirty="0" err="1"/>
              <a:t>Baykas</a:t>
            </a:r>
            <a:r>
              <a:rPr lang="en-US" sz="1800" dirty="0"/>
              <a:t>, Kai Lennert Bober, </a:t>
            </a:r>
            <a:r>
              <a:rPr lang="en-US" sz="1800" dirty="0" err="1"/>
              <a:t>Jörg</a:t>
            </a:r>
            <a:r>
              <a:rPr lang="en-US" sz="1800" dirty="0"/>
              <a:t> Robert.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by 	Nikola		</a:t>
            </a:r>
          </a:p>
          <a:p>
            <a:pPr algn="just">
              <a:buFontTx/>
              <a:buNone/>
            </a:pPr>
            <a:r>
              <a:rPr lang="en-GB" altLang="en-US" dirty="0">
                <a:sym typeface="Wingdings" panose="05000000000000000000" pitchFamily="2" charset="2"/>
              </a:rPr>
              <a:t>Seconded by	Lennert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Y / N / A = 3 / 0 / 0 	Motion passed.</a:t>
            </a:r>
          </a:p>
          <a:p>
            <a:pPr algn="just">
              <a:buFontTx/>
              <a:buNone/>
            </a:pPr>
            <a:endParaRPr lang="en-GB" altLang="en-US" dirty="0">
              <a:sym typeface="Wingdings" panose="05000000000000000000" pitchFamily="2" charset="2"/>
            </a:endParaRPr>
          </a:p>
        </p:txBody>
      </p:sp>
      <p:sp>
        <p:nvSpPr>
          <p:cNvPr id="2" name="Date Placeholder 1">
            <a:extLst>
              <a:ext uri="{FF2B5EF4-FFF2-40B4-BE49-F238E27FC236}">
                <a16:creationId xmlns:a16="http://schemas.microsoft.com/office/drawing/2014/main" id="{61085C09-F76B-5E46-A4EA-5DDDF14DA67A}"/>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8377928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61</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802.15 WG Motion</a:t>
            </a:r>
            <a:endParaRPr lang="en-US" altLang="en-US" dirty="0"/>
          </a:p>
        </p:txBody>
      </p:sp>
      <p:sp>
        <p:nvSpPr>
          <p:cNvPr id="66565" name="Rectangle 3"/>
          <p:cNvSpPr txBox="1">
            <a:spLocks noChangeArrowheads="1"/>
          </p:cNvSpPr>
          <p:nvPr/>
        </p:nvSpPr>
        <p:spPr bwMode="auto">
          <a:xfrm>
            <a:off x="702644"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2000" dirty="0"/>
              <a:t>Move that 802.15 WG start a WG Letter Ballot requesting approval of CA document 15-19/0572r0 and document P802-15-13_D8 (as edited in accordance with the instructions in document 15-19/0534r2) and to forward document P802-15-13_D8, as edited in accordance with the instructions in document 15-19/0534r2, and CA document 15-19/0572r0 to Standards Association ballot pending the completion and inclusion of the edits in the draft.</a:t>
            </a:r>
            <a:endParaRPr lang="en-GB" altLang="en-US" sz="2000" dirty="0">
              <a:sym typeface="Wingdings" panose="05000000000000000000" pitchFamily="2" charset="2"/>
            </a:endParaRPr>
          </a:p>
          <a:p>
            <a:pPr algn="just">
              <a:buFontTx/>
              <a:buNone/>
            </a:pPr>
            <a:endParaRPr lang="en-GB" altLang="en-US" sz="2000" dirty="0">
              <a:sym typeface="Wingdings" panose="05000000000000000000" pitchFamily="2" charset="2"/>
            </a:endParaRPr>
          </a:p>
          <a:p>
            <a:pPr algn="just">
              <a:buFontTx/>
              <a:buNone/>
            </a:pPr>
            <a:r>
              <a:rPr lang="en-GB" altLang="en-US" sz="2000" dirty="0">
                <a:sym typeface="Wingdings" panose="05000000000000000000" pitchFamily="2" charset="2"/>
              </a:rPr>
              <a:t>Moved by 	Volker Jungnickel		</a:t>
            </a:r>
          </a:p>
          <a:p>
            <a:pPr algn="just">
              <a:buFontTx/>
              <a:buNone/>
            </a:pPr>
            <a:r>
              <a:rPr lang="en-GB" altLang="en-US" sz="2000" dirty="0">
                <a:sym typeface="Wingdings" panose="05000000000000000000" pitchFamily="2" charset="2"/>
              </a:rPr>
              <a:t>Seconded by	</a:t>
            </a:r>
          </a:p>
          <a:p>
            <a:pPr algn="just">
              <a:buFontTx/>
              <a:buNone/>
            </a:pPr>
            <a:endParaRPr lang="en-GB" altLang="en-US" sz="2000" dirty="0">
              <a:sym typeface="Wingdings" panose="05000000000000000000" pitchFamily="2" charset="2"/>
            </a:endParaRPr>
          </a:p>
          <a:p>
            <a:pPr algn="just">
              <a:buNone/>
            </a:pPr>
            <a:r>
              <a:rPr lang="en-GB" altLang="en-US" sz="2000" dirty="0">
                <a:sym typeface="Wingdings" panose="05000000000000000000" pitchFamily="2" charset="2"/>
              </a:rPr>
              <a:t>Y / N / A = _ / _ / _		</a:t>
            </a:r>
          </a:p>
          <a:p>
            <a:pPr algn="just">
              <a:buFontTx/>
              <a:buNone/>
            </a:pPr>
            <a:endParaRPr lang="en-GB" altLang="en-US" sz="2000" dirty="0">
              <a:sym typeface="Wingdings" panose="05000000000000000000" pitchFamily="2" charset="2"/>
            </a:endParaRPr>
          </a:p>
          <a:p>
            <a:pPr algn="just">
              <a:buFontTx/>
              <a:buNone/>
            </a:pPr>
            <a:r>
              <a:rPr lang="en-GB" altLang="en-US" sz="2000" dirty="0">
                <a:sym typeface="Wingdings" panose="05000000000000000000" pitchFamily="2" charset="2"/>
              </a:rPr>
              <a:t>TG13 result: Y / N / A = 4 / 0 / 0 	</a:t>
            </a:r>
          </a:p>
        </p:txBody>
      </p:sp>
      <p:sp>
        <p:nvSpPr>
          <p:cNvPr id="2" name="Date Placeholder 1">
            <a:extLst>
              <a:ext uri="{FF2B5EF4-FFF2-40B4-BE49-F238E27FC236}">
                <a16:creationId xmlns:a16="http://schemas.microsoft.com/office/drawing/2014/main" id="{F1C9AC61-E47D-F244-9567-FB0F4BEF9D57}"/>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6787863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Robert F. Heile, Decawave</a:t>
            </a:r>
          </a:p>
        </p:txBody>
      </p:sp>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62</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802.15 WG Motion</a:t>
            </a:r>
            <a:endParaRPr lang="en-US" altLang="en-US" dirty="0"/>
          </a:p>
        </p:txBody>
      </p:sp>
      <p:sp>
        <p:nvSpPr>
          <p:cNvPr id="66565" name="Rectangle 3"/>
          <p:cNvSpPr txBox="1">
            <a:spLocks noChangeArrowheads="1"/>
          </p:cNvSpPr>
          <p:nvPr/>
        </p:nvSpPr>
        <p:spPr bwMode="auto">
          <a:xfrm>
            <a:off x="7239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sz="1800" dirty="0"/>
              <a:t>Move that 802.15 WG approve the formation of a Comment Resolution Group (CRG) for the WG balloting of the P802.15.13_D8 with the following membership: Volker Jungnickel, Nikola </a:t>
            </a:r>
            <a:r>
              <a:rPr lang="en-US" sz="1800" dirty="0" err="1"/>
              <a:t>Serafimovski</a:t>
            </a:r>
            <a:r>
              <a:rPr lang="en-US" sz="1800" dirty="0"/>
              <a:t>, </a:t>
            </a:r>
            <a:r>
              <a:rPr lang="en-US" sz="1800" dirty="0" err="1"/>
              <a:t>Tuncer</a:t>
            </a:r>
            <a:r>
              <a:rPr lang="en-US" sz="1800" dirty="0"/>
              <a:t> </a:t>
            </a:r>
            <a:r>
              <a:rPr lang="en-US" sz="1800" dirty="0" err="1"/>
              <a:t>Baykas</a:t>
            </a:r>
            <a:r>
              <a:rPr lang="en-US" sz="1800" dirty="0"/>
              <a:t>, </a:t>
            </a:r>
            <a:r>
              <a:rPr lang="en-US" sz="1800" dirty="0" err="1"/>
              <a:t>Jörg</a:t>
            </a:r>
            <a:r>
              <a:rPr lang="en-US" sz="1800" dirty="0"/>
              <a:t> Robert.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sz="2000" dirty="0">
              <a:sym typeface="Wingdings" panose="05000000000000000000" pitchFamily="2" charset="2"/>
            </a:endParaRPr>
          </a:p>
          <a:p>
            <a:pPr algn="just">
              <a:buFontTx/>
              <a:buNone/>
            </a:pPr>
            <a:r>
              <a:rPr lang="en-GB" altLang="en-US" sz="1800" dirty="0">
                <a:sym typeface="Wingdings" panose="05000000000000000000" pitchFamily="2" charset="2"/>
              </a:rPr>
              <a:t>Moved by 	Volker Jungnickel		</a:t>
            </a:r>
          </a:p>
          <a:p>
            <a:pPr algn="just">
              <a:buFontTx/>
              <a:buNone/>
            </a:pPr>
            <a:r>
              <a:rPr lang="en-GB" altLang="en-US" sz="1800" dirty="0">
                <a:sym typeface="Wingdings" panose="05000000000000000000" pitchFamily="2" charset="2"/>
              </a:rPr>
              <a:t>Seconded by	</a:t>
            </a:r>
          </a:p>
          <a:p>
            <a:pPr algn="just">
              <a:buFontTx/>
              <a:buNone/>
            </a:pPr>
            <a:endParaRPr lang="en-GB" altLang="en-US" sz="1800" dirty="0">
              <a:sym typeface="Wingdings" panose="05000000000000000000" pitchFamily="2" charset="2"/>
            </a:endParaRPr>
          </a:p>
          <a:p>
            <a:pPr algn="just">
              <a:buFontTx/>
              <a:buNone/>
            </a:pPr>
            <a:r>
              <a:rPr lang="en-GB" altLang="en-US" sz="1800" dirty="0">
                <a:sym typeface="Wingdings" panose="05000000000000000000" pitchFamily="2" charset="2"/>
              </a:rPr>
              <a:t>Y / N / A = _ / _ / _   	</a:t>
            </a:r>
          </a:p>
          <a:p>
            <a:pPr algn="just">
              <a:buFontTx/>
              <a:buNone/>
            </a:pPr>
            <a:endParaRPr lang="en-GB" altLang="en-US" sz="1800" dirty="0">
              <a:sym typeface="Wingdings" panose="05000000000000000000" pitchFamily="2" charset="2"/>
            </a:endParaRPr>
          </a:p>
          <a:p>
            <a:pPr algn="just">
              <a:buFontTx/>
              <a:buNone/>
            </a:pPr>
            <a:r>
              <a:rPr lang="en-GB" altLang="en-US" sz="1800" dirty="0">
                <a:sym typeface="Wingdings" panose="05000000000000000000" pitchFamily="2" charset="2"/>
              </a:rPr>
              <a:t>TG13 result: Y / N / A = 3 / 0 / 0</a:t>
            </a:r>
          </a:p>
          <a:p>
            <a:pPr algn="just">
              <a:buFontTx/>
              <a:buNone/>
            </a:pPr>
            <a:endParaRPr lang="en-GB" altLang="en-US" sz="2000" dirty="0">
              <a:sym typeface="Wingdings" panose="05000000000000000000" pitchFamily="2" charset="2"/>
            </a:endParaRPr>
          </a:p>
        </p:txBody>
      </p:sp>
      <p:sp>
        <p:nvSpPr>
          <p:cNvPr id="2" name="Date Placeholder 1">
            <a:extLst>
              <a:ext uri="{FF2B5EF4-FFF2-40B4-BE49-F238E27FC236}">
                <a16:creationId xmlns:a16="http://schemas.microsoft.com/office/drawing/2014/main" id="{FB2E6005-2109-E046-AECE-B66400DF30F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566484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AC063-5965-0748-8120-C316B12DBCFF}"/>
              </a:ext>
            </a:extLst>
          </p:cNvPr>
          <p:cNvSpPr>
            <a:spLocks noGrp="1"/>
          </p:cNvSpPr>
          <p:nvPr>
            <p:ph type="title"/>
          </p:nvPr>
        </p:nvSpPr>
        <p:spPr/>
        <p:txBody>
          <a:bodyPr/>
          <a:lstStyle/>
          <a:p>
            <a:r>
              <a:rPr lang="en-US" b="1" dirty="0"/>
              <a:t>P802.16t Closing Report </a:t>
            </a:r>
            <a:r>
              <a:rPr lang="en-US" dirty="0"/>
              <a:t>by Tim Godfrey (EPRI)</a:t>
            </a:r>
          </a:p>
        </p:txBody>
      </p:sp>
      <p:sp>
        <p:nvSpPr>
          <p:cNvPr id="3" name="Content Placeholder 2">
            <a:extLst>
              <a:ext uri="{FF2B5EF4-FFF2-40B4-BE49-F238E27FC236}">
                <a16:creationId xmlns:a16="http://schemas.microsoft.com/office/drawing/2014/main" id="{43387D62-770E-B945-BD40-B522ECE73BA2}"/>
              </a:ext>
            </a:extLst>
          </p:cNvPr>
          <p:cNvSpPr>
            <a:spLocks noGrp="1"/>
          </p:cNvSpPr>
          <p:nvPr>
            <p:ph idx="1"/>
          </p:nvPr>
        </p:nvSpPr>
        <p:spPr/>
        <p:txBody>
          <a:bodyPr/>
          <a:lstStyle/>
          <a:p>
            <a:r>
              <a:rPr lang="en-US" dirty="0"/>
              <a:t>Need for IEEE 802.16t:  The amendment facilitates the development of innovative, cost-effective, and interoperable multivendor products for private licensed wireless access systems for mission critical networks. </a:t>
            </a:r>
          </a:p>
        </p:txBody>
      </p:sp>
      <p:sp>
        <p:nvSpPr>
          <p:cNvPr id="4" name="Date Placeholder 3">
            <a:extLst>
              <a:ext uri="{FF2B5EF4-FFF2-40B4-BE49-F238E27FC236}">
                <a16:creationId xmlns:a16="http://schemas.microsoft.com/office/drawing/2014/main" id="{BF0F943D-89BB-AB41-ACB1-691FA46DA473}"/>
              </a:ext>
            </a:extLst>
          </p:cNvPr>
          <p:cNvSpPr>
            <a:spLocks noGrp="1"/>
          </p:cNvSpPr>
          <p:nvPr>
            <p:ph type="dt" sz="half" idx="10"/>
          </p:nvPr>
        </p:nvSpPr>
        <p:spPr/>
        <p:txBody>
          <a:bodyPr/>
          <a:lstStyle/>
          <a:p>
            <a:pPr>
              <a:defRPr/>
            </a:pPr>
            <a:r>
              <a:rPr lang="en-US"/>
              <a:t>November 2019</a:t>
            </a:r>
          </a:p>
        </p:txBody>
      </p:sp>
      <p:sp>
        <p:nvSpPr>
          <p:cNvPr id="5" name="Footer Placeholder 4">
            <a:extLst>
              <a:ext uri="{FF2B5EF4-FFF2-40B4-BE49-F238E27FC236}">
                <a16:creationId xmlns:a16="http://schemas.microsoft.com/office/drawing/2014/main" id="{61D6746E-F21F-F54A-A32D-39CFC03512CF}"/>
              </a:ext>
            </a:extLst>
          </p:cNvPr>
          <p:cNvSpPr>
            <a:spLocks noGrp="1"/>
          </p:cNvSpPr>
          <p:nvPr>
            <p:ph type="ftr" sz="quarter" idx="11"/>
          </p:nvPr>
        </p:nvSpPr>
        <p:spPr/>
        <p:txBody>
          <a:bodyPr/>
          <a:lstStyle/>
          <a:p>
            <a:pPr>
              <a:defRPr/>
            </a:pPr>
            <a:r>
              <a:rPr lang="en-US"/>
              <a:t>Robert F. Heile, Decawave</a:t>
            </a:r>
          </a:p>
        </p:txBody>
      </p:sp>
      <p:sp>
        <p:nvSpPr>
          <p:cNvPr id="6" name="Slide Number Placeholder 5">
            <a:extLst>
              <a:ext uri="{FF2B5EF4-FFF2-40B4-BE49-F238E27FC236}">
                <a16:creationId xmlns:a16="http://schemas.microsoft.com/office/drawing/2014/main" id="{772E7279-A4CD-1447-8705-EDC09783BDBB}"/>
              </a:ext>
            </a:extLst>
          </p:cNvPr>
          <p:cNvSpPr>
            <a:spLocks noGrp="1"/>
          </p:cNvSpPr>
          <p:nvPr>
            <p:ph type="sldNum" sz="quarter" idx="12"/>
          </p:nvPr>
        </p:nvSpPr>
        <p:spPr/>
        <p:txBody>
          <a:bodyPr/>
          <a:lstStyle/>
          <a:p>
            <a:pPr>
              <a:defRPr/>
            </a:pPr>
            <a:r>
              <a:rPr lang="en-US"/>
              <a:t>Slide </a:t>
            </a:r>
            <a:fld id="{50F26D4D-007A-4A26-8C44-99A858FCE800}" type="slidenum">
              <a:rPr lang="en-US" smtClean="0"/>
              <a:pPr>
                <a:defRPr/>
              </a:pPr>
              <a:t>63</a:t>
            </a:fld>
            <a:endParaRPr lang="en-US"/>
          </a:p>
        </p:txBody>
      </p:sp>
    </p:spTree>
    <p:extLst>
      <p:ext uri="{BB962C8B-B14F-4D97-AF65-F5344CB8AC3E}">
        <p14:creationId xmlns:p14="http://schemas.microsoft.com/office/powerpoint/2010/main" val="4370620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AC063-5965-0748-8120-C316B12DBCFF}"/>
              </a:ext>
            </a:extLst>
          </p:cNvPr>
          <p:cNvSpPr>
            <a:spLocks noGrp="1"/>
          </p:cNvSpPr>
          <p:nvPr>
            <p:ph type="title"/>
          </p:nvPr>
        </p:nvSpPr>
        <p:spPr/>
        <p:txBody>
          <a:bodyPr/>
          <a:lstStyle/>
          <a:p>
            <a:r>
              <a:rPr lang="en-US" dirty="0"/>
              <a:t>P802.16t Closing Report by Tim Godfrey (EPRI)</a:t>
            </a:r>
          </a:p>
        </p:txBody>
      </p:sp>
      <p:sp>
        <p:nvSpPr>
          <p:cNvPr id="3" name="Content Placeholder 2">
            <a:extLst>
              <a:ext uri="{FF2B5EF4-FFF2-40B4-BE49-F238E27FC236}">
                <a16:creationId xmlns:a16="http://schemas.microsoft.com/office/drawing/2014/main" id="{43387D62-770E-B945-BD40-B522ECE73BA2}"/>
              </a:ext>
            </a:extLst>
          </p:cNvPr>
          <p:cNvSpPr>
            <a:spLocks noGrp="1"/>
          </p:cNvSpPr>
          <p:nvPr>
            <p:ph idx="1"/>
          </p:nvPr>
        </p:nvSpPr>
        <p:spPr>
          <a:xfrm>
            <a:off x="228600" y="1858852"/>
            <a:ext cx="8458200" cy="4114800"/>
          </a:xfrm>
        </p:spPr>
        <p:txBody>
          <a:bodyPr/>
          <a:lstStyle/>
          <a:p>
            <a:pPr marL="0" indent="0">
              <a:buNone/>
            </a:pPr>
            <a:r>
              <a:rPr lang="en-US" sz="2800" dirty="0"/>
              <a:t> Move that </a:t>
            </a:r>
            <a:r>
              <a:rPr lang="en-US" sz="2800" i="1" dirty="0"/>
              <a:t>802.15 WG approve the PAR and CSD comment responses in document 802.24-19-0035r0, and the resulting changes to the P802.16t PAR and CSD (as updated in 802.24-19-0029r6 and 802.24-19-0030r1 respectively).</a:t>
            </a:r>
            <a:endParaRPr lang="en-US" sz="2800" dirty="0"/>
          </a:p>
          <a:p>
            <a:r>
              <a:rPr lang="en-US" sz="2800" dirty="0"/>
              <a:t>Moved by: Tim Godfrey (EPRI)</a:t>
            </a:r>
          </a:p>
          <a:p>
            <a:r>
              <a:rPr lang="en-US" sz="2800" dirty="0"/>
              <a:t>Seconded by: Clint Powell (PWC)</a:t>
            </a:r>
          </a:p>
          <a:p>
            <a:r>
              <a:rPr lang="en-US" sz="2800" dirty="0"/>
              <a:t>Upon no objection the vote was taken with the results of 17/3/4, motion carries.</a:t>
            </a:r>
          </a:p>
        </p:txBody>
      </p:sp>
      <p:sp>
        <p:nvSpPr>
          <p:cNvPr id="4" name="Date Placeholder 3">
            <a:extLst>
              <a:ext uri="{FF2B5EF4-FFF2-40B4-BE49-F238E27FC236}">
                <a16:creationId xmlns:a16="http://schemas.microsoft.com/office/drawing/2014/main" id="{BF0F943D-89BB-AB41-ACB1-691FA46DA473}"/>
              </a:ext>
            </a:extLst>
          </p:cNvPr>
          <p:cNvSpPr>
            <a:spLocks noGrp="1"/>
          </p:cNvSpPr>
          <p:nvPr>
            <p:ph type="dt" sz="half" idx="10"/>
          </p:nvPr>
        </p:nvSpPr>
        <p:spPr/>
        <p:txBody>
          <a:bodyPr/>
          <a:lstStyle/>
          <a:p>
            <a:pPr>
              <a:defRPr/>
            </a:pPr>
            <a:r>
              <a:rPr lang="en-US"/>
              <a:t>November 2019</a:t>
            </a:r>
          </a:p>
        </p:txBody>
      </p:sp>
      <p:sp>
        <p:nvSpPr>
          <p:cNvPr id="5" name="Footer Placeholder 4">
            <a:extLst>
              <a:ext uri="{FF2B5EF4-FFF2-40B4-BE49-F238E27FC236}">
                <a16:creationId xmlns:a16="http://schemas.microsoft.com/office/drawing/2014/main" id="{61D6746E-F21F-F54A-A32D-39CFC03512CF}"/>
              </a:ext>
            </a:extLst>
          </p:cNvPr>
          <p:cNvSpPr>
            <a:spLocks noGrp="1"/>
          </p:cNvSpPr>
          <p:nvPr>
            <p:ph type="ftr" sz="quarter" idx="11"/>
          </p:nvPr>
        </p:nvSpPr>
        <p:spPr/>
        <p:txBody>
          <a:bodyPr/>
          <a:lstStyle/>
          <a:p>
            <a:pPr>
              <a:defRPr/>
            </a:pPr>
            <a:r>
              <a:rPr lang="en-US"/>
              <a:t>Robert F. Heile, Decawave</a:t>
            </a:r>
          </a:p>
        </p:txBody>
      </p:sp>
      <p:sp>
        <p:nvSpPr>
          <p:cNvPr id="6" name="Slide Number Placeholder 5">
            <a:extLst>
              <a:ext uri="{FF2B5EF4-FFF2-40B4-BE49-F238E27FC236}">
                <a16:creationId xmlns:a16="http://schemas.microsoft.com/office/drawing/2014/main" id="{772E7279-A4CD-1447-8705-EDC09783BDBB}"/>
              </a:ext>
            </a:extLst>
          </p:cNvPr>
          <p:cNvSpPr>
            <a:spLocks noGrp="1"/>
          </p:cNvSpPr>
          <p:nvPr>
            <p:ph type="sldNum" sz="quarter" idx="12"/>
          </p:nvPr>
        </p:nvSpPr>
        <p:spPr/>
        <p:txBody>
          <a:bodyPr/>
          <a:lstStyle/>
          <a:p>
            <a:pPr>
              <a:defRPr/>
            </a:pPr>
            <a:r>
              <a:rPr lang="en-US"/>
              <a:t>Slide </a:t>
            </a:r>
            <a:fld id="{50F26D4D-007A-4A26-8C44-99A858FCE800}" type="slidenum">
              <a:rPr lang="en-US" smtClean="0"/>
              <a:pPr>
                <a:defRPr/>
              </a:pPr>
              <a:t>64</a:t>
            </a:fld>
            <a:endParaRPr lang="en-US"/>
          </a:p>
        </p:txBody>
      </p:sp>
    </p:spTree>
    <p:extLst>
      <p:ext uri="{BB962C8B-B14F-4D97-AF65-F5344CB8AC3E}">
        <p14:creationId xmlns:p14="http://schemas.microsoft.com/office/powerpoint/2010/main" val="11840030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AC063-5965-0748-8120-C316B12DBCFF}"/>
              </a:ext>
            </a:extLst>
          </p:cNvPr>
          <p:cNvSpPr>
            <a:spLocks noGrp="1"/>
          </p:cNvSpPr>
          <p:nvPr>
            <p:ph type="title"/>
          </p:nvPr>
        </p:nvSpPr>
        <p:spPr/>
        <p:txBody>
          <a:bodyPr/>
          <a:lstStyle/>
          <a:p>
            <a:r>
              <a:rPr lang="en-US" dirty="0"/>
              <a:t>P802.16t Closing Report by Tim Godfrey (EPRI)</a:t>
            </a:r>
          </a:p>
        </p:txBody>
      </p:sp>
      <p:sp>
        <p:nvSpPr>
          <p:cNvPr id="3" name="Content Placeholder 2">
            <a:extLst>
              <a:ext uri="{FF2B5EF4-FFF2-40B4-BE49-F238E27FC236}">
                <a16:creationId xmlns:a16="http://schemas.microsoft.com/office/drawing/2014/main" id="{43387D62-770E-B945-BD40-B522ECE73BA2}"/>
              </a:ext>
            </a:extLst>
          </p:cNvPr>
          <p:cNvSpPr>
            <a:spLocks noGrp="1"/>
          </p:cNvSpPr>
          <p:nvPr>
            <p:ph idx="1"/>
          </p:nvPr>
        </p:nvSpPr>
        <p:spPr>
          <a:xfrm>
            <a:off x="228600" y="1858852"/>
            <a:ext cx="8458200" cy="4465748"/>
          </a:xfrm>
        </p:spPr>
        <p:txBody>
          <a:bodyPr/>
          <a:lstStyle/>
          <a:p>
            <a:r>
              <a:rPr lang="en-US" sz="2400" dirty="0"/>
              <a:t>Move that </a:t>
            </a:r>
            <a:r>
              <a:rPr lang="en-US" sz="2400" i="1" dirty="0"/>
              <a:t>802.15 WG approve the PAR and CSD contained in 802.24-19-0029r6 and 802.24-19-0030r1, respectively, and that the EC be requested to forward the PAR to </a:t>
            </a:r>
            <a:r>
              <a:rPr lang="en-US" sz="2400" i="1" dirty="0" err="1"/>
              <a:t>NesCom</a:t>
            </a:r>
            <a:r>
              <a:rPr lang="en-US" sz="2400" i="1" dirty="0"/>
              <a:t>. The 802.15 WG Chair and technical editor are authorized to make additional modifications to the PAR and CSD as needed to reflect EC discussion at its closing meeting.</a:t>
            </a:r>
            <a:endParaRPr lang="en-US" sz="2400" dirty="0"/>
          </a:p>
          <a:p>
            <a:r>
              <a:rPr lang="en-US" sz="2400" dirty="0"/>
              <a:t>Moved by: Tim Godfrey (EPRI)</a:t>
            </a:r>
          </a:p>
          <a:p>
            <a:r>
              <a:rPr lang="en-US" sz="2400" dirty="0"/>
              <a:t>Seconded by: Ben Rolfe (BCA/MERL/UWB Alliance)</a:t>
            </a:r>
          </a:p>
          <a:p>
            <a:r>
              <a:rPr lang="en-US" sz="2400" dirty="0"/>
              <a:t>Upon no objection the vote was taken with the results of 18/3/4, motion carries.</a:t>
            </a:r>
          </a:p>
          <a:p>
            <a:r>
              <a:rPr lang="en-US" sz="2800" dirty="0"/>
              <a:t> </a:t>
            </a:r>
          </a:p>
        </p:txBody>
      </p:sp>
      <p:sp>
        <p:nvSpPr>
          <p:cNvPr id="4" name="Date Placeholder 3">
            <a:extLst>
              <a:ext uri="{FF2B5EF4-FFF2-40B4-BE49-F238E27FC236}">
                <a16:creationId xmlns:a16="http://schemas.microsoft.com/office/drawing/2014/main" id="{BF0F943D-89BB-AB41-ACB1-691FA46DA473}"/>
              </a:ext>
            </a:extLst>
          </p:cNvPr>
          <p:cNvSpPr>
            <a:spLocks noGrp="1"/>
          </p:cNvSpPr>
          <p:nvPr>
            <p:ph type="dt" sz="half" idx="10"/>
          </p:nvPr>
        </p:nvSpPr>
        <p:spPr/>
        <p:txBody>
          <a:bodyPr/>
          <a:lstStyle/>
          <a:p>
            <a:pPr>
              <a:defRPr/>
            </a:pPr>
            <a:r>
              <a:rPr lang="en-US"/>
              <a:t>November 2019</a:t>
            </a:r>
          </a:p>
        </p:txBody>
      </p:sp>
      <p:sp>
        <p:nvSpPr>
          <p:cNvPr id="5" name="Footer Placeholder 4">
            <a:extLst>
              <a:ext uri="{FF2B5EF4-FFF2-40B4-BE49-F238E27FC236}">
                <a16:creationId xmlns:a16="http://schemas.microsoft.com/office/drawing/2014/main" id="{61D6746E-F21F-F54A-A32D-39CFC03512CF}"/>
              </a:ext>
            </a:extLst>
          </p:cNvPr>
          <p:cNvSpPr>
            <a:spLocks noGrp="1"/>
          </p:cNvSpPr>
          <p:nvPr>
            <p:ph type="ftr" sz="quarter" idx="11"/>
          </p:nvPr>
        </p:nvSpPr>
        <p:spPr/>
        <p:txBody>
          <a:bodyPr/>
          <a:lstStyle/>
          <a:p>
            <a:pPr>
              <a:defRPr/>
            </a:pPr>
            <a:r>
              <a:rPr lang="en-US"/>
              <a:t>Robert F. Heile, Decawave</a:t>
            </a:r>
          </a:p>
        </p:txBody>
      </p:sp>
      <p:sp>
        <p:nvSpPr>
          <p:cNvPr id="6" name="Slide Number Placeholder 5">
            <a:extLst>
              <a:ext uri="{FF2B5EF4-FFF2-40B4-BE49-F238E27FC236}">
                <a16:creationId xmlns:a16="http://schemas.microsoft.com/office/drawing/2014/main" id="{772E7279-A4CD-1447-8705-EDC09783BDBB}"/>
              </a:ext>
            </a:extLst>
          </p:cNvPr>
          <p:cNvSpPr>
            <a:spLocks noGrp="1"/>
          </p:cNvSpPr>
          <p:nvPr>
            <p:ph type="sldNum" sz="quarter" idx="12"/>
          </p:nvPr>
        </p:nvSpPr>
        <p:spPr/>
        <p:txBody>
          <a:bodyPr/>
          <a:lstStyle/>
          <a:p>
            <a:pPr>
              <a:defRPr/>
            </a:pPr>
            <a:r>
              <a:rPr lang="en-US"/>
              <a:t>Slide </a:t>
            </a:r>
            <a:fld id="{50F26D4D-007A-4A26-8C44-99A858FCE800}" type="slidenum">
              <a:rPr lang="en-US" smtClean="0"/>
              <a:pPr>
                <a:defRPr/>
              </a:pPr>
              <a:t>65</a:t>
            </a:fld>
            <a:endParaRPr lang="en-US"/>
          </a:p>
        </p:txBody>
      </p:sp>
    </p:spTree>
    <p:extLst>
      <p:ext uri="{BB962C8B-B14F-4D97-AF65-F5344CB8AC3E}">
        <p14:creationId xmlns:p14="http://schemas.microsoft.com/office/powerpoint/2010/main" val="11247508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AC063-5965-0748-8120-C316B12DBCFF}"/>
              </a:ext>
            </a:extLst>
          </p:cNvPr>
          <p:cNvSpPr>
            <a:spLocks noGrp="1"/>
          </p:cNvSpPr>
          <p:nvPr>
            <p:ph type="title"/>
          </p:nvPr>
        </p:nvSpPr>
        <p:spPr>
          <a:xfrm>
            <a:off x="228600" y="685800"/>
            <a:ext cx="8686800" cy="1066800"/>
          </a:xfrm>
        </p:spPr>
        <p:txBody>
          <a:bodyPr/>
          <a:lstStyle/>
          <a:p>
            <a:r>
              <a:rPr lang="en-US" dirty="0"/>
              <a:t>P802.16t Closing Report by Tim Godfrey (EPRI)</a:t>
            </a:r>
          </a:p>
        </p:txBody>
      </p:sp>
      <p:sp>
        <p:nvSpPr>
          <p:cNvPr id="3" name="Content Placeholder 2">
            <a:extLst>
              <a:ext uri="{FF2B5EF4-FFF2-40B4-BE49-F238E27FC236}">
                <a16:creationId xmlns:a16="http://schemas.microsoft.com/office/drawing/2014/main" id="{43387D62-770E-B945-BD40-B522ECE73BA2}"/>
              </a:ext>
            </a:extLst>
          </p:cNvPr>
          <p:cNvSpPr>
            <a:spLocks noGrp="1"/>
          </p:cNvSpPr>
          <p:nvPr>
            <p:ph idx="1"/>
          </p:nvPr>
        </p:nvSpPr>
        <p:spPr>
          <a:xfrm>
            <a:off x="228600" y="1858851"/>
            <a:ext cx="8458200" cy="4616561"/>
          </a:xfrm>
        </p:spPr>
        <p:txBody>
          <a:bodyPr/>
          <a:lstStyle/>
          <a:p>
            <a:r>
              <a:rPr lang="en-US" sz="2800" dirty="0"/>
              <a:t>Move that </a:t>
            </a:r>
            <a:r>
              <a:rPr lang="en-US" sz="2800" i="1" dirty="0"/>
              <a:t>802.15 WG, pending approval of the P802.16t PAR in document 802.24-19/0029r6 (or later version), agrees to take on the project.</a:t>
            </a:r>
            <a:endParaRPr lang="en-US" sz="2800" dirty="0"/>
          </a:p>
          <a:p>
            <a:r>
              <a:rPr lang="en-US" sz="2800" dirty="0"/>
              <a:t>Moved by: Tim Godfrey (EPRI)</a:t>
            </a:r>
          </a:p>
          <a:p>
            <a:r>
              <a:rPr lang="en-US" sz="2800" dirty="0"/>
              <a:t>Seconded by: Dr. James P. K. “</a:t>
            </a:r>
            <a:r>
              <a:rPr lang="en-US" sz="2800" dirty="0" err="1"/>
              <a:t>Trainwreck</a:t>
            </a:r>
            <a:r>
              <a:rPr lang="en-US" sz="2800" dirty="0"/>
              <a:t>” </a:t>
            </a:r>
            <a:r>
              <a:rPr lang="en-US" sz="2800" dirty="0" err="1"/>
              <a:t>Gilb</a:t>
            </a:r>
            <a:endParaRPr lang="en-US" sz="2800" dirty="0"/>
          </a:p>
          <a:p>
            <a:r>
              <a:rPr lang="en-US" sz="2800" dirty="0"/>
              <a:t>Since the PAR and CSD was just approved, what is the purpose of this. Response was to formally accept the project.</a:t>
            </a:r>
          </a:p>
          <a:p>
            <a:r>
              <a:rPr lang="en-US" sz="2800" dirty="0"/>
              <a:t>Upon no objection the vote was taken with the results of 16/5/3, motion carries.</a:t>
            </a:r>
          </a:p>
        </p:txBody>
      </p:sp>
      <p:sp>
        <p:nvSpPr>
          <p:cNvPr id="4" name="Date Placeholder 3">
            <a:extLst>
              <a:ext uri="{FF2B5EF4-FFF2-40B4-BE49-F238E27FC236}">
                <a16:creationId xmlns:a16="http://schemas.microsoft.com/office/drawing/2014/main" id="{BF0F943D-89BB-AB41-ACB1-691FA46DA473}"/>
              </a:ext>
            </a:extLst>
          </p:cNvPr>
          <p:cNvSpPr>
            <a:spLocks noGrp="1"/>
          </p:cNvSpPr>
          <p:nvPr>
            <p:ph type="dt" sz="half" idx="10"/>
          </p:nvPr>
        </p:nvSpPr>
        <p:spPr/>
        <p:txBody>
          <a:bodyPr/>
          <a:lstStyle/>
          <a:p>
            <a:pPr>
              <a:defRPr/>
            </a:pPr>
            <a:r>
              <a:rPr lang="en-US"/>
              <a:t>November 2019</a:t>
            </a:r>
          </a:p>
        </p:txBody>
      </p:sp>
      <p:sp>
        <p:nvSpPr>
          <p:cNvPr id="5" name="Footer Placeholder 4">
            <a:extLst>
              <a:ext uri="{FF2B5EF4-FFF2-40B4-BE49-F238E27FC236}">
                <a16:creationId xmlns:a16="http://schemas.microsoft.com/office/drawing/2014/main" id="{61D6746E-F21F-F54A-A32D-39CFC03512CF}"/>
              </a:ext>
            </a:extLst>
          </p:cNvPr>
          <p:cNvSpPr>
            <a:spLocks noGrp="1"/>
          </p:cNvSpPr>
          <p:nvPr>
            <p:ph type="ftr" sz="quarter" idx="11"/>
          </p:nvPr>
        </p:nvSpPr>
        <p:spPr/>
        <p:txBody>
          <a:bodyPr/>
          <a:lstStyle/>
          <a:p>
            <a:pPr>
              <a:defRPr/>
            </a:pPr>
            <a:r>
              <a:rPr lang="en-US"/>
              <a:t>Robert F. Heile, Decawave</a:t>
            </a:r>
          </a:p>
        </p:txBody>
      </p:sp>
      <p:sp>
        <p:nvSpPr>
          <p:cNvPr id="6" name="Slide Number Placeholder 5">
            <a:extLst>
              <a:ext uri="{FF2B5EF4-FFF2-40B4-BE49-F238E27FC236}">
                <a16:creationId xmlns:a16="http://schemas.microsoft.com/office/drawing/2014/main" id="{772E7279-A4CD-1447-8705-EDC09783BDBB}"/>
              </a:ext>
            </a:extLst>
          </p:cNvPr>
          <p:cNvSpPr>
            <a:spLocks noGrp="1"/>
          </p:cNvSpPr>
          <p:nvPr>
            <p:ph type="sldNum" sz="quarter" idx="12"/>
          </p:nvPr>
        </p:nvSpPr>
        <p:spPr/>
        <p:txBody>
          <a:bodyPr/>
          <a:lstStyle/>
          <a:p>
            <a:pPr>
              <a:defRPr/>
            </a:pPr>
            <a:r>
              <a:rPr lang="en-US"/>
              <a:t>Slide </a:t>
            </a:r>
            <a:fld id="{50F26D4D-007A-4A26-8C44-99A858FCE800}" type="slidenum">
              <a:rPr lang="en-US" smtClean="0"/>
              <a:pPr>
                <a:defRPr/>
              </a:pPr>
              <a:t>66</a:t>
            </a:fld>
            <a:endParaRPr lang="en-US"/>
          </a:p>
        </p:txBody>
      </p:sp>
    </p:spTree>
    <p:extLst>
      <p:ext uri="{BB962C8B-B14F-4D97-AF65-F5344CB8AC3E}">
        <p14:creationId xmlns:p14="http://schemas.microsoft.com/office/powerpoint/2010/main" val="22878195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AC063-5965-0748-8120-C316B12DBCFF}"/>
              </a:ext>
            </a:extLst>
          </p:cNvPr>
          <p:cNvSpPr>
            <a:spLocks noGrp="1"/>
          </p:cNvSpPr>
          <p:nvPr>
            <p:ph type="title"/>
          </p:nvPr>
        </p:nvSpPr>
        <p:spPr>
          <a:xfrm>
            <a:off x="228600" y="685800"/>
            <a:ext cx="8686800" cy="1066800"/>
          </a:xfrm>
        </p:spPr>
        <p:txBody>
          <a:bodyPr/>
          <a:lstStyle/>
          <a:p>
            <a:r>
              <a:rPr lang="en-US" dirty="0"/>
              <a:t>P802.16t Closing Report by Tim Godfrey (EPRI)</a:t>
            </a:r>
          </a:p>
        </p:txBody>
      </p:sp>
      <p:sp>
        <p:nvSpPr>
          <p:cNvPr id="3" name="Content Placeholder 2">
            <a:extLst>
              <a:ext uri="{FF2B5EF4-FFF2-40B4-BE49-F238E27FC236}">
                <a16:creationId xmlns:a16="http://schemas.microsoft.com/office/drawing/2014/main" id="{43387D62-770E-B945-BD40-B522ECE73BA2}"/>
              </a:ext>
            </a:extLst>
          </p:cNvPr>
          <p:cNvSpPr>
            <a:spLocks noGrp="1"/>
          </p:cNvSpPr>
          <p:nvPr>
            <p:ph idx="1"/>
          </p:nvPr>
        </p:nvSpPr>
        <p:spPr>
          <a:xfrm>
            <a:off x="1588" y="1950133"/>
            <a:ext cx="8686800" cy="4616561"/>
          </a:xfrm>
        </p:spPr>
        <p:txBody>
          <a:bodyPr/>
          <a:lstStyle/>
          <a:p>
            <a:r>
              <a:rPr lang="en-US" sz="2400" dirty="0"/>
              <a:t>Move that </a:t>
            </a:r>
            <a:r>
              <a:rPr lang="en-US" sz="2400" i="1" dirty="0"/>
              <a:t>802.15 WG seeks approval from the 802 EC to form a study group in 802.15 to develop the PAR and CSD documents for Licensed Narrowband Amendment to 802.16 and additionally authorize the 802.15 WG Chair to make any necessary changes to these docs required to support the submission.</a:t>
            </a:r>
            <a:endParaRPr lang="en-US" sz="2400" dirty="0"/>
          </a:p>
          <a:p>
            <a:r>
              <a:rPr lang="en-US" sz="2400" dirty="0"/>
              <a:t>Moved by: Tim Godfrey (EPRI)</a:t>
            </a:r>
          </a:p>
          <a:p>
            <a:r>
              <a:rPr lang="en-US" sz="2400" dirty="0"/>
              <a:t>Seconded by: Clint Powell (PWC)</a:t>
            </a:r>
          </a:p>
          <a:p>
            <a:r>
              <a:rPr lang="en-US" sz="2400" dirty="0"/>
              <a:t>Upon no objection the vote was taken with the results of 17/4/2, motion carries.</a:t>
            </a:r>
          </a:p>
        </p:txBody>
      </p:sp>
      <p:sp>
        <p:nvSpPr>
          <p:cNvPr id="4" name="Date Placeholder 3">
            <a:extLst>
              <a:ext uri="{FF2B5EF4-FFF2-40B4-BE49-F238E27FC236}">
                <a16:creationId xmlns:a16="http://schemas.microsoft.com/office/drawing/2014/main" id="{BF0F943D-89BB-AB41-ACB1-691FA46DA473}"/>
              </a:ext>
            </a:extLst>
          </p:cNvPr>
          <p:cNvSpPr>
            <a:spLocks noGrp="1"/>
          </p:cNvSpPr>
          <p:nvPr>
            <p:ph type="dt" sz="half" idx="10"/>
          </p:nvPr>
        </p:nvSpPr>
        <p:spPr/>
        <p:txBody>
          <a:bodyPr/>
          <a:lstStyle/>
          <a:p>
            <a:pPr>
              <a:defRPr/>
            </a:pPr>
            <a:r>
              <a:rPr lang="en-US"/>
              <a:t>November 2019</a:t>
            </a:r>
          </a:p>
        </p:txBody>
      </p:sp>
      <p:sp>
        <p:nvSpPr>
          <p:cNvPr id="5" name="Footer Placeholder 4">
            <a:extLst>
              <a:ext uri="{FF2B5EF4-FFF2-40B4-BE49-F238E27FC236}">
                <a16:creationId xmlns:a16="http://schemas.microsoft.com/office/drawing/2014/main" id="{61D6746E-F21F-F54A-A32D-39CFC03512CF}"/>
              </a:ext>
            </a:extLst>
          </p:cNvPr>
          <p:cNvSpPr>
            <a:spLocks noGrp="1"/>
          </p:cNvSpPr>
          <p:nvPr>
            <p:ph type="ftr" sz="quarter" idx="11"/>
          </p:nvPr>
        </p:nvSpPr>
        <p:spPr/>
        <p:txBody>
          <a:bodyPr/>
          <a:lstStyle/>
          <a:p>
            <a:pPr>
              <a:defRPr/>
            </a:pPr>
            <a:r>
              <a:rPr lang="en-US"/>
              <a:t>Robert F. Heile, Decawave</a:t>
            </a:r>
          </a:p>
        </p:txBody>
      </p:sp>
      <p:sp>
        <p:nvSpPr>
          <p:cNvPr id="6" name="Slide Number Placeholder 5">
            <a:extLst>
              <a:ext uri="{FF2B5EF4-FFF2-40B4-BE49-F238E27FC236}">
                <a16:creationId xmlns:a16="http://schemas.microsoft.com/office/drawing/2014/main" id="{772E7279-A4CD-1447-8705-EDC09783BDBB}"/>
              </a:ext>
            </a:extLst>
          </p:cNvPr>
          <p:cNvSpPr>
            <a:spLocks noGrp="1"/>
          </p:cNvSpPr>
          <p:nvPr>
            <p:ph type="sldNum" sz="quarter" idx="12"/>
          </p:nvPr>
        </p:nvSpPr>
        <p:spPr/>
        <p:txBody>
          <a:bodyPr/>
          <a:lstStyle/>
          <a:p>
            <a:pPr>
              <a:defRPr/>
            </a:pPr>
            <a:r>
              <a:rPr lang="en-US"/>
              <a:t>Slide </a:t>
            </a:r>
            <a:fld id="{50F26D4D-007A-4A26-8C44-99A858FCE800}" type="slidenum">
              <a:rPr lang="en-US" smtClean="0"/>
              <a:pPr>
                <a:defRPr/>
              </a:pPr>
              <a:t>67</a:t>
            </a:fld>
            <a:endParaRPr lang="en-US"/>
          </a:p>
        </p:txBody>
      </p:sp>
    </p:spTree>
    <p:extLst>
      <p:ext uri="{BB962C8B-B14F-4D97-AF65-F5344CB8AC3E}">
        <p14:creationId xmlns:p14="http://schemas.microsoft.com/office/powerpoint/2010/main" val="18928970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Closing Report</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400" dirty="0"/>
              <a:t>Accomplishments:</a:t>
            </a:r>
          </a:p>
          <a:p>
            <a:r>
              <a:rPr lang="en-US" sz="2400" dirty="0"/>
              <a:t>Created PAR extension for 802.15.22.3</a:t>
            </a:r>
          </a:p>
          <a:p>
            <a:r>
              <a:rPr lang="en-US" sz="2400" dirty="0"/>
              <a:t>Responded to comments received from 802.11/802.3 on PAR extension</a:t>
            </a:r>
          </a:p>
          <a:p>
            <a:r>
              <a:rPr lang="en-US" sz="2400" dirty="0"/>
              <a:t>Put together package to start 802.15.22.3 SA Ballot</a:t>
            </a:r>
          </a:p>
          <a:p>
            <a:endParaRPr lang="en-US" sz="2400" dirty="0"/>
          </a:p>
          <a:p>
            <a:pPr lvl="1"/>
            <a:endParaRPr lang="en-US" sz="2400" dirty="0"/>
          </a:p>
          <a:p>
            <a:pPr lvl="1"/>
            <a:endParaRPr lang="en-US" sz="2400" dirty="0"/>
          </a:p>
          <a:p>
            <a:pPr lvl="1"/>
            <a:endParaRPr lang="en-US" sz="2400" dirty="0"/>
          </a:p>
        </p:txBody>
      </p:sp>
      <p:sp>
        <p:nvSpPr>
          <p:cNvPr id="5" name="Fußzeilenplatzhalter 4"/>
          <p:cNvSpPr>
            <a:spLocks noGrp="1"/>
          </p:cNvSpPr>
          <p:nvPr>
            <p:ph type="ftr" sz="quarter" idx="11"/>
          </p:nvPr>
        </p:nvSpPr>
        <p:spPr/>
        <p:txBody>
          <a:bodyPr/>
          <a:lstStyle/>
          <a:p>
            <a:pPr>
              <a:defRPr/>
            </a:pPr>
            <a:r>
              <a:rPr lang="en-US" altLang="en-US"/>
              <a:t>Robert F. Heile, Decawave</a:t>
            </a:r>
          </a:p>
        </p:txBody>
      </p:sp>
      <p:sp>
        <p:nvSpPr>
          <p:cNvPr id="6" name="Foliennummernplatzhalter 5"/>
          <p:cNvSpPr>
            <a:spLocks noGrp="1"/>
          </p:cNvSpPr>
          <p:nvPr>
            <p:ph type="sldNum" sz="quarter" idx="12"/>
          </p:nvPr>
        </p:nvSpPr>
        <p:spPr>
          <a:xfrm>
            <a:off x="4344988" y="6475413"/>
            <a:ext cx="530225" cy="182562"/>
          </a:xfrm>
          <a:prstGeom prst="rect">
            <a:avLst/>
          </a:prstGeom>
        </p:spPr>
        <p:txBody>
          <a:bodyPr/>
          <a:lstStyle/>
          <a:p>
            <a:pPr>
              <a:defRPr/>
            </a:pPr>
            <a:r>
              <a:rPr lang="en-US" altLang="en-US"/>
              <a:t>Slide </a:t>
            </a:r>
            <a:fld id="{D9B19BB7-5E5C-4FE2-8325-CBE2EDC1721D}" type="slidenum">
              <a:rPr lang="en-US" altLang="en-US" smtClean="0"/>
              <a:pPr>
                <a:defRPr/>
              </a:pPr>
              <a:t>68</a:t>
            </a:fld>
            <a:endParaRPr lang="en-US" altLang="en-US"/>
          </a:p>
        </p:txBody>
      </p:sp>
      <p:sp>
        <p:nvSpPr>
          <p:cNvPr id="7" name="Date Placeholder 6">
            <a:extLst>
              <a:ext uri="{FF2B5EF4-FFF2-40B4-BE49-F238E27FC236}">
                <a16:creationId xmlns:a16="http://schemas.microsoft.com/office/drawing/2014/main" id="{405D6617-309B-784C-BDD9-1E5B9498656B}"/>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482571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p>
        </p:txBody>
      </p:sp>
      <p:sp>
        <p:nvSpPr>
          <p:cNvPr id="3" name="Content Placeholder 2"/>
          <p:cNvSpPr>
            <a:spLocks noGrp="1"/>
          </p:cNvSpPr>
          <p:nvPr>
            <p:ph idx="1"/>
          </p:nvPr>
        </p:nvSpPr>
        <p:spPr>
          <a:ln>
            <a:noFill/>
          </a:ln>
        </p:spPr>
        <p:txBody>
          <a:bodyPr/>
          <a:lstStyle/>
          <a:p>
            <a:pPr marL="0" indent="0">
              <a:buNone/>
            </a:pPr>
            <a:r>
              <a:rPr lang="en-US" sz="2800" dirty="0"/>
              <a:t>Motion</a:t>
            </a:r>
          </a:p>
          <a:p>
            <a:pPr marL="285750" indent="-285750">
              <a:buFont typeface="Arial" panose="020B0604020202020204" pitchFamily="34" charset="0"/>
              <a:buChar char="•"/>
            </a:pPr>
            <a:r>
              <a:rPr lang="en-US" sz="2800" dirty="0"/>
              <a:t>Approve forwarding P802.15.22.3 PAR extension documentation in </a:t>
            </a:r>
            <a:r>
              <a:rPr lang="en-US" sz="2800" dirty="0">
                <a:hlinkClick r:id="rId2"/>
              </a:rPr>
              <a:t>https://mentor.ieee.org/802.15/dcn/19/15-19-0305-01-0000-802-15-22-3-par-extension.pdf</a:t>
            </a:r>
            <a:r>
              <a:rPr lang="en-US" sz="2800" dirty="0"/>
              <a:t> to </a:t>
            </a:r>
            <a:r>
              <a:rPr lang="en-US" sz="2800" dirty="0" err="1"/>
              <a:t>NesCom</a:t>
            </a:r>
            <a:br>
              <a:rPr lang="en-US" sz="2800" dirty="0"/>
            </a:br>
            <a:endParaRPr lang="en-US" sz="2800" dirty="0"/>
          </a:p>
          <a:p>
            <a:pPr marL="0" indent="0">
              <a:buNone/>
            </a:pPr>
            <a:r>
              <a:rPr lang="en-US" sz="2800" dirty="0"/>
              <a:t>Moved: </a:t>
            </a:r>
            <a:r>
              <a:rPr lang="en-US" sz="2800" dirty="0" err="1"/>
              <a:t>Mody</a:t>
            </a:r>
            <a:endParaRPr lang="en-US" sz="2800" dirty="0"/>
          </a:p>
          <a:p>
            <a:pPr marL="0" indent="0">
              <a:buNone/>
            </a:pPr>
            <a:r>
              <a:rPr lang="en-US" sz="2800" dirty="0"/>
              <a:t>Second: Hislop</a:t>
            </a:r>
          </a:p>
        </p:txBody>
      </p:sp>
      <p:sp>
        <p:nvSpPr>
          <p:cNvPr id="5" name="Footer Placeholder 4"/>
          <p:cNvSpPr>
            <a:spLocks noGrp="1"/>
          </p:cNvSpPr>
          <p:nvPr>
            <p:ph type="ftr" sz="quarter" idx="11"/>
          </p:nvPr>
        </p:nvSpPr>
        <p:spPr/>
        <p:txBody>
          <a:bodyPr/>
          <a:lstStyle/>
          <a:p>
            <a:pPr>
              <a:defRPr/>
            </a:pPr>
            <a:r>
              <a:rPr lang="en-US" altLang="en-US"/>
              <a:t>Robert F. Heile, Decawave</a:t>
            </a:r>
          </a:p>
        </p:txBody>
      </p:sp>
      <p:sp>
        <p:nvSpPr>
          <p:cNvPr id="6" name="Slide Number Placeholder 5"/>
          <p:cNvSpPr>
            <a:spLocks noGrp="1"/>
          </p:cNvSpPr>
          <p:nvPr>
            <p:ph type="sldNum" sz="quarter" idx="12"/>
          </p:nvPr>
        </p:nvSpPr>
        <p:spPr>
          <a:xfrm>
            <a:off x="4344988" y="6475413"/>
            <a:ext cx="530225" cy="182562"/>
          </a:xfrm>
          <a:prstGeom prst="rect">
            <a:avLst/>
          </a:prstGeom>
        </p:spPr>
        <p:txBody>
          <a:bodyPr/>
          <a:lstStyle/>
          <a:p>
            <a:pPr>
              <a:defRPr/>
            </a:pPr>
            <a:r>
              <a:rPr lang="en-US" altLang="en-US"/>
              <a:t>Slide </a:t>
            </a:r>
            <a:fld id="{D9B19BB7-5E5C-4FE2-8325-CBE2EDC1721D}" type="slidenum">
              <a:rPr lang="en-US" altLang="en-US" smtClean="0"/>
              <a:pPr>
                <a:defRPr/>
              </a:pPr>
              <a:t>69</a:t>
            </a:fld>
            <a:endParaRPr lang="en-US" altLang="en-US"/>
          </a:p>
        </p:txBody>
      </p:sp>
      <p:sp>
        <p:nvSpPr>
          <p:cNvPr id="7" name="Date Placeholder 6">
            <a:extLst>
              <a:ext uri="{FF2B5EF4-FFF2-40B4-BE49-F238E27FC236}">
                <a16:creationId xmlns:a16="http://schemas.microsoft.com/office/drawing/2014/main" id="{2F35B513-500E-1545-836E-428EC5AA3C2C}"/>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71303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38B4FFB0-9BB0-4207-8695-ECB6F29324A1}" type="slidenum">
              <a:rPr lang="en-US" sz="1200" smtClean="0"/>
              <a:pPr>
                <a:defRPr/>
              </a:pPr>
              <a:t>7</a:t>
            </a:fld>
            <a:endParaRPr lang="en-US" sz="1200"/>
          </a:p>
        </p:txBody>
      </p:sp>
      <p:sp>
        <p:nvSpPr>
          <p:cNvPr id="8197" name="Rectangle 2"/>
          <p:cNvSpPr>
            <a:spLocks noGrp="1" noChangeArrowheads="1"/>
          </p:cNvSpPr>
          <p:nvPr>
            <p:ph type="body" idx="1"/>
          </p:nvPr>
        </p:nvSpPr>
        <p:spPr>
          <a:xfrm>
            <a:off x="990600" y="1676400"/>
            <a:ext cx="7543800" cy="4572000"/>
          </a:xfrm>
        </p:spPr>
        <p:txBody>
          <a:bodyPr/>
          <a:lstStyle/>
          <a:p>
            <a:pPr marL="914400" lvl="1" indent="-457200" fontAlgn="b">
              <a:lnSpc>
                <a:spcPct val="80000"/>
              </a:lnSpc>
              <a:buFont typeface="+mj-lt"/>
              <a:buAutoNum type="arabicPeriod"/>
              <a:defRPr/>
            </a:pPr>
            <a:endParaRPr lang="en-US" sz="800" dirty="0">
              <a:latin typeface="Arial Rounded MT Bold" pitchFamily="34" charset="0"/>
              <a:cs typeface="Times New Roman" pitchFamily="18" charset="0"/>
            </a:endParaRPr>
          </a:p>
          <a:p>
            <a:pPr marL="0" indent="0" fontAlgn="b">
              <a:lnSpc>
                <a:spcPct val="80000"/>
              </a:lnSpc>
              <a:spcBef>
                <a:spcPct val="0"/>
              </a:spcBef>
              <a:spcAft>
                <a:spcPts val="300"/>
              </a:spcAft>
              <a:buNone/>
              <a:defRPr/>
            </a:pPr>
            <a:r>
              <a:rPr lang="en-US" sz="2600" dirty="0">
                <a:solidFill>
                  <a:srgbClr val="000000"/>
                </a:solidFill>
                <a:latin typeface="Arial Rounded MT Bold" pitchFamily="34" charset="0"/>
                <a:ea typeface="ＭＳ Ｐゴシック" pitchFamily="34" charset="-128"/>
                <a:cs typeface="Arial" pitchFamily="34" charset="0"/>
              </a:rPr>
              <a:t>Profiles Interest Group</a:t>
            </a:r>
          </a:p>
          <a:p>
            <a:pPr marL="914400" lvl="1" indent="-514350" fontAlgn="b">
              <a:lnSpc>
                <a:spcPct val="80000"/>
              </a:lnSpc>
              <a:spcBef>
                <a:spcPct val="0"/>
              </a:spcBef>
              <a:spcAft>
                <a:spcPts val="300"/>
              </a:spcAft>
              <a:buFont typeface="+mj-lt"/>
              <a:buAutoNum type="arabicPeriod"/>
              <a:defRPr/>
            </a:pPr>
            <a:r>
              <a:rPr lang="en-US" sz="2000" dirty="0">
                <a:solidFill>
                  <a:srgbClr val="000000"/>
                </a:solidFill>
                <a:latin typeface="Arial Rounded MT Bold" pitchFamily="34" charset="0"/>
                <a:ea typeface="ＭＳ Ｐゴシック" pitchFamily="34" charset="-128"/>
                <a:cs typeface="Arial" pitchFamily="34" charset="0"/>
              </a:rPr>
              <a:t>Assemble major 15.4 use cases and identify what 15.4 features and settings are used</a:t>
            </a:r>
          </a:p>
          <a:p>
            <a:pPr marL="914400" lvl="1" indent="-514350" fontAlgn="b">
              <a:lnSpc>
                <a:spcPct val="80000"/>
              </a:lnSpc>
              <a:spcBef>
                <a:spcPct val="0"/>
              </a:spcBef>
              <a:spcAft>
                <a:spcPts val="300"/>
              </a:spcAft>
              <a:buFont typeface="+mj-lt"/>
              <a:buAutoNum type="arabicPeriod"/>
              <a:defRPr/>
            </a:pPr>
            <a:r>
              <a:rPr lang="en-US" sz="2000" dirty="0">
                <a:solidFill>
                  <a:srgbClr val="000000"/>
                </a:solidFill>
                <a:latin typeface="Arial Rounded MT Bold" pitchFamily="34" charset="0"/>
                <a:ea typeface="ＭＳ Ｐゴシック" pitchFamily="34" charset="-128"/>
                <a:cs typeface="Arial" pitchFamily="34" charset="0"/>
              </a:rPr>
              <a:t>Publish results on 802.15 web site for standards and industry use.</a:t>
            </a:r>
          </a:p>
          <a:p>
            <a:pPr marL="0" lvl="1" indent="0" fontAlgn="b">
              <a:lnSpc>
                <a:spcPct val="80000"/>
              </a:lnSpc>
              <a:spcBef>
                <a:spcPts val="1200"/>
              </a:spcBef>
              <a:spcAft>
                <a:spcPts val="0"/>
              </a:spcAft>
              <a:buFontTx/>
              <a:buNone/>
              <a:defRPr/>
            </a:pPr>
            <a:r>
              <a:rPr lang="en-US" sz="2600" dirty="0">
                <a:solidFill>
                  <a:srgbClr val="000000"/>
                </a:solidFill>
                <a:latin typeface="Arial Rounded MT Bold" pitchFamily="34" charset="0"/>
                <a:ea typeface="ＭＳ Ｐゴシック" pitchFamily="34" charset="-128"/>
                <a:cs typeface="Arial" pitchFamily="34" charset="0"/>
              </a:rPr>
              <a:t>THz Technical Advisory Group</a:t>
            </a:r>
            <a:r>
              <a:rPr lang="en-US" dirty="0">
                <a:solidFill>
                  <a:srgbClr val="000000"/>
                </a:solidFill>
                <a:latin typeface="Arial Rounded MT Bold" pitchFamily="34" charset="0"/>
                <a:ea typeface="ＭＳ Ｐゴシック" pitchFamily="34" charset="-128"/>
                <a:cs typeface="Arial" pitchFamily="34" charset="0"/>
              </a:rPr>
              <a:t> </a:t>
            </a:r>
            <a:r>
              <a:rPr lang="en-US" sz="2000" dirty="0">
                <a:solidFill>
                  <a:srgbClr val="000000"/>
                </a:solidFill>
                <a:latin typeface="Arial Rounded MT Bold" pitchFamily="34" charset="0"/>
                <a:ea typeface="ＭＳ Ｐゴシック" pitchFamily="34" charset="-128"/>
                <a:cs typeface="Arial" pitchFamily="34" charset="0"/>
              </a:rPr>
              <a:t>(Not meeting in Waikoloa):</a:t>
            </a:r>
          </a:p>
          <a:p>
            <a:pPr marL="863600" lvl="2" indent="-400050" fontAlgn="b">
              <a:lnSpc>
                <a:spcPct val="80000"/>
              </a:lnSpc>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Review &amp; discuss current state of technology</a:t>
            </a:r>
          </a:p>
          <a:p>
            <a:pPr marL="863600" lvl="2" indent="-400050" fontAlgn="b">
              <a:lnSpc>
                <a:spcPct val="80000"/>
              </a:lnSpc>
              <a:spcBef>
                <a:spcPct val="0"/>
              </a:spcBef>
              <a:spcAft>
                <a:spcPts val="300"/>
              </a:spcAft>
              <a:buFontTx/>
              <a:buAutoNum type="arabicPeriod"/>
              <a:defRPr/>
            </a:pPr>
            <a:r>
              <a:rPr lang="en-US" sz="2000" dirty="0">
                <a:solidFill>
                  <a:schemeClr val="bg2"/>
                </a:solidFill>
                <a:latin typeface="Arial Rounded MT Bold" pitchFamily="34" charset="0"/>
                <a:ea typeface="ＭＳ Ｐゴシック" pitchFamily="34" charset="-128"/>
                <a:cs typeface="Arial" pitchFamily="34" charset="0"/>
              </a:rPr>
              <a:t>Evaluate any potential Standards opportunities</a:t>
            </a:r>
            <a:endParaRPr lang="en-US" sz="2200" dirty="0">
              <a:solidFill>
                <a:schemeClr val="bg2"/>
              </a:solidFill>
              <a:latin typeface="Arial Rounded MT Bold" pitchFamily="34" charset="0"/>
              <a:cs typeface="Times New Roman" pitchFamily="18" charset="0"/>
            </a:endParaRPr>
          </a:p>
          <a:p>
            <a:pPr marL="914400" lvl="1" indent="-457200" fontAlgn="b">
              <a:lnSpc>
                <a:spcPct val="80000"/>
              </a:lnSpc>
              <a:buFont typeface="+mj-lt"/>
              <a:buAutoNum type="arabicPeriod"/>
              <a:defRPr/>
            </a:pPr>
            <a:endParaRPr lang="en-US" sz="800" dirty="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a:latin typeface="Arial Rounded MT Bold" pitchFamily="34" charset="0"/>
                <a:cs typeface="Times New Roman" pitchFamily="18" charset="0"/>
              </a:rPr>
              <a:t>IETF Standing Committee (</a:t>
            </a:r>
            <a:r>
              <a:rPr lang="en-US" sz="2400" dirty="0">
                <a:solidFill>
                  <a:srgbClr val="000000"/>
                </a:solidFill>
                <a:latin typeface="Arial Rounded MT Bold" pitchFamily="34" charset="0"/>
                <a:ea typeface="ＭＳ Ｐゴシック" pitchFamily="34" charset="-128"/>
                <a:cs typeface="Arial" pitchFamily="34" charset="0"/>
              </a:rPr>
              <a:t>Not meeting in Waikoloa):</a:t>
            </a:r>
            <a:endParaRPr lang="en-US" sz="2400" dirty="0">
              <a:latin typeface="Arial Rounded MT Bold" pitchFamily="34" charset="0"/>
              <a:cs typeface="Times New Roman" pitchFamily="18" charset="0"/>
            </a:endParaRPr>
          </a:p>
          <a:p>
            <a:pPr marL="1009650" lvl="1" indent="-609600" fontAlgn="b">
              <a:spcBef>
                <a:spcPts val="0"/>
              </a:spcBef>
              <a:spcAft>
                <a:spcPts val="0"/>
              </a:spcAft>
              <a:buFont typeface="+mj-lt"/>
              <a:buAutoNum type="arabicPeriod"/>
              <a:defRPr/>
            </a:pPr>
            <a:r>
              <a:rPr lang="en-US" sz="2200" dirty="0">
                <a:solidFill>
                  <a:schemeClr val="bg2"/>
                </a:solidFill>
                <a:latin typeface="Arial Rounded MT Bold" pitchFamily="34" charset="0"/>
                <a:cs typeface="Times New Roman" pitchFamily="18" charset="0"/>
              </a:rPr>
              <a:t>IETF106 Prep</a:t>
            </a:r>
          </a:p>
          <a:p>
            <a:pPr marL="1009650" lvl="1" indent="-609600" fontAlgn="b">
              <a:spcBef>
                <a:spcPts val="0"/>
              </a:spcBef>
              <a:spcAft>
                <a:spcPts val="0"/>
              </a:spcAft>
              <a:buFont typeface="+mj-lt"/>
              <a:buAutoNum type="arabicPeriod"/>
              <a:defRPr/>
            </a:pPr>
            <a:r>
              <a:rPr lang="en-US" sz="2200" dirty="0">
                <a:solidFill>
                  <a:schemeClr val="bg2"/>
                </a:solidFill>
                <a:latin typeface="Arial Rounded MT Bold" pitchFamily="34" charset="0"/>
                <a:cs typeface="Times New Roman" pitchFamily="18" charset="0"/>
              </a:rPr>
              <a:t>Next steps on 15.4w (LPWA) and IETF LPWAN</a:t>
            </a:r>
            <a:endParaRPr lang="en-US" sz="2200" dirty="0">
              <a:latin typeface="Arial Rounded MT Bold" pitchFamily="34" charset="0"/>
              <a:cs typeface="Times New Roman" pitchFamily="18" charset="0"/>
            </a:endParaRPr>
          </a:p>
          <a:p>
            <a:pPr marL="609600" indent="-609600" fontAlgn="b">
              <a:lnSpc>
                <a:spcPct val="80000"/>
              </a:lnSpc>
              <a:buFontTx/>
              <a:buNone/>
              <a:defRPr/>
            </a:pPr>
            <a:endParaRPr lang="en-US" sz="2200" dirty="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a:t>Waikoloa Session Objectives</a:t>
            </a:r>
            <a:br>
              <a:rPr lang="en-US" sz="3200" dirty="0"/>
            </a:br>
            <a:r>
              <a:rPr lang="en-US" sz="3200" dirty="0"/>
              <a:t>November 11-14, 2019</a:t>
            </a:r>
          </a:p>
        </p:txBody>
      </p:sp>
      <p:sp>
        <p:nvSpPr>
          <p:cNvPr id="2" name="Date Placeholder 1">
            <a:extLst>
              <a:ext uri="{FF2B5EF4-FFF2-40B4-BE49-F238E27FC236}">
                <a16:creationId xmlns:a16="http://schemas.microsoft.com/office/drawing/2014/main" id="{2D1CD1AD-E5AA-6A4F-869A-5FB4AAA2430A}"/>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4048"/>
            <a:ext cx="7772400" cy="1066800"/>
          </a:xfrm>
        </p:spPr>
        <p:txBody>
          <a:bodyPr/>
          <a:lstStyle/>
          <a:p>
            <a:r>
              <a:rPr lang="en-US" sz="3200" dirty="0"/>
              <a:t>TG22 Spectrum Sharing Closing Report</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626568"/>
            <a:ext cx="7772400" cy="3394720"/>
          </a:xfrm>
        </p:spPr>
        <p:txBody>
          <a:bodyPr/>
          <a:lstStyle/>
          <a:p>
            <a:r>
              <a:rPr lang="en-US" sz="2400" dirty="0"/>
              <a:t>Last Ballot on D5 was unanimous (9, 0, 0)</a:t>
            </a:r>
          </a:p>
          <a:p>
            <a:r>
              <a:rPr lang="en-US" sz="2400" dirty="0"/>
              <a:t>MEC review successfully completed</a:t>
            </a:r>
          </a:p>
          <a:p>
            <a:r>
              <a:rPr lang="en-US" sz="2400" dirty="0"/>
              <a:t>All 55 (non MBS) comments rejected</a:t>
            </a:r>
          </a:p>
          <a:p>
            <a:r>
              <a:rPr lang="en-US" sz="2400" dirty="0"/>
              <a:t>An unchanged draft D5 would go to Sponsor Ballot</a:t>
            </a:r>
          </a:p>
          <a:p>
            <a:r>
              <a:rPr lang="en-US" sz="2400" dirty="0"/>
              <a:t>Comment Resolution Spreadsheet can be found at: </a:t>
            </a:r>
            <a:r>
              <a:rPr lang="en-US" sz="2400" dirty="0">
                <a:hlinkClick r:id="rId2"/>
              </a:rPr>
              <a:t>https://mentor.ieee.org/802.22/dcn/19/22-19-0029-00-0003-802-22-3-draft-5-ballot-resolution.xlsx</a:t>
            </a:r>
            <a:endParaRPr lang="en-US" sz="2400" dirty="0"/>
          </a:p>
        </p:txBody>
      </p:sp>
      <p:sp>
        <p:nvSpPr>
          <p:cNvPr id="4" name="Footer Placeholder 3"/>
          <p:cNvSpPr>
            <a:spLocks noGrp="1"/>
          </p:cNvSpPr>
          <p:nvPr>
            <p:ph type="ftr" sz="quarter" idx="11"/>
          </p:nvPr>
        </p:nvSpPr>
        <p:spPr/>
        <p:txBody>
          <a:bodyPr/>
          <a:lstStyle/>
          <a:p>
            <a:pPr>
              <a:defRPr/>
            </a:pPr>
            <a:r>
              <a:rPr lang="en-US"/>
              <a:t>Robert F. Heile, Decawave</a:t>
            </a:r>
          </a:p>
        </p:txBody>
      </p:sp>
      <p:sp>
        <p:nvSpPr>
          <p:cNvPr id="5" name="Slide Number Placeholder 4"/>
          <p:cNvSpPr>
            <a:spLocks noGrp="1"/>
          </p:cNvSpPr>
          <p:nvPr>
            <p:ph type="sldNum" sz="quarter" idx="12"/>
          </p:nvPr>
        </p:nvSpPr>
        <p:spPr/>
        <p:txBody>
          <a:bodyPr/>
          <a:lstStyle/>
          <a:p>
            <a:r>
              <a:rPr lang="en-US" altLang="en-US"/>
              <a:t>Slide </a:t>
            </a:r>
            <a:fld id="{7C8D6DAB-2AF3-4309-B620-5D11F598A71D}" type="slidenum">
              <a:rPr lang="en-US" altLang="en-US" smtClean="0"/>
              <a:pPr/>
              <a:t>70</a:t>
            </a:fld>
            <a:endParaRPr lang="en-US" altLang="en-US"/>
          </a:p>
        </p:txBody>
      </p:sp>
      <p:sp>
        <p:nvSpPr>
          <p:cNvPr id="7" name="Date Placeholder 6">
            <a:extLst>
              <a:ext uri="{FF2B5EF4-FFF2-40B4-BE49-F238E27FC236}">
                <a16:creationId xmlns:a16="http://schemas.microsoft.com/office/drawing/2014/main" id="{8AF1BC0D-1C48-EC41-B618-58C811486589}"/>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7488329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Spectrum Sharing Closing Report</a:t>
            </a:r>
            <a:br>
              <a:rPr lang="en-US" sz="3200" kern="0" dirty="0">
                <a:solidFill>
                  <a:srgbClr val="006600"/>
                </a:solidFill>
                <a:latin typeface="Arial Narrow" panose="020B0606020202030204" pitchFamily="34" charset="0"/>
              </a:rPr>
            </a:br>
            <a:r>
              <a:rPr lang="en-US" sz="3200" kern="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400" dirty="0"/>
              <a:t>Motion</a:t>
            </a:r>
          </a:p>
          <a:p>
            <a:r>
              <a:rPr lang="en-US" sz="2400" dirty="0"/>
              <a:t>Approve sending 802.15.22.3 D05 to SA Ballot</a:t>
            </a:r>
            <a:br>
              <a:rPr lang="en-US" sz="2400" dirty="0"/>
            </a:br>
            <a:r>
              <a:rPr lang="en-US" sz="2400" dirty="0"/>
              <a:t>Confirm the CSD for 802.15.22.3 in </a:t>
            </a:r>
            <a:r>
              <a:rPr lang="en-US" sz="2400" dirty="0">
                <a:hlinkClick r:id="rId2"/>
              </a:rPr>
              <a:t>https://mentor.ieee.org/802.22/dcn/19/22-19-0028-01-0003-updated-csd-for-p802-22-3-transfer-of-project-to-ieee-802-15-wg.docx</a:t>
            </a:r>
          </a:p>
          <a:p>
            <a:pPr marL="0" indent="0">
              <a:buNone/>
            </a:pPr>
            <a:endParaRPr lang="en-US" sz="2400" dirty="0"/>
          </a:p>
          <a:p>
            <a:pPr marL="0" indent="0">
              <a:buNone/>
            </a:pPr>
            <a:r>
              <a:rPr lang="en-US" sz="2400" dirty="0"/>
              <a:t>Mover: </a:t>
            </a:r>
            <a:r>
              <a:rPr lang="en-US" sz="2400" dirty="0" err="1"/>
              <a:t>Mody</a:t>
            </a:r>
            <a:endParaRPr lang="en-US" sz="2400" dirty="0"/>
          </a:p>
          <a:p>
            <a:pPr marL="0" indent="0">
              <a:buNone/>
            </a:pPr>
            <a:r>
              <a:rPr lang="en-US" sz="2400" dirty="0"/>
              <a:t>Second: Hislop</a:t>
            </a:r>
            <a:br>
              <a:rPr lang="en-US" sz="2400" dirty="0"/>
            </a:br>
            <a:endParaRPr lang="en-US" sz="2400" dirty="0"/>
          </a:p>
        </p:txBody>
      </p:sp>
      <p:sp>
        <p:nvSpPr>
          <p:cNvPr id="4" name="Footer Placeholder 3"/>
          <p:cNvSpPr>
            <a:spLocks noGrp="1"/>
          </p:cNvSpPr>
          <p:nvPr>
            <p:ph type="ftr" sz="quarter" idx="11"/>
          </p:nvPr>
        </p:nvSpPr>
        <p:spPr/>
        <p:txBody>
          <a:bodyPr/>
          <a:lstStyle/>
          <a:p>
            <a:pPr>
              <a:defRPr/>
            </a:pPr>
            <a:r>
              <a:rPr lang="en-US"/>
              <a:t>Robert F. Heile, Decawave</a:t>
            </a:r>
          </a:p>
        </p:txBody>
      </p:sp>
      <p:sp>
        <p:nvSpPr>
          <p:cNvPr id="5" name="Slide Number Placeholder 4"/>
          <p:cNvSpPr>
            <a:spLocks noGrp="1"/>
          </p:cNvSpPr>
          <p:nvPr>
            <p:ph type="sldNum" sz="quarter" idx="12"/>
          </p:nvPr>
        </p:nvSpPr>
        <p:spPr/>
        <p:txBody>
          <a:bodyPr/>
          <a:lstStyle/>
          <a:p>
            <a:r>
              <a:rPr lang="en-US" altLang="en-US"/>
              <a:t>Slide </a:t>
            </a:r>
            <a:fld id="{7C8D6DAB-2AF3-4309-B620-5D11F598A71D}" type="slidenum">
              <a:rPr lang="en-US" altLang="en-US" smtClean="0"/>
              <a:pPr/>
              <a:t>71</a:t>
            </a:fld>
            <a:endParaRPr lang="en-US" altLang="en-US"/>
          </a:p>
        </p:txBody>
      </p:sp>
      <p:sp>
        <p:nvSpPr>
          <p:cNvPr id="7" name="Date Placeholder 6">
            <a:extLst>
              <a:ext uri="{FF2B5EF4-FFF2-40B4-BE49-F238E27FC236}">
                <a16:creationId xmlns:a16="http://schemas.microsoft.com/office/drawing/2014/main" id="{AF7227DC-8835-0349-86F4-BBE6481814D3}"/>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5196135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Spectrum Sharing Closing Report</a:t>
            </a:r>
            <a:br>
              <a:rPr lang="en-US" sz="3200" kern="0" dirty="0">
                <a:solidFill>
                  <a:srgbClr val="006600"/>
                </a:solidFill>
                <a:latin typeface="Arial Narrow" panose="020B0606020202030204" pitchFamily="34" charset="0"/>
              </a:rPr>
            </a:br>
            <a:r>
              <a:rPr lang="en-US" sz="3200" kern="0" dirty="0">
                <a:solidFill>
                  <a:srgbClr val="006600"/>
                </a:solidFill>
                <a:latin typeface="Arial Narrow" panose="020B0606020202030204" pitchFamily="34" charset="0"/>
              </a:rPr>
              <a:t>CRG for IEEE P802.22.3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000" i="1" dirty="0"/>
              <a:t>Move that 802.15 WG approve the formation of a Comment Resolution Group (CRG) for the SA balloting of the P802.15.22.3 D05 with the following membership: Apurva Mody (Chair), Oliver Holland, Roger Hislop, Gianfranco Miele, </a:t>
            </a:r>
            <a:r>
              <a:rPr lang="en-US" sz="2000" i="1" dirty="0" err="1"/>
              <a:t>Ranga</a:t>
            </a:r>
            <a:r>
              <a:rPr lang="en-US" sz="2000" i="1" dirty="0"/>
              <a:t> Reddy, Mike Cotton, Harry </a:t>
            </a:r>
            <a:r>
              <a:rPr lang="en-US" sz="2000" i="1" dirty="0" err="1"/>
              <a:t>Bims</a:t>
            </a:r>
            <a:r>
              <a:rPr lang="en-US" sz="2000" i="1" dirty="0"/>
              <a:t>.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a:t>
            </a:r>
            <a:r>
              <a:rPr lang="en-US" sz="2000" dirty="0" err="1"/>
              <a:t>Mody</a:t>
            </a:r>
            <a:endParaRPr lang="en-US" sz="2000" dirty="0"/>
          </a:p>
          <a:p>
            <a:pPr marL="0" indent="0">
              <a:buNone/>
            </a:pPr>
            <a:r>
              <a:rPr lang="en-US" sz="2000" dirty="0"/>
              <a:t>Second: Hislop</a:t>
            </a:r>
            <a:br>
              <a:rPr lang="en-US" sz="2000" dirty="0"/>
            </a:br>
            <a:endParaRPr lang="en-US" sz="2000" dirty="0"/>
          </a:p>
        </p:txBody>
      </p:sp>
      <p:sp>
        <p:nvSpPr>
          <p:cNvPr id="4" name="Footer Placeholder 3"/>
          <p:cNvSpPr>
            <a:spLocks noGrp="1"/>
          </p:cNvSpPr>
          <p:nvPr>
            <p:ph type="ftr" sz="quarter" idx="11"/>
          </p:nvPr>
        </p:nvSpPr>
        <p:spPr/>
        <p:txBody>
          <a:bodyPr/>
          <a:lstStyle/>
          <a:p>
            <a:pPr>
              <a:defRPr/>
            </a:pPr>
            <a:r>
              <a:rPr lang="en-US"/>
              <a:t>Robert F. Heile, Decawave</a:t>
            </a:r>
          </a:p>
        </p:txBody>
      </p:sp>
      <p:sp>
        <p:nvSpPr>
          <p:cNvPr id="5" name="Slide Number Placeholder 4"/>
          <p:cNvSpPr>
            <a:spLocks noGrp="1"/>
          </p:cNvSpPr>
          <p:nvPr>
            <p:ph type="sldNum" sz="quarter" idx="12"/>
          </p:nvPr>
        </p:nvSpPr>
        <p:spPr/>
        <p:txBody>
          <a:bodyPr/>
          <a:lstStyle/>
          <a:p>
            <a:r>
              <a:rPr lang="en-US" altLang="en-US"/>
              <a:t>Slide </a:t>
            </a:r>
            <a:fld id="{7C8D6DAB-2AF3-4309-B620-5D11F598A71D}" type="slidenum">
              <a:rPr lang="en-US" altLang="en-US" smtClean="0"/>
              <a:pPr/>
              <a:t>72</a:t>
            </a:fld>
            <a:endParaRPr lang="en-US" altLang="en-US"/>
          </a:p>
        </p:txBody>
      </p:sp>
      <p:sp>
        <p:nvSpPr>
          <p:cNvPr id="7" name="Date Placeholder 6">
            <a:extLst>
              <a:ext uri="{FF2B5EF4-FFF2-40B4-BE49-F238E27FC236}">
                <a16:creationId xmlns:a16="http://schemas.microsoft.com/office/drawing/2014/main" id="{92ECD50F-F17F-D240-A15B-FEE26677344A}"/>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3620123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next Meeting</a:t>
            </a:r>
            <a:endParaRPr lang="en-US" dirty="0"/>
          </a:p>
        </p:txBody>
      </p:sp>
      <p:sp>
        <p:nvSpPr>
          <p:cNvPr id="3" name="Content Placeholder 2"/>
          <p:cNvSpPr>
            <a:spLocks noGrp="1"/>
          </p:cNvSpPr>
          <p:nvPr>
            <p:ph idx="1"/>
          </p:nvPr>
        </p:nvSpPr>
        <p:spPr/>
        <p:txBody>
          <a:bodyPr/>
          <a:lstStyle/>
          <a:p>
            <a:r>
              <a:rPr lang="en-US" dirty="0"/>
              <a:t>Comment Resolution if required</a:t>
            </a:r>
          </a:p>
          <a:p>
            <a:r>
              <a:rPr lang="en-US" dirty="0"/>
              <a:t>Motion to forward to </a:t>
            </a:r>
            <a:r>
              <a:rPr lang="en-US" dirty="0" err="1"/>
              <a:t>RevCom</a:t>
            </a:r>
            <a:endParaRPr lang="en-US" dirty="0"/>
          </a:p>
        </p:txBody>
      </p:sp>
      <p:sp>
        <p:nvSpPr>
          <p:cNvPr id="5" name="Footer Placeholder 4"/>
          <p:cNvSpPr>
            <a:spLocks noGrp="1"/>
          </p:cNvSpPr>
          <p:nvPr>
            <p:ph type="ftr" sz="quarter" idx="11"/>
          </p:nvPr>
        </p:nvSpPr>
        <p:spPr/>
        <p:txBody>
          <a:bodyPr/>
          <a:lstStyle/>
          <a:p>
            <a:pPr>
              <a:defRPr/>
            </a:pPr>
            <a:r>
              <a:rPr lang="en-US" altLang="en-US"/>
              <a:t>Robert F. Heile, Decawave</a:t>
            </a:r>
          </a:p>
        </p:txBody>
      </p:sp>
      <p:sp>
        <p:nvSpPr>
          <p:cNvPr id="6" name="Slide Number Placeholder 5"/>
          <p:cNvSpPr>
            <a:spLocks noGrp="1"/>
          </p:cNvSpPr>
          <p:nvPr>
            <p:ph type="sldNum" sz="quarter" idx="12"/>
          </p:nvPr>
        </p:nvSpPr>
        <p:spPr>
          <a:xfrm>
            <a:off x="4344988" y="6475413"/>
            <a:ext cx="530225" cy="182562"/>
          </a:xfrm>
          <a:prstGeom prst="rect">
            <a:avLst/>
          </a:prstGeom>
        </p:spPr>
        <p:txBody>
          <a:bodyPr/>
          <a:lstStyle/>
          <a:p>
            <a:pPr>
              <a:defRPr/>
            </a:pPr>
            <a:r>
              <a:rPr lang="en-US" altLang="en-US"/>
              <a:t>Slide </a:t>
            </a:r>
            <a:fld id="{D9B19BB7-5E5C-4FE2-8325-CBE2EDC1721D}" type="slidenum">
              <a:rPr lang="en-US" altLang="en-US" smtClean="0"/>
              <a:pPr>
                <a:defRPr/>
              </a:pPr>
              <a:t>73</a:t>
            </a:fld>
            <a:endParaRPr lang="en-US" altLang="en-US"/>
          </a:p>
        </p:txBody>
      </p:sp>
      <p:sp>
        <p:nvSpPr>
          <p:cNvPr id="7" name="Date Placeholder 6">
            <a:extLst>
              <a:ext uri="{FF2B5EF4-FFF2-40B4-BE49-F238E27FC236}">
                <a16:creationId xmlns:a16="http://schemas.microsoft.com/office/drawing/2014/main" id="{E8027039-C7F0-BC45-8F38-1CC0D67647AF}"/>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0968312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96"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Plan For this Meeting</a:t>
            </a:r>
            <a:endParaRPr lang="en-US" sz="4400" b="0" strike="noStrike" spc="-1" dirty="0">
              <a:latin typeface="Arial"/>
            </a:endParaRPr>
          </a:p>
        </p:txBody>
      </p:sp>
      <p:sp>
        <p:nvSpPr>
          <p:cNvPr id="97" name="CustomShape 3"/>
          <p:cNvSpPr/>
          <p:nvPr/>
        </p:nvSpPr>
        <p:spPr>
          <a:xfrm>
            <a:off x="621658" y="1604520"/>
            <a:ext cx="7943439" cy="456804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55000" lnSpcReduction="20000"/>
          </a:bodyPr>
          <a:lstStyle/>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Agenda and Minutes</a:t>
            </a:r>
          </a:p>
          <a:p>
            <a:pPr marL="889200" lvl="1" indent="-321840">
              <a:spcBef>
                <a:spcPts val="1417"/>
              </a:spcBef>
              <a:buClr>
                <a:srgbClr val="000000"/>
              </a:buClr>
              <a:buSzPct val="45000"/>
              <a:buFont typeface="Wingdings" charset="2"/>
              <a:buChar char=""/>
            </a:pPr>
            <a:r>
              <a:rPr lang="en-GB" sz="3200" spc="-1" dirty="0">
                <a:solidFill>
                  <a:srgbClr val="000000"/>
                </a:solidFill>
              </a:rPr>
              <a:t>In Ballot Resolution phase; no formal Agenda necessary. No minutes to approve as first meeting after transition to 802.15 (last minutes in 802.22 have been prepared/approved)</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IEEE Patent Slides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Contributions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Work on 802.15.22.3 D5.0 Sponsor Ballot comments resolution</a:t>
            </a:r>
          </a:p>
          <a:p>
            <a:pPr marL="889200" lvl="1" indent="-321840">
              <a:spcBef>
                <a:spcPts val="1417"/>
              </a:spcBef>
              <a:buClr>
                <a:srgbClr val="000000"/>
              </a:buClr>
              <a:buSzPct val="45000"/>
              <a:buFont typeface="Wingdings" charset="2"/>
              <a:buChar char=""/>
            </a:pPr>
            <a:r>
              <a:rPr lang="en-GB" sz="3200" spc="-1" dirty="0">
                <a:solidFill>
                  <a:srgbClr val="000000"/>
                </a:solidFill>
              </a:rPr>
              <a:t>Schedule on finalizing the comments resolution, updating the Draft and Recirculation Sponsor Ballot</a:t>
            </a:r>
          </a:p>
          <a:p>
            <a:pPr marL="889200" lvl="1" indent="-321840">
              <a:spcBef>
                <a:spcPts val="1417"/>
              </a:spcBef>
              <a:buClr>
                <a:srgbClr val="000000"/>
              </a:buClr>
              <a:buSzPct val="45000"/>
              <a:buFont typeface="Wingdings" charset="2"/>
              <a:buChar char=""/>
            </a:pPr>
            <a:r>
              <a:rPr lang="en-GB" sz="3200" spc="-1" dirty="0">
                <a:solidFill>
                  <a:srgbClr val="000000"/>
                </a:solidFill>
              </a:rPr>
              <a:t>Designation of Editor</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Action Points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Future Meetings</a:t>
            </a:r>
          </a:p>
          <a:p>
            <a:pPr marL="432000" indent="-321840">
              <a:lnSpc>
                <a:spcPct val="100000"/>
              </a:lnSpc>
              <a:spcBef>
                <a:spcPts val="1417"/>
              </a:spcBef>
              <a:buClr>
                <a:srgbClr val="000000"/>
              </a:buClr>
              <a:buSzPct val="45000"/>
              <a:buFont typeface="Wingdings" charset="2"/>
              <a:buChar char=""/>
            </a:pPr>
            <a:r>
              <a:rPr lang="en-GB" sz="3200" spc="-1" dirty="0">
                <a:solidFill>
                  <a:srgbClr val="000000"/>
                </a:solidFill>
              </a:rPr>
              <a:t>Other business</a:t>
            </a:r>
          </a:p>
        </p:txBody>
      </p:sp>
      <p:sp>
        <p:nvSpPr>
          <p:cNvPr id="2" name="Footer Placeholder 1">
            <a:extLst>
              <a:ext uri="{FF2B5EF4-FFF2-40B4-BE49-F238E27FC236}">
                <a16:creationId xmlns:a16="http://schemas.microsoft.com/office/drawing/2014/main" id="{1AF1A540-CDA6-9648-BB6D-DEBE334B8E49}"/>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0311AED3-5819-AB4F-AD9A-95A56EEC0DE3}"/>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74</a:t>
            </a:fld>
            <a:endParaRPr lang="en-US"/>
          </a:p>
        </p:txBody>
      </p:sp>
      <p:sp>
        <p:nvSpPr>
          <p:cNvPr id="4" name="Date Placeholder 3">
            <a:extLst>
              <a:ext uri="{FF2B5EF4-FFF2-40B4-BE49-F238E27FC236}">
                <a16:creationId xmlns:a16="http://schemas.microsoft.com/office/drawing/2014/main" id="{5815FFAA-6547-5343-970D-70A12DF1AAC5}"/>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41843097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Meeting Achievements</a:t>
            </a:r>
            <a:endParaRPr lang="en-US" sz="4400" b="0" strike="noStrike" spc="-1">
              <a:latin typeface="Arial"/>
            </a:endParaRPr>
          </a:p>
        </p:txBody>
      </p:sp>
      <p:sp>
        <p:nvSpPr>
          <p:cNvPr id="103" name="CustomShape 3"/>
          <p:cNvSpPr/>
          <p:nvPr/>
        </p:nvSpPr>
        <p:spPr>
          <a:xfrm>
            <a:off x="642393" y="1604520"/>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92500"/>
          </a:bodyPr>
          <a:lstStyle/>
          <a:p>
            <a:pPr marL="432000" indent="-321840">
              <a:lnSpc>
                <a:spcPct val="100000"/>
              </a:lnSpc>
              <a:spcBef>
                <a:spcPts val="1417"/>
              </a:spcBef>
              <a:buClr>
                <a:srgbClr val="000000"/>
              </a:buClr>
              <a:buSzPct val="45000"/>
              <a:buFont typeface="Wingdings" charset="2"/>
              <a:buChar char=""/>
            </a:pPr>
            <a:r>
              <a:rPr lang="en-US" sz="3200" b="0" strike="noStrike" spc="-1" dirty="0">
                <a:solidFill>
                  <a:srgbClr val="000000"/>
                </a:solidFill>
                <a:latin typeface="Arial"/>
                <a:ea typeface="DejaVu Sans"/>
              </a:rPr>
              <a:t>Extensive work on a contribution to 22.3 (also significantly before this meeting) addressing numerous comments expressed in the Sponsor Ballot—which will be referred to in many of the comments resolutions</a:t>
            </a:r>
          </a:p>
          <a:p>
            <a:pPr marL="889200" lvl="1" indent="-321840">
              <a:spcBef>
                <a:spcPts val="1417"/>
              </a:spcBef>
              <a:buClr>
                <a:srgbClr val="000000"/>
              </a:buClr>
              <a:buSzPct val="45000"/>
              <a:buFont typeface="Wingdings" charset="2"/>
              <a:buChar char=""/>
            </a:pPr>
            <a:r>
              <a:rPr lang="en-US" sz="3200" b="0" strike="noStrike" spc="-1" dirty="0">
                <a:latin typeface="Arial"/>
              </a:rPr>
              <a:t>Current version of contribution </a:t>
            </a:r>
            <a:r>
              <a:rPr lang="en-US" sz="3200" spc="-1" dirty="0"/>
              <a:t>as follows </a:t>
            </a:r>
            <a:r>
              <a:rPr lang="en-US" sz="3200" spc="-1" dirty="0">
                <a:hlinkClick r:id="rId2"/>
              </a:rPr>
              <a:t>https://mentor.ieee.org/802.15/dcn/19/15-19-0538-00-0022-ntia-scos-draft-proposals.doc</a:t>
            </a:r>
            <a:endParaRPr lang="en-US" sz="3200" b="0" strike="noStrike" spc="-1" dirty="0">
              <a:latin typeface="Arial"/>
            </a:endParaRPr>
          </a:p>
        </p:txBody>
      </p:sp>
      <p:sp>
        <p:nvSpPr>
          <p:cNvPr id="2" name="Footer Placeholder 1">
            <a:extLst>
              <a:ext uri="{FF2B5EF4-FFF2-40B4-BE49-F238E27FC236}">
                <a16:creationId xmlns:a16="http://schemas.microsoft.com/office/drawing/2014/main" id="{126A6923-D50D-7141-8E9C-91364FF5971D}"/>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55045703-927A-8143-B622-D60BA07A0C4B}"/>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75</a:t>
            </a:fld>
            <a:endParaRPr lang="en-US"/>
          </a:p>
        </p:txBody>
      </p:sp>
      <p:sp>
        <p:nvSpPr>
          <p:cNvPr id="4" name="Date Placeholder 3">
            <a:extLst>
              <a:ext uri="{FF2B5EF4-FFF2-40B4-BE49-F238E27FC236}">
                <a16:creationId xmlns:a16="http://schemas.microsoft.com/office/drawing/2014/main" id="{C2217680-58A5-224B-87D4-F8A7555C8284}"/>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91707291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602280"/>
            <a:ext cx="822708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Meeting Achievements</a:t>
            </a:r>
            <a:endParaRPr lang="en-US" sz="4400" b="0" strike="noStrike" spc="-1">
              <a:latin typeface="Arial"/>
            </a:endParaRPr>
          </a:p>
        </p:txBody>
      </p:sp>
      <p:sp>
        <p:nvSpPr>
          <p:cNvPr id="103" name="CustomShape 3"/>
          <p:cNvSpPr/>
          <p:nvPr/>
        </p:nvSpPr>
        <p:spPr>
          <a:xfrm>
            <a:off x="642393" y="1604520"/>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All except 60 of the 282 comments addressed</a:t>
            </a:r>
          </a:p>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Remaining ones generally dependent on (near-complete) finalisation of aforementioned contribution</a:t>
            </a:r>
          </a:p>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Noted that many of the comments conflict; a large number of resolved comments resolutions will need to be revisited once aforementioned contribution is complete, however, the changes necessary (e.g., pointing to the new contribution) are obvious</a:t>
            </a:r>
          </a:p>
        </p:txBody>
      </p:sp>
      <p:sp>
        <p:nvSpPr>
          <p:cNvPr id="2" name="Footer Placeholder 1">
            <a:extLst>
              <a:ext uri="{FF2B5EF4-FFF2-40B4-BE49-F238E27FC236}">
                <a16:creationId xmlns:a16="http://schemas.microsoft.com/office/drawing/2014/main" id="{937FA498-769C-C841-84DD-D9CF71343CE2}"/>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9172517B-AA94-1041-BFE8-998BEE2A6572}"/>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76</a:t>
            </a:fld>
            <a:endParaRPr lang="en-US"/>
          </a:p>
        </p:txBody>
      </p:sp>
      <p:sp>
        <p:nvSpPr>
          <p:cNvPr id="4" name="Date Placeholder 3">
            <a:extLst>
              <a:ext uri="{FF2B5EF4-FFF2-40B4-BE49-F238E27FC236}">
                <a16:creationId xmlns:a16="http://schemas.microsoft.com/office/drawing/2014/main" id="{73994807-4E15-AF4E-825E-DCCCEDC0E348}"/>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54823135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Meeting Achievements</a:t>
            </a:r>
            <a:endParaRPr lang="en-US" sz="4400" b="0" strike="noStrike" spc="-1" dirty="0">
              <a:latin typeface="Arial"/>
            </a:endParaRPr>
          </a:p>
        </p:txBody>
      </p:sp>
      <p:sp>
        <p:nvSpPr>
          <p:cNvPr id="103" name="CustomShape 3"/>
          <p:cNvSpPr/>
          <p:nvPr/>
        </p:nvSpPr>
        <p:spPr>
          <a:xfrm>
            <a:off x="642393" y="1604520"/>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92500" lnSpcReduction="20000"/>
          </a:bodyPr>
          <a:lstStyle/>
          <a:p>
            <a:pPr marL="432000" indent="-321840">
              <a:lnSpc>
                <a:spcPct val="100000"/>
              </a:lnSpc>
              <a:spcBef>
                <a:spcPts val="1417"/>
              </a:spcBef>
              <a:buClr>
                <a:srgbClr val="000000"/>
              </a:buClr>
              <a:buSzPct val="45000"/>
              <a:buFont typeface="Wingdings" charset="2"/>
              <a:buChar char=""/>
            </a:pPr>
            <a:r>
              <a:rPr lang="en-GB" sz="2400" spc="-1" dirty="0">
                <a:solidFill>
                  <a:srgbClr val="000000"/>
                </a:solidFill>
              </a:rPr>
              <a:t>Defined schedule</a:t>
            </a:r>
          </a:p>
          <a:p>
            <a:pPr marL="889200" lvl="1" indent="-321840">
              <a:spcBef>
                <a:spcPts val="1417"/>
              </a:spcBef>
              <a:buClr>
                <a:srgbClr val="000000"/>
              </a:buClr>
              <a:buSzPct val="45000"/>
              <a:buFont typeface="Wingdings" charset="2"/>
              <a:buChar char=""/>
            </a:pPr>
            <a:r>
              <a:rPr lang="en-GB" sz="2400" spc="-1" dirty="0">
                <a:solidFill>
                  <a:srgbClr val="000000"/>
                </a:solidFill>
              </a:rPr>
              <a:t>Comments addressed and resolved by 29 November</a:t>
            </a:r>
          </a:p>
          <a:p>
            <a:pPr marL="889200" lvl="1" indent="-321840">
              <a:spcBef>
                <a:spcPts val="1417"/>
              </a:spcBef>
              <a:buClr>
                <a:srgbClr val="000000"/>
              </a:buClr>
              <a:buSzPct val="45000"/>
              <a:buFont typeface="Wingdings" charset="2"/>
              <a:buChar char=""/>
            </a:pPr>
            <a:r>
              <a:rPr lang="en-GB" sz="2400" spc="-1" dirty="0">
                <a:solidFill>
                  <a:srgbClr val="000000"/>
                </a:solidFill>
              </a:rPr>
              <a:t>Updated Draft by 6 December</a:t>
            </a:r>
          </a:p>
          <a:p>
            <a:pPr marL="889200" lvl="1" indent="-321840">
              <a:spcBef>
                <a:spcPts val="1417"/>
              </a:spcBef>
              <a:buClr>
                <a:srgbClr val="000000"/>
              </a:buClr>
              <a:buSzPct val="45000"/>
              <a:buFont typeface="Wingdings" charset="2"/>
              <a:buChar char=""/>
            </a:pPr>
            <a:r>
              <a:rPr lang="en-GB" sz="2400" spc="-1" dirty="0">
                <a:solidFill>
                  <a:srgbClr val="000000"/>
                </a:solidFill>
              </a:rPr>
              <a:t>Start Recirculation Sponsor Ballot by mid-December or early January (16 December – 10 January)</a:t>
            </a:r>
          </a:p>
          <a:p>
            <a:pPr marL="889200" lvl="1" indent="-321840">
              <a:spcBef>
                <a:spcPts val="1417"/>
              </a:spcBef>
              <a:buClr>
                <a:srgbClr val="000000"/>
              </a:buClr>
              <a:buSzPct val="45000"/>
              <a:buFont typeface="Wingdings" charset="2"/>
              <a:buChar char=""/>
            </a:pPr>
            <a:r>
              <a:rPr lang="en-GB" sz="2400" spc="-1" dirty="0">
                <a:solidFill>
                  <a:srgbClr val="000000"/>
                </a:solidFill>
              </a:rPr>
              <a:t>…the rest depends on the Recirculation Sponsor Ballot results…</a:t>
            </a:r>
          </a:p>
          <a:p>
            <a:pPr marL="432000" indent="-321840">
              <a:spcBef>
                <a:spcPts val="1417"/>
              </a:spcBef>
              <a:buClr>
                <a:srgbClr val="000000"/>
              </a:buClr>
              <a:buSzPct val="45000"/>
              <a:buFont typeface="Wingdings" charset="2"/>
              <a:buChar char=""/>
            </a:pPr>
            <a:r>
              <a:rPr lang="en-GB" sz="2400" spc="-1" dirty="0">
                <a:solidFill>
                  <a:srgbClr val="000000"/>
                </a:solidFill>
              </a:rPr>
              <a:t>Appointed Technical Editors</a:t>
            </a:r>
          </a:p>
          <a:p>
            <a:pPr marL="889200" lvl="1" indent="-321840">
              <a:spcBef>
                <a:spcPts val="1417"/>
              </a:spcBef>
              <a:buClr>
                <a:srgbClr val="000000"/>
              </a:buClr>
              <a:buSzPct val="45000"/>
              <a:buFont typeface="Wingdings" charset="2"/>
              <a:buChar char=""/>
            </a:pPr>
            <a:r>
              <a:rPr lang="en-GB" sz="2400" spc="-1" dirty="0">
                <a:solidFill>
                  <a:srgbClr val="000000"/>
                </a:solidFill>
              </a:rPr>
              <a:t>Lead Editor: Douglas Boulware (NTIA)</a:t>
            </a:r>
          </a:p>
          <a:p>
            <a:pPr marL="889200" lvl="1" indent="-321840">
              <a:spcBef>
                <a:spcPts val="1417"/>
              </a:spcBef>
              <a:buClr>
                <a:srgbClr val="000000"/>
              </a:buClr>
              <a:buSzPct val="45000"/>
              <a:buFont typeface="Wingdings" charset="2"/>
              <a:buChar char=""/>
            </a:pPr>
            <a:r>
              <a:rPr lang="en-GB" sz="2400" spc="-1" dirty="0">
                <a:solidFill>
                  <a:srgbClr val="000000"/>
                </a:solidFill>
              </a:rPr>
              <a:t>Editorial Team: Oliver Holland (AWTG), Mike Cotton (NTIA), Apurva Mody (</a:t>
            </a:r>
            <a:r>
              <a:rPr lang="en-GB" sz="2400" spc="-1" dirty="0" err="1">
                <a:solidFill>
                  <a:srgbClr val="000000"/>
                </a:solidFill>
              </a:rPr>
              <a:t>AiRANACULUS</a:t>
            </a:r>
            <a:r>
              <a:rPr lang="en-GB" sz="2400" spc="-1" dirty="0">
                <a:solidFill>
                  <a:srgbClr val="000000"/>
                </a:solidFill>
              </a:rPr>
              <a:t>), Roger Hislop (Internet Solutions)</a:t>
            </a:r>
          </a:p>
        </p:txBody>
      </p:sp>
      <p:sp>
        <p:nvSpPr>
          <p:cNvPr id="2" name="Footer Placeholder 1">
            <a:extLst>
              <a:ext uri="{FF2B5EF4-FFF2-40B4-BE49-F238E27FC236}">
                <a16:creationId xmlns:a16="http://schemas.microsoft.com/office/drawing/2014/main" id="{3B4A7F19-66D0-A742-AF5B-286654F38EAB}"/>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FF1DF5EC-417D-634E-B1AB-D2955AFD910E}"/>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77</a:t>
            </a:fld>
            <a:endParaRPr lang="en-US"/>
          </a:p>
        </p:txBody>
      </p:sp>
      <p:sp>
        <p:nvSpPr>
          <p:cNvPr id="4" name="Date Placeholder 3">
            <a:extLst>
              <a:ext uri="{FF2B5EF4-FFF2-40B4-BE49-F238E27FC236}">
                <a16:creationId xmlns:a16="http://schemas.microsoft.com/office/drawing/2014/main" id="{63C0CE95-FB03-AF4E-A605-FD94C5F82F26}"/>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135011615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Sponsor Ballot Statistics</a:t>
            </a:r>
            <a:endParaRPr lang="en-US" sz="4400" b="0" strike="noStrike" spc="-1" dirty="0">
              <a:latin typeface="Arial"/>
            </a:endParaRPr>
          </a:p>
        </p:txBody>
      </p:sp>
      <p:pic>
        <p:nvPicPr>
          <p:cNvPr id="2051" name="Picture 6" descr="dot">
            <a:extLst>
              <a:ext uri="{FF2B5EF4-FFF2-40B4-BE49-F238E27FC236}">
                <a16:creationId xmlns:a16="http://schemas.microsoft.com/office/drawing/2014/main" id="{4750E4A5-05CF-4FB5-9795-C4F92B6302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113" cy="111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descr="dot">
            <a:extLst>
              <a:ext uri="{FF2B5EF4-FFF2-40B4-BE49-F238E27FC236}">
                <a16:creationId xmlns:a16="http://schemas.microsoft.com/office/drawing/2014/main" id="{E8D4A092-9D32-4E95-BFBB-1C6B2EBFA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4" descr="dot">
            <a:extLst>
              <a:ext uri="{FF2B5EF4-FFF2-40B4-BE49-F238E27FC236}">
                <a16:creationId xmlns:a16="http://schemas.microsoft.com/office/drawing/2014/main" id="{EF5F4BE3-D6BF-49B7-8BBC-F313B136C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screenshot of text&#10;&#10;Description automatically generated">
            <a:extLst>
              <a:ext uri="{FF2B5EF4-FFF2-40B4-BE49-F238E27FC236}">
                <a16:creationId xmlns:a16="http://schemas.microsoft.com/office/drawing/2014/main" id="{1A98B32E-18EC-4CC6-9DAD-74B8A11AC71B}"/>
              </a:ext>
            </a:extLst>
          </p:cNvPr>
          <p:cNvPicPr>
            <a:picLocks noChangeAspect="1"/>
          </p:cNvPicPr>
          <p:nvPr/>
        </p:nvPicPr>
        <p:blipFill rotWithShape="1">
          <a:blip r:embed="rId3">
            <a:extLst>
              <a:ext uri="{28A0092B-C50C-407E-A947-70E740481C1C}">
                <a14:useLocalDpi xmlns:a14="http://schemas.microsoft.com/office/drawing/2010/main" val="0"/>
              </a:ext>
            </a:extLst>
          </a:blip>
          <a:srcRect l="1314" t="33973" b="22215"/>
          <a:stretch/>
        </p:blipFill>
        <p:spPr>
          <a:xfrm>
            <a:off x="1059127" y="3907577"/>
            <a:ext cx="4650944" cy="2460684"/>
          </a:xfrm>
          <a:prstGeom prst="rect">
            <a:avLst/>
          </a:prstGeom>
        </p:spPr>
      </p:pic>
      <p:pic>
        <p:nvPicPr>
          <p:cNvPr id="10" name="Picture 9" descr="A screenshot of text&#10;&#10;Description automatically generated">
            <a:extLst>
              <a:ext uri="{FF2B5EF4-FFF2-40B4-BE49-F238E27FC236}">
                <a16:creationId xmlns:a16="http://schemas.microsoft.com/office/drawing/2014/main" id="{480A4DA8-226E-4677-9C53-92B88FDE96C8}"/>
              </a:ext>
            </a:extLst>
          </p:cNvPr>
          <p:cNvPicPr>
            <a:picLocks noChangeAspect="1"/>
          </p:cNvPicPr>
          <p:nvPr/>
        </p:nvPicPr>
        <p:blipFill rotWithShape="1">
          <a:blip r:embed="rId3">
            <a:extLst>
              <a:ext uri="{28A0092B-C50C-407E-A947-70E740481C1C}">
                <a14:useLocalDpi xmlns:a14="http://schemas.microsoft.com/office/drawing/2010/main" val="0"/>
              </a:ext>
            </a:extLst>
          </a:blip>
          <a:srcRect l="1314" t="76264" r="30289" b="1364"/>
          <a:stretch/>
        </p:blipFill>
        <p:spPr>
          <a:xfrm>
            <a:off x="5361409" y="3769434"/>
            <a:ext cx="3223427" cy="1256477"/>
          </a:xfrm>
          <a:prstGeom prst="rect">
            <a:avLst/>
          </a:prstGeom>
        </p:spPr>
      </p:pic>
      <p:pic>
        <p:nvPicPr>
          <p:cNvPr id="11" name="Picture 10" descr="A screenshot of text&#10;&#10;Description automatically generated">
            <a:extLst>
              <a:ext uri="{FF2B5EF4-FFF2-40B4-BE49-F238E27FC236}">
                <a16:creationId xmlns:a16="http://schemas.microsoft.com/office/drawing/2014/main" id="{C2574C84-E026-45BE-9840-FA3AD86E7162}"/>
              </a:ext>
            </a:extLst>
          </p:cNvPr>
          <p:cNvPicPr>
            <a:picLocks noChangeAspect="1"/>
          </p:cNvPicPr>
          <p:nvPr/>
        </p:nvPicPr>
        <p:blipFill rotWithShape="1">
          <a:blip r:embed="rId3">
            <a:extLst>
              <a:ext uri="{28A0092B-C50C-407E-A947-70E740481C1C}">
                <a14:useLocalDpi xmlns:a14="http://schemas.microsoft.com/office/drawing/2010/main" val="0"/>
              </a:ext>
            </a:extLst>
          </a:blip>
          <a:srcRect l="1314" t="-1" b="67306"/>
          <a:stretch/>
        </p:blipFill>
        <p:spPr>
          <a:xfrm>
            <a:off x="1973525" y="1625497"/>
            <a:ext cx="5308784" cy="2096010"/>
          </a:xfrm>
          <a:prstGeom prst="rect">
            <a:avLst/>
          </a:prstGeom>
        </p:spPr>
      </p:pic>
      <p:sp>
        <p:nvSpPr>
          <p:cNvPr id="2" name="Footer Placeholder 1">
            <a:extLst>
              <a:ext uri="{FF2B5EF4-FFF2-40B4-BE49-F238E27FC236}">
                <a16:creationId xmlns:a16="http://schemas.microsoft.com/office/drawing/2014/main" id="{049EC9F7-E7E4-E344-B374-57964AF6BBA4}"/>
              </a:ext>
            </a:extLst>
          </p:cNvPr>
          <p:cNvSpPr>
            <a:spLocks noGrp="1"/>
          </p:cNvSpPr>
          <p:nvPr>
            <p:ph type="ftr" sz="quarter" idx="11"/>
          </p:nvPr>
        </p:nvSpPr>
        <p:spPr/>
        <p:txBody>
          <a:bodyPr/>
          <a:lstStyle/>
          <a:p>
            <a:pPr>
              <a:defRPr/>
            </a:pPr>
            <a:r>
              <a:rPr lang="en-US"/>
              <a:t>Robert F. Heile, Decawave</a:t>
            </a:r>
          </a:p>
        </p:txBody>
      </p:sp>
      <p:sp>
        <p:nvSpPr>
          <p:cNvPr id="4" name="Slide Number Placeholder 3">
            <a:extLst>
              <a:ext uri="{FF2B5EF4-FFF2-40B4-BE49-F238E27FC236}">
                <a16:creationId xmlns:a16="http://schemas.microsoft.com/office/drawing/2014/main" id="{58A86D16-563D-744C-93A7-362561F3B77B}"/>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78</a:t>
            </a:fld>
            <a:endParaRPr lang="en-US"/>
          </a:p>
        </p:txBody>
      </p:sp>
      <p:sp>
        <p:nvSpPr>
          <p:cNvPr id="5" name="Date Placeholder 4">
            <a:extLst>
              <a:ext uri="{FF2B5EF4-FFF2-40B4-BE49-F238E27FC236}">
                <a16:creationId xmlns:a16="http://schemas.microsoft.com/office/drawing/2014/main" id="{AEEBB29B-5CD7-F64B-B3E2-620F35A93320}"/>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48799630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714418" y="692264"/>
            <a:ext cx="7699382" cy="1107996"/>
          </a:xfrm>
          <a:prstGeom prst="rect">
            <a:avLst/>
          </a:prstGeom>
          <a:noFill/>
          <a:ln>
            <a:noFill/>
          </a:ln>
        </p:spPr>
        <p:style>
          <a:lnRef idx="0">
            <a:scrgbClr r="0" g="0" b="0"/>
          </a:lnRef>
          <a:fillRef idx="0">
            <a:scrgbClr r="0" g="0" b="0"/>
          </a:fillRef>
          <a:effectRef idx="0">
            <a:scrgbClr r="0" g="0" b="0"/>
          </a:effectRef>
          <a:fontRef idx="minor"/>
        </p:style>
        <p:txBody>
          <a:bodyPr wrap="square" lIns="0" tIns="0" rIns="0" bIns="0" anchor="ctr">
            <a:spAutoFit/>
          </a:bodyPr>
          <a:lstStyle/>
          <a:p>
            <a:pPr algn="ctr">
              <a:lnSpc>
                <a:spcPct val="100000"/>
              </a:lnSpc>
            </a:pPr>
            <a:r>
              <a:rPr lang="en-US" sz="3600" b="0" strike="noStrike" spc="-1" dirty="0">
                <a:solidFill>
                  <a:srgbClr val="000000"/>
                </a:solidFill>
                <a:latin typeface="Arial"/>
                <a:ea typeface="DejaVu Sans"/>
              </a:rPr>
              <a:t>Renewal of Sponsor Ballot Resolution Committee (BRC)</a:t>
            </a:r>
            <a:endParaRPr lang="en-US" sz="3600" b="0" strike="noStrike" spc="-1" dirty="0">
              <a:latin typeface="Arial"/>
            </a:endParaRPr>
          </a:p>
        </p:txBody>
      </p:sp>
      <p:sp>
        <p:nvSpPr>
          <p:cNvPr id="103" name="CustomShape 3"/>
          <p:cNvSpPr/>
          <p:nvPr/>
        </p:nvSpPr>
        <p:spPr>
          <a:xfrm>
            <a:off x="642393" y="1999219"/>
            <a:ext cx="7905509" cy="449533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Move to renew the 802.15.22.3 Ballot Resolution Committee consisting of the following individuals from Nov. 2019 to March 2020. </a:t>
            </a:r>
          </a:p>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Participants: Apurva N. Mody (</a:t>
            </a:r>
            <a:r>
              <a:rPr lang="en-GB" sz="2400" spc="-1" dirty="0" err="1">
                <a:solidFill>
                  <a:srgbClr val="000000"/>
                </a:solidFill>
              </a:rPr>
              <a:t>AiRANACULUS</a:t>
            </a:r>
            <a:r>
              <a:rPr lang="en-GB" sz="2400" spc="-1" dirty="0">
                <a:solidFill>
                  <a:srgbClr val="000000"/>
                </a:solidFill>
              </a:rPr>
              <a:t> and </a:t>
            </a:r>
            <a:r>
              <a:rPr lang="en-GB" sz="2400" spc="-1" dirty="0" err="1">
                <a:solidFill>
                  <a:srgbClr val="000000"/>
                </a:solidFill>
              </a:rPr>
              <a:t>WhiteSpace</a:t>
            </a:r>
            <a:r>
              <a:rPr lang="en-GB" sz="2400" spc="-1" dirty="0">
                <a:solidFill>
                  <a:srgbClr val="000000"/>
                </a:solidFill>
              </a:rPr>
              <a:t> Alliance), Oliver Holland (AWTG and King’s College London), Roger Hislop (Dimension Data), Michael Cotton (NTIA), Doug Boulware (NTIA), Gianfranco Miele (University of Casino, Italy) and Ranga Reddy (Self). </a:t>
            </a:r>
          </a:p>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Move: Oliver Holland (AWTG)</a:t>
            </a:r>
          </a:p>
          <a:p>
            <a:pPr marL="432000" indent="-321840">
              <a:lnSpc>
                <a:spcPct val="100000"/>
              </a:lnSpc>
              <a:spcBef>
                <a:spcPts val="600"/>
              </a:spcBef>
              <a:buClr>
                <a:srgbClr val="000000"/>
              </a:buClr>
              <a:buSzPct val="45000"/>
              <a:buFont typeface="Wingdings" charset="2"/>
              <a:buChar char=""/>
            </a:pPr>
            <a:r>
              <a:rPr lang="en-GB" sz="2400" spc="-1" dirty="0">
                <a:solidFill>
                  <a:srgbClr val="000000"/>
                </a:solidFill>
              </a:rPr>
              <a:t>Second: Mike Cotton (NTIA)</a:t>
            </a:r>
          </a:p>
        </p:txBody>
      </p:sp>
      <p:pic>
        <p:nvPicPr>
          <p:cNvPr id="2051" name="Picture 6" descr="dot">
            <a:extLst>
              <a:ext uri="{FF2B5EF4-FFF2-40B4-BE49-F238E27FC236}">
                <a16:creationId xmlns:a16="http://schemas.microsoft.com/office/drawing/2014/main" id="{4750E4A5-05CF-4FB5-9795-C4F92B6302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113" cy="1111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5" descr="dot">
            <a:extLst>
              <a:ext uri="{FF2B5EF4-FFF2-40B4-BE49-F238E27FC236}">
                <a16:creationId xmlns:a16="http://schemas.microsoft.com/office/drawing/2014/main" id="{E8D4A092-9D32-4E95-BFBB-1C6B2EBFA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4" descr="dot">
            <a:extLst>
              <a:ext uri="{FF2B5EF4-FFF2-40B4-BE49-F238E27FC236}">
                <a16:creationId xmlns:a16="http://schemas.microsoft.com/office/drawing/2014/main" id="{EF5F4BE3-D6BF-49B7-8BBC-F313B136C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938" cy="793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E3BC1435-E51D-C740-BC87-EAFA5D9B51AF}"/>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0ABD7C1A-4247-114D-A3E9-DD89E29192D6}"/>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79</a:t>
            </a:fld>
            <a:endParaRPr lang="en-US"/>
          </a:p>
        </p:txBody>
      </p:sp>
      <p:sp>
        <p:nvSpPr>
          <p:cNvPr id="4" name="Date Placeholder 3">
            <a:extLst>
              <a:ext uri="{FF2B5EF4-FFF2-40B4-BE49-F238E27FC236}">
                <a16:creationId xmlns:a16="http://schemas.microsoft.com/office/drawing/2014/main" id="{C1822292-4F1C-504A-AD94-881CA6B59AF5}"/>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63575633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38B4FFB0-9BB0-4207-8695-ECB6F29324A1}" type="slidenum">
              <a:rPr lang="en-US" sz="1200" smtClean="0"/>
              <a:pPr>
                <a:defRPr/>
              </a:pPr>
              <a:t>8</a:t>
            </a:fld>
            <a:endParaRPr lang="en-US" sz="1200"/>
          </a:p>
        </p:txBody>
      </p:sp>
      <p:sp>
        <p:nvSpPr>
          <p:cNvPr id="8197" name="Rectangle 2"/>
          <p:cNvSpPr>
            <a:spLocks noGrp="1" noChangeArrowheads="1"/>
          </p:cNvSpPr>
          <p:nvPr>
            <p:ph type="body" idx="1"/>
          </p:nvPr>
        </p:nvSpPr>
        <p:spPr>
          <a:xfrm>
            <a:off x="990600" y="1676400"/>
            <a:ext cx="7543800" cy="4572000"/>
          </a:xfrm>
        </p:spPr>
        <p:txBody>
          <a:bodyPr/>
          <a:lstStyle/>
          <a:p>
            <a:pPr marL="914400" lvl="1" indent="-457200" fontAlgn="b">
              <a:lnSpc>
                <a:spcPct val="80000"/>
              </a:lnSpc>
              <a:buFont typeface="+mj-lt"/>
              <a:buAutoNum type="arabicPeriod"/>
              <a:defRPr/>
            </a:pPr>
            <a:endParaRPr lang="en-US" sz="800" dirty="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a:latin typeface="Arial Rounded MT Bold" pitchFamily="34" charset="0"/>
                <a:cs typeface="Times New Roman" pitchFamily="18" charset="0"/>
              </a:rPr>
              <a:t>NEW PROJECTS STANDING COMMITTEE (WNG)</a:t>
            </a:r>
          </a:p>
          <a:p>
            <a:pPr marL="1009650" lvl="1" indent="-609600" fontAlgn="b">
              <a:spcBef>
                <a:spcPts val="0"/>
              </a:spcBef>
              <a:spcAft>
                <a:spcPts val="600"/>
              </a:spcAft>
              <a:buFontTx/>
              <a:buAutoNum type="arabicPeriod"/>
              <a:defRPr/>
            </a:pPr>
            <a:r>
              <a:rPr lang="en-US" sz="2200" dirty="0">
                <a:solidFill>
                  <a:srgbClr val="000000"/>
                </a:solidFill>
                <a:latin typeface="Arial Rounded MT Bold" panose="020F0704030504030204" pitchFamily="34" charset="77"/>
                <a:cs typeface="Arial" charset="0"/>
              </a:rPr>
              <a:t>Presentation on “</a:t>
            </a:r>
            <a:r>
              <a:rPr lang="en-US" sz="2200" dirty="0">
                <a:latin typeface="Arial Rounded MT Bold" panose="020F0704030504030204" pitchFamily="34" charset="77"/>
              </a:rPr>
              <a:t>Brain-Machine Interface based on Electrocorticography using high speed UWB wireless body area network” by </a:t>
            </a:r>
            <a:r>
              <a:rPr lang="en-US" sz="2200" dirty="0" err="1">
                <a:latin typeface="Arial Rounded MT Bold" panose="020F0704030504030204" pitchFamily="34" charset="77"/>
              </a:rPr>
              <a:t>Takafumi</a:t>
            </a:r>
            <a:r>
              <a:rPr lang="en-US" sz="2200" dirty="0">
                <a:latin typeface="Arial Rounded MT Bold" panose="020F0704030504030204" pitchFamily="34" charset="77"/>
              </a:rPr>
              <a:t> Suzuki</a:t>
            </a:r>
            <a:endParaRPr lang="en-US" sz="2200" dirty="0">
              <a:solidFill>
                <a:srgbClr val="000000"/>
              </a:solidFill>
              <a:latin typeface="Arial Rounded MT Bold" panose="020F0704030504030204" pitchFamily="34" charset="77"/>
              <a:cs typeface="Arial" charset="0"/>
            </a:endParaRPr>
          </a:p>
          <a:p>
            <a:pPr marL="0" indent="0" fontAlgn="b">
              <a:spcBef>
                <a:spcPts val="0"/>
              </a:spcBef>
              <a:spcAft>
                <a:spcPts val="0"/>
              </a:spcAft>
              <a:buFontTx/>
              <a:buNone/>
              <a:defRPr/>
            </a:pPr>
            <a:r>
              <a:rPr lang="en-US" sz="2400" dirty="0">
                <a:solidFill>
                  <a:srgbClr val="000000"/>
                </a:solidFill>
                <a:latin typeface="Arial Rounded MT Bold" pitchFamily="34" charset="0"/>
                <a:cs typeface="Arial" charset="0"/>
              </a:rPr>
              <a:t>MAINTENANCE STANDING COMMITTEE (</a:t>
            </a:r>
            <a:r>
              <a:rPr lang="en-US" sz="2400" dirty="0">
                <a:solidFill>
                  <a:srgbClr val="000000"/>
                </a:solidFill>
                <a:latin typeface="Arial Rounded MT Bold" pitchFamily="34" charset="0"/>
                <a:ea typeface="ＭＳ Ｐゴシック" pitchFamily="34" charset="-128"/>
                <a:cs typeface="Arial" pitchFamily="34" charset="0"/>
              </a:rPr>
              <a:t>Not meeting in Waikoloa):</a:t>
            </a:r>
            <a:endParaRPr lang="en-US" sz="2400" dirty="0">
              <a:solidFill>
                <a:srgbClr val="000000"/>
              </a:solidFill>
              <a:latin typeface="Arial Rounded MT Bold" pitchFamily="34" charset="0"/>
              <a:cs typeface="Arial" charset="0"/>
            </a:endParaRPr>
          </a:p>
          <a:p>
            <a:pPr marL="914400" lvl="1" indent="-457200" fontAlgn="b">
              <a:spcBef>
                <a:spcPts val="0"/>
              </a:spcBef>
              <a:spcAft>
                <a:spcPts val="600"/>
              </a:spcAft>
              <a:buFont typeface="+mj-lt"/>
              <a:buAutoNum type="arabicPeriod"/>
              <a:defRPr/>
            </a:pPr>
            <a:r>
              <a:rPr lang="en-US" sz="2200" dirty="0">
                <a:solidFill>
                  <a:schemeClr val="bg2"/>
                </a:solidFill>
                <a:latin typeface="Arial Rounded MT Bold" pitchFamily="34" charset="0"/>
                <a:cs typeface="Arial" charset="0"/>
              </a:rPr>
              <a:t>Discuss issues with approved standards</a:t>
            </a:r>
          </a:p>
          <a:p>
            <a:pPr marL="0" indent="0" fontAlgn="b">
              <a:spcBef>
                <a:spcPts val="0"/>
              </a:spcBef>
              <a:spcAft>
                <a:spcPts val="0"/>
              </a:spcAft>
              <a:buFontTx/>
              <a:buNone/>
              <a:defRPr/>
            </a:pPr>
            <a:r>
              <a:rPr lang="en-US" sz="2600" dirty="0">
                <a:solidFill>
                  <a:srgbClr val="000000"/>
                </a:solidFill>
                <a:latin typeface="Arial Rounded MT Bold" pitchFamily="34" charset="0"/>
                <a:cs typeface="Arial" charset="0"/>
              </a:rPr>
              <a:t>RULES STANDING COMMITTEE</a:t>
            </a:r>
          </a:p>
          <a:p>
            <a:pPr marL="1009650" lvl="1" indent="-609600" fontAlgn="b">
              <a:spcBef>
                <a:spcPts val="0"/>
              </a:spcBef>
              <a:spcAft>
                <a:spcPts val="0"/>
              </a:spcAft>
              <a:buFontTx/>
              <a:buAutoNum type="arabicPeriod"/>
              <a:defRPr/>
            </a:pPr>
            <a:r>
              <a:rPr lang="en-US" sz="2200" dirty="0">
                <a:solidFill>
                  <a:srgbClr val="000000"/>
                </a:solidFill>
                <a:latin typeface="Arial Rounded MT Bold" pitchFamily="34" charset="0"/>
                <a:cs typeface="Arial" charset="0"/>
              </a:rPr>
              <a:t>Review/discuss changes expanding ANA</a:t>
            </a:r>
            <a:endParaRPr lang="en-US" sz="2200" dirty="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a:t>Waikoloa Session Objectives</a:t>
            </a:r>
            <a:br>
              <a:rPr lang="en-US" sz="3200" dirty="0"/>
            </a:br>
            <a:r>
              <a:rPr lang="en-US" sz="3200" dirty="0"/>
              <a:t>November 11-14, 2019</a:t>
            </a:r>
          </a:p>
        </p:txBody>
      </p:sp>
      <p:sp>
        <p:nvSpPr>
          <p:cNvPr id="2" name="Date Placeholder 1">
            <a:extLst>
              <a:ext uri="{FF2B5EF4-FFF2-40B4-BE49-F238E27FC236}">
                <a16:creationId xmlns:a16="http://schemas.microsoft.com/office/drawing/2014/main" id="{EF977DCC-43D2-114D-8026-F8671D28E741}"/>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573766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685800" y="685440"/>
            <a:ext cx="7768440" cy="1063080"/>
          </a:xfrm>
          <a:prstGeom prst="rect">
            <a:avLst/>
          </a:prstGeom>
          <a:noFill/>
          <a:ln>
            <a:noFill/>
          </a:ln>
        </p:spPr>
        <p:style>
          <a:lnRef idx="0">
            <a:scrgbClr r="0" g="0" b="0"/>
          </a:lnRef>
          <a:fillRef idx="0">
            <a:scrgbClr r="0" g="0" b="0"/>
          </a:fillRef>
          <a:effectRef idx="0">
            <a:scrgbClr r="0" g="0" b="0"/>
          </a:effectRef>
          <a:fontRef idx="minor"/>
        </p:style>
      </p:sp>
      <p:sp>
        <p:nvSpPr>
          <p:cNvPr id="105" name="CustomShape 2"/>
          <p:cNvSpPr/>
          <p:nvPr/>
        </p:nvSpPr>
        <p:spPr>
          <a:xfrm>
            <a:off x="438120" y="598526"/>
            <a:ext cx="822708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Future Meetings</a:t>
            </a:r>
            <a:endParaRPr lang="en-US" sz="4400" b="0" strike="noStrike" spc="-1" dirty="0">
              <a:latin typeface="Arial"/>
            </a:endParaRPr>
          </a:p>
        </p:txBody>
      </p:sp>
      <p:sp>
        <p:nvSpPr>
          <p:cNvPr id="106" name="CustomShape 3"/>
          <p:cNvSpPr/>
          <p:nvPr/>
        </p:nvSpPr>
        <p:spPr>
          <a:xfrm>
            <a:off x="697311" y="1624255"/>
            <a:ext cx="7848052" cy="4489551"/>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lnSpcReduction="10000"/>
          </a:bodyPr>
          <a:lstStyle/>
          <a:p>
            <a:pPr marL="432000" indent="-321840">
              <a:lnSpc>
                <a:spcPct val="100000"/>
              </a:lnSpc>
              <a:spcBef>
                <a:spcPts val="1417"/>
              </a:spcBef>
              <a:buClr>
                <a:srgbClr val="000000"/>
              </a:buClr>
              <a:buSzPct val="45000"/>
              <a:buFont typeface="Wingdings" charset="2"/>
              <a:buChar char=""/>
            </a:pPr>
            <a:r>
              <a:rPr lang="en-US" sz="3200" b="0" strike="noStrike" spc="-1" dirty="0">
                <a:solidFill>
                  <a:srgbClr val="000000"/>
                </a:solidFill>
                <a:latin typeface="Arial"/>
                <a:ea typeface="DejaVu Sans"/>
              </a:rPr>
              <a:t>Ballot Resolution Committee</a:t>
            </a:r>
          </a:p>
          <a:p>
            <a:pPr marL="889200" lvl="1" indent="-321840">
              <a:spcBef>
                <a:spcPts val="1417"/>
              </a:spcBef>
              <a:buClr>
                <a:srgbClr val="000000"/>
              </a:buClr>
              <a:buSzPct val="45000"/>
              <a:buFont typeface="Wingdings" charset="2"/>
              <a:buChar char=""/>
            </a:pPr>
            <a:r>
              <a:rPr lang="en-US" sz="3200" b="0" strike="noStrike" spc="-1" dirty="0">
                <a:solidFill>
                  <a:srgbClr val="000000"/>
                </a:solidFill>
                <a:latin typeface="Arial"/>
                <a:ea typeface="DejaVu Sans"/>
              </a:rPr>
              <a:t>Online meetings at 3pm UTC Fridays (although can vary based on availabilities, and can sometimes also meet on Wednesdays)</a:t>
            </a:r>
          </a:p>
          <a:p>
            <a:pPr marL="432000" indent="-321840">
              <a:lnSpc>
                <a:spcPct val="100000"/>
              </a:lnSpc>
              <a:spcBef>
                <a:spcPts val="1417"/>
              </a:spcBef>
              <a:buClr>
                <a:srgbClr val="000000"/>
              </a:buClr>
              <a:buSzPct val="45000"/>
              <a:buFont typeface="Wingdings" charset="2"/>
              <a:buChar char=""/>
            </a:pPr>
            <a:r>
              <a:rPr lang="en-US" sz="3200" b="0" strike="noStrike" spc="-1" dirty="0">
                <a:latin typeface="Arial"/>
              </a:rPr>
              <a:t>Continue only meeting face-to-face in Plenary Sessions</a:t>
            </a:r>
            <a:r>
              <a:rPr lang="en-US" sz="3200" spc="-1" dirty="0">
                <a:latin typeface="Arial"/>
              </a:rPr>
              <a:t>; next meeting in March 2020, Atlanta Plenary</a:t>
            </a:r>
          </a:p>
          <a:p>
            <a:pPr marL="889200" lvl="1" indent="-321840">
              <a:spcBef>
                <a:spcPts val="1417"/>
              </a:spcBef>
              <a:buClr>
                <a:srgbClr val="000000"/>
              </a:buClr>
              <a:buSzPct val="45000"/>
              <a:buFont typeface="Wingdings" charset="2"/>
              <a:buChar char=""/>
            </a:pPr>
            <a:r>
              <a:rPr lang="en-US" sz="3200" b="0" strike="noStrike" spc="-1" dirty="0">
                <a:latin typeface="Arial"/>
              </a:rPr>
              <a:t>2-3 Meetings required in that Session</a:t>
            </a:r>
          </a:p>
        </p:txBody>
      </p:sp>
      <p:sp>
        <p:nvSpPr>
          <p:cNvPr id="2" name="Footer Placeholder 1">
            <a:extLst>
              <a:ext uri="{FF2B5EF4-FFF2-40B4-BE49-F238E27FC236}">
                <a16:creationId xmlns:a16="http://schemas.microsoft.com/office/drawing/2014/main" id="{BE08AF08-B586-E348-B548-7EE395666AD4}"/>
              </a:ext>
            </a:extLst>
          </p:cNvPr>
          <p:cNvSpPr>
            <a:spLocks noGrp="1"/>
          </p:cNvSpPr>
          <p:nvPr>
            <p:ph type="ftr" sz="quarter" idx="11"/>
          </p:nvPr>
        </p:nvSpPr>
        <p:spPr/>
        <p:txBody>
          <a:bodyPr/>
          <a:lstStyle/>
          <a:p>
            <a:pPr>
              <a:defRPr/>
            </a:pPr>
            <a:r>
              <a:rPr lang="en-US"/>
              <a:t>Robert F. Heile, Decawave</a:t>
            </a:r>
          </a:p>
        </p:txBody>
      </p:sp>
      <p:sp>
        <p:nvSpPr>
          <p:cNvPr id="3" name="Slide Number Placeholder 2">
            <a:extLst>
              <a:ext uri="{FF2B5EF4-FFF2-40B4-BE49-F238E27FC236}">
                <a16:creationId xmlns:a16="http://schemas.microsoft.com/office/drawing/2014/main" id="{180DCFAF-5C74-F540-9EBB-3777C0F42137}"/>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80</a:t>
            </a:fld>
            <a:endParaRPr lang="en-US"/>
          </a:p>
        </p:txBody>
      </p:sp>
      <p:sp>
        <p:nvSpPr>
          <p:cNvPr id="4" name="Date Placeholder 3">
            <a:extLst>
              <a:ext uri="{FF2B5EF4-FFF2-40B4-BE49-F238E27FC236}">
                <a16:creationId xmlns:a16="http://schemas.microsoft.com/office/drawing/2014/main" id="{38E65E59-9E58-AD4B-A83C-FFA979341CC0}"/>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67909482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Vienna, Austria</a:t>
            </a:r>
            <a:br>
              <a:rPr lang="en-US" altLang="ja-JP" dirty="0">
                <a:ea typeface="ＭＳ Ｐゴシック" pitchFamily="50" charset="-128"/>
              </a:rPr>
            </a:br>
            <a:r>
              <a:rPr lang="en-US" altLang="ja-JP" dirty="0">
                <a:ea typeface="ＭＳ Ｐゴシック" pitchFamily="50" charset="-128"/>
              </a:rPr>
              <a:t>July 19</a:t>
            </a:r>
            <a:r>
              <a:rPr lang="en-US" altLang="ja-JP" baseline="30000" dirty="0">
                <a:ea typeface="ＭＳ Ｐゴシック" pitchFamily="50" charset="-128"/>
              </a:rPr>
              <a:t>th</a:t>
            </a:r>
            <a:r>
              <a:rPr lang="en-US" altLang="ja-JP" dirty="0">
                <a:ea typeface="ＭＳ Ｐゴシック" pitchFamily="50" charset="-128"/>
              </a:rPr>
              <a:t>, 2019</a:t>
            </a:r>
            <a:br>
              <a:rPr lang="en-US" altLang="ja-JP" dirty="0">
                <a:ea typeface="ＭＳ Ｐゴシック" pitchFamily="50" charset="-128"/>
              </a:rPr>
            </a:br>
            <a:r>
              <a:rPr lang="en-US" altLang="ja-JP" sz="3200" dirty="0">
                <a:ea typeface="ＭＳ Ｐゴシック" pitchFamily="50" charset="-128"/>
              </a:rPr>
              <a:t>Chair by</a:t>
            </a:r>
            <a:br>
              <a:rPr lang="en-US" altLang="ja-JP" sz="3200" dirty="0">
                <a:ea typeface="ＭＳ Ｐゴシック" pitchFamily="50" charset="-128"/>
              </a:rPr>
            </a:br>
            <a:r>
              <a:rPr lang="en-US" altLang="ja-JP" sz="2800" dirty="0">
                <a:ea typeface="ＭＳ Ｐゴシック" pitchFamily="50" charset="-128"/>
              </a:rPr>
              <a:t>Ryuji Kohno(YNU/CWC-Nippon)</a:t>
            </a:r>
            <a:br>
              <a:rPr lang="en-US" altLang="ja-JP" sz="2800" dirty="0">
                <a:ea typeface="ＭＳ Ｐゴシック" pitchFamily="50" charset="-128"/>
              </a:rPr>
            </a:br>
            <a:r>
              <a:rPr lang="en-US" altLang="ja-JP" sz="2800" dirty="0">
                <a:ea typeface="ＭＳ Ｐゴシック" pitchFamily="50" charset="-128"/>
              </a:rPr>
              <a:t>Reported by</a:t>
            </a:r>
            <a:br>
              <a:rPr lang="en-US" altLang="ja-JP" sz="2800" dirty="0">
                <a:ea typeface="ＭＳ Ｐゴシック" pitchFamily="50" charset="-128"/>
              </a:rPr>
            </a:br>
            <a:r>
              <a:rPr lang="en-US" altLang="ja-JP" sz="2800" dirty="0">
                <a:ea typeface="ＭＳ Ｐゴシック" pitchFamily="50" charset="-128"/>
              </a:rPr>
              <a:t>Huan-Bang Li (NICT)</a:t>
            </a:r>
            <a:endParaRPr lang="ja-JP"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solidFill>
                  <a:srgbClr val="000000"/>
                </a:solidFill>
              </a:rPr>
              <a:t>Slide </a:t>
            </a:r>
            <a:fld id="{E1A173A1-C39B-41EB-BCF2-B522BCC141FC}" type="slidenum">
              <a:rPr lang="en-US" altLang="ja-JP">
                <a:solidFill>
                  <a:srgbClr val="000000"/>
                </a:solidFill>
              </a:rPr>
              <a:pPr/>
              <a:t>81</a:t>
            </a:fld>
            <a:endParaRPr lang="en-US" altLang="ja-JP" dirty="0">
              <a:solidFill>
                <a:srgbClr val="000000"/>
              </a:solidFill>
            </a:endParaRPr>
          </a:p>
        </p:txBody>
      </p:sp>
      <p:sp>
        <p:nvSpPr>
          <p:cNvPr id="3" name="Footer Placeholder 2">
            <a:extLst>
              <a:ext uri="{FF2B5EF4-FFF2-40B4-BE49-F238E27FC236}">
                <a16:creationId xmlns:a16="http://schemas.microsoft.com/office/drawing/2014/main" id="{66E7E505-1F4B-CF4B-B7DB-3CFD6A39E362}"/>
              </a:ext>
            </a:extLst>
          </p:cNvPr>
          <p:cNvSpPr>
            <a:spLocks noGrp="1"/>
          </p:cNvSpPr>
          <p:nvPr>
            <p:ph type="ftr" sz="quarter" idx="11"/>
          </p:nvPr>
        </p:nvSpPr>
        <p:spPr/>
        <p:txBody>
          <a:bodyPr/>
          <a:lstStyle/>
          <a:p>
            <a:pPr>
              <a:defRPr/>
            </a:pPr>
            <a:r>
              <a:rPr lang="en-US"/>
              <a:t>Robert F. Heile, Decawave</a:t>
            </a:r>
          </a:p>
        </p:txBody>
      </p:sp>
      <p:sp>
        <p:nvSpPr>
          <p:cNvPr id="4" name="Date Placeholder 3">
            <a:extLst>
              <a:ext uri="{FF2B5EF4-FFF2-40B4-BE49-F238E27FC236}">
                <a16:creationId xmlns:a16="http://schemas.microsoft.com/office/drawing/2014/main" id="{5D8B4D82-5732-6444-B25B-81D40E2A10E8}"/>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5502726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800" y="518863"/>
            <a:ext cx="7772400" cy="776907"/>
          </a:xfrm>
        </p:spPr>
        <p:txBody>
          <a:bodyPr/>
          <a:lstStyle/>
          <a:p>
            <a:r>
              <a:rPr lang="en-US" altLang="ja-JP" b="1" dirty="0"/>
              <a:t>Meeting Objectives</a:t>
            </a:r>
            <a:endParaRPr kumimoji="1" lang="ja-JP" altLang="en-US" b="1" dirty="0"/>
          </a:p>
        </p:txBody>
      </p:sp>
      <p:sp>
        <p:nvSpPr>
          <p:cNvPr id="2" name="コンテンツ プレースホルダー 1"/>
          <p:cNvSpPr>
            <a:spLocks noGrp="1"/>
          </p:cNvSpPr>
          <p:nvPr>
            <p:ph idx="1"/>
          </p:nvPr>
        </p:nvSpPr>
        <p:spPr>
          <a:xfrm>
            <a:off x="293711" y="1198823"/>
            <a:ext cx="8568951" cy="5132541"/>
          </a:xfrm>
        </p:spPr>
        <p:txBody>
          <a:bodyPr/>
          <a:lstStyle/>
          <a:p>
            <a:pPr algn="just">
              <a:lnSpc>
                <a:spcPts val="2400"/>
              </a:lnSpc>
            </a:pPr>
            <a:r>
              <a:rPr lang="en-US" altLang="ja-JP" sz="2000" dirty="0"/>
              <a:t>IG-DEP activities as amendment of existing IEEE802.15.6 for WBAN or a new standard, conventional focused use cases, additional use cases, technical requirement, draft of PAR and CSD have been rereviewed.</a:t>
            </a:r>
          </a:p>
          <a:p>
            <a:pPr algn="just">
              <a:lnSpc>
                <a:spcPts val="2400"/>
              </a:lnSpc>
            </a:pPr>
            <a:r>
              <a:rPr lang="en-US" altLang="ja-JP" sz="2000" b="1" dirty="0"/>
              <a:t>Cooperation with ETSI smart BAN and smart M2M projects </a:t>
            </a:r>
            <a:r>
              <a:rPr lang="en-US" altLang="ja-JP" sz="2000" dirty="0"/>
              <a:t>has been discussed including commonality and difference although ETSI is directing smart implementation while IG-DEP is focusing on dependability for high QoS and QoL. </a:t>
            </a:r>
          </a:p>
          <a:p>
            <a:pPr algn="just">
              <a:lnSpc>
                <a:spcPts val="2400"/>
              </a:lnSpc>
            </a:pPr>
            <a:r>
              <a:rPr lang="en-US" altLang="ja-JP" sz="2000" b="1" dirty="0"/>
              <a:t>According to request from BMI Center of NICT</a:t>
            </a:r>
            <a:r>
              <a:rPr lang="en-US" altLang="ja-JP" sz="2000" dirty="0"/>
              <a:t>, IG-DEP restarts </a:t>
            </a:r>
            <a:r>
              <a:rPr lang="en-US" altLang="ja-JP" sz="2000" b="1" dirty="0"/>
              <a:t>amendment of 15.6 standard for medical BAN </a:t>
            </a:r>
            <a:r>
              <a:rPr lang="en-US" altLang="ja-JP" sz="2000" dirty="0"/>
              <a:t>applicable to 40 times more sensors and 5 times higher aggregate data rate for EEG or </a:t>
            </a:r>
            <a:r>
              <a:rPr lang="en-US" altLang="ja-JP" sz="2000" dirty="0" err="1"/>
              <a:t>ECoG</a:t>
            </a:r>
            <a:r>
              <a:rPr lang="en-US" altLang="ja-JP" sz="2000" dirty="0"/>
              <a:t>.</a:t>
            </a:r>
          </a:p>
          <a:p>
            <a:pPr algn="just">
              <a:lnSpc>
                <a:spcPts val="2400"/>
              </a:lnSpc>
            </a:pPr>
            <a:r>
              <a:rPr lang="en-US" altLang="ja-JP" sz="2000" b="1" dirty="0"/>
              <a:t>Coexistence between 5G and UWB-BAN</a:t>
            </a:r>
            <a:r>
              <a:rPr lang="en-US" altLang="ja-JP" sz="2000" dirty="0"/>
              <a:t>, and overall performance in case of </a:t>
            </a:r>
            <a:r>
              <a:rPr lang="en-US" altLang="ja-JP" sz="2000" b="1" dirty="0"/>
              <a:t>overlaid multiple BANs </a:t>
            </a:r>
            <a:r>
              <a:rPr lang="en-US" altLang="ja-JP" sz="2000" dirty="0"/>
              <a:t>have been discussed as resolve inter- and intra-system interference problems to guarantee enhanced dependability as an amendment of 15.6 MAC and PHY.</a:t>
            </a:r>
          </a:p>
          <a:p>
            <a:pPr algn="just">
              <a:lnSpc>
                <a:spcPts val="2400"/>
              </a:lnSpc>
            </a:pPr>
            <a:r>
              <a:rPr lang="en-US" altLang="ja-JP" sz="2000" dirty="0"/>
              <a:t>By </a:t>
            </a:r>
            <a:r>
              <a:rPr lang="en-US" altLang="ja-JP" sz="2000" b="1" dirty="0"/>
              <a:t>updating technical requirement</a:t>
            </a:r>
            <a:r>
              <a:rPr lang="en-US" altLang="ja-JP" sz="2000" dirty="0"/>
              <a:t> for dependable BAN, focused use cases which have common requirement has been summarized.</a:t>
            </a:r>
          </a:p>
        </p:txBody>
      </p:sp>
      <p:sp>
        <p:nvSpPr>
          <p:cNvPr id="5" name="スライド番号プレースホルダー 4"/>
          <p:cNvSpPr>
            <a:spLocks noGrp="1"/>
          </p:cNvSpPr>
          <p:nvPr>
            <p:ph type="sldNum" sz="quarter" idx="12"/>
          </p:nvPr>
        </p:nvSpPr>
        <p:spPr/>
        <p:txBody>
          <a:bodyPr/>
          <a:lstStyle/>
          <a:p>
            <a:r>
              <a:rPr lang="en-US" altLang="ja-JP" dirty="0">
                <a:solidFill>
                  <a:srgbClr val="000000"/>
                </a:solidFill>
              </a:rPr>
              <a:t>Slide </a:t>
            </a:r>
            <a:fld id="{17C47D4F-CAA3-4307-B0EF-8C4B3E0CF21D}" type="slidenum">
              <a:rPr lang="en-US" altLang="ja-JP" smtClean="0">
                <a:solidFill>
                  <a:srgbClr val="000000"/>
                </a:solidFill>
              </a:rPr>
              <a:pPr/>
              <a:t>82</a:t>
            </a:fld>
            <a:endParaRPr lang="en-US" altLang="ja-JP" dirty="0">
              <a:solidFill>
                <a:srgbClr val="000000"/>
              </a:solidFill>
            </a:endParaRPr>
          </a:p>
        </p:txBody>
      </p:sp>
      <p:sp>
        <p:nvSpPr>
          <p:cNvPr id="4" name="Footer Placeholder 3">
            <a:extLst>
              <a:ext uri="{FF2B5EF4-FFF2-40B4-BE49-F238E27FC236}">
                <a16:creationId xmlns:a16="http://schemas.microsoft.com/office/drawing/2014/main" id="{49CEFF60-3DE3-0C48-8899-281793F732F7}"/>
              </a:ext>
            </a:extLst>
          </p:cNvPr>
          <p:cNvSpPr>
            <a:spLocks noGrp="1"/>
          </p:cNvSpPr>
          <p:nvPr>
            <p:ph type="ftr" sz="quarter" idx="11"/>
          </p:nvPr>
        </p:nvSpPr>
        <p:spPr/>
        <p:txBody>
          <a:bodyPr/>
          <a:lstStyle/>
          <a:p>
            <a:pPr>
              <a:defRPr/>
            </a:pPr>
            <a:r>
              <a:rPr lang="en-US"/>
              <a:t>Robert F. Heile, Decawave</a:t>
            </a:r>
          </a:p>
        </p:txBody>
      </p:sp>
      <p:sp>
        <p:nvSpPr>
          <p:cNvPr id="6" name="Date Placeholder 5">
            <a:extLst>
              <a:ext uri="{FF2B5EF4-FFF2-40B4-BE49-F238E27FC236}">
                <a16:creationId xmlns:a16="http://schemas.microsoft.com/office/drawing/2014/main" id="{ED92E07C-F5F0-9647-A98E-15ADFC6B1A81}"/>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32553072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534411"/>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6" name="Rectangle 3">
            <a:extLst>
              <a:ext uri="{FF2B5EF4-FFF2-40B4-BE49-F238E27FC236}">
                <a16:creationId xmlns:a16="http://schemas.microsoft.com/office/drawing/2014/main" id="{84437E51-E8BD-4F05-98B6-50FE499B15CB}"/>
              </a:ext>
            </a:extLst>
          </p:cNvPr>
          <p:cNvSpPr>
            <a:spLocks noGrp="1" noChangeArrowheads="1"/>
          </p:cNvSpPr>
          <p:nvPr>
            <p:ph idx="1"/>
          </p:nvPr>
        </p:nvSpPr>
        <p:spPr>
          <a:xfrm>
            <a:off x="107504" y="1064121"/>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15-19-0114-00-0dep-ig-dependability-March-2019-meeting-minutes</a:t>
            </a:r>
          </a:p>
          <a:p>
            <a:pPr>
              <a:lnSpc>
                <a:spcPts val="1300"/>
              </a:lnSpc>
            </a:pPr>
            <a:r>
              <a:rPr lang="en-US" altLang="ja-JP" sz="1400" dirty="0"/>
              <a:t>Review</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IEEE802.15.6 Wireless Medical BAN                doc.#15-18-0384-00-odep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Overview of ETSI Smart BAN Project Activities                 doc.#15-18-535-01-0dep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Updated  Technical Requirements for Focused Use Cases on WBAN for Human, Robotic and Car Bodies</a:t>
            </a:r>
            <a:r>
              <a:rPr lang="ja-JP" altLang="en-US" sz="1400" dirty="0">
                <a:cs typeface="Times New Roman" pitchFamily="18" charset="0"/>
              </a:rPr>
              <a:t>　                                                                             </a:t>
            </a:r>
            <a:r>
              <a:rPr lang="en-US" altLang="ja-JP" sz="1400" dirty="0">
                <a:cs typeface="Times New Roman" pitchFamily="18" charset="0"/>
              </a:rPr>
              <a:t>doc.#15-19-0157-00-0dep</a:t>
            </a:r>
          </a:p>
          <a:p>
            <a:pPr>
              <a:lnSpc>
                <a:spcPts val="1300"/>
              </a:lnSpc>
            </a:pPr>
            <a:r>
              <a:rPr lang="en-US" altLang="ja-JP" sz="1400" dirty="0"/>
              <a:t>Discussion</a:t>
            </a:r>
          </a:p>
          <a:p>
            <a:pPr marL="804863" indent="0">
              <a:lnSpc>
                <a:spcPts val="1300"/>
              </a:lnSpc>
              <a:buNone/>
            </a:pPr>
            <a:r>
              <a:rPr lang="en-US" altLang="ja-JP" sz="1400" dirty="0"/>
              <a:t>Amendment of PHY and MAC of IEEE802.15.6 Wireless Medical BAN to Dependable BAN for Medicine, Cars and other IoT/M2M Use cases with Data Science</a:t>
            </a:r>
          </a:p>
          <a:p>
            <a:pPr>
              <a:lnSpc>
                <a:spcPts val="1300"/>
              </a:lnSpc>
            </a:pPr>
            <a:r>
              <a:rPr lang="en-US" altLang="ja-JP" sz="1400" dirty="0"/>
              <a:t>Presentation</a:t>
            </a:r>
          </a:p>
          <a:p>
            <a:pPr lvl="1">
              <a:lnSpc>
                <a:spcPts val="1300"/>
              </a:lnSpc>
              <a:buFont typeface="+mj-lt"/>
              <a:buAutoNum type="arabicPeriod"/>
            </a:pPr>
            <a:r>
              <a:rPr lang="en-US" altLang="ja-JP" sz="1400" dirty="0"/>
              <a:t>Transmission power control using integrated terminal between 5G and UWB-BAN to maximize throughput of the BAN                                                        doc.#15-19-0327-00-0dep</a:t>
            </a:r>
          </a:p>
          <a:p>
            <a:pPr lvl="1">
              <a:lnSpc>
                <a:spcPts val="1300"/>
              </a:lnSpc>
              <a:buFont typeface="+mj-lt"/>
              <a:buAutoNum type="arabicPeriod"/>
            </a:pPr>
            <a:r>
              <a:rPr lang="en-US" altLang="ja-JP" sz="1400" dirty="0"/>
              <a:t>Scheme of estimating location of implanted devices in small intestine using UWB wireless localization and two-dimensional mapping                                            doc.#15-19-0290-00-0dep</a:t>
            </a:r>
          </a:p>
          <a:p>
            <a:pPr lvl="1">
              <a:lnSpc>
                <a:spcPts val="1300"/>
              </a:lnSpc>
              <a:buFont typeface="+mj-lt"/>
              <a:buAutoNum type="arabicPeriod"/>
            </a:pPr>
            <a:r>
              <a:rPr lang="en-US" altLang="ja-JP" sz="1400" dirty="0"/>
              <a:t>A dependable MAC protocol for bi-directional transmission for WBAN doc.#15-18-0115-01-0dep</a:t>
            </a:r>
          </a:p>
          <a:p>
            <a:pPr lvl="1">
              <a:lnSpc>
                <a:spcPts val="1300"/>
              </a:lnSpc>
              <a:buFont typeface="+mj-lt"/>
              <a:buAutoNum type="arabicPeriod"/>
            </a:pPr>
            <a:r>
              <a:rPr lang="en-US" altLang="ja-JP" sz="1400" dirty="0"/>
              <a:t>Learning and Recognition with Neural Network of Heart Beats Sensed by WBAN for Patient Stress Estimate for Rehabilitation                                                 doc.#15-19-0124-01-0dep</a:t>
            </a:r>
          </a:p>
          <a:p>
            <a:pPr lvl="1">
              <a:lnSpc>
                <a:spcPts val="1300"/>
              </a:lnSpc>
              <a:buFont typeface="+mj-lt"/>
              <a:buAutoNum type="arabicPeriod"/>
            </a:pPr>
            <a:r>
              <a:rPr lang="en-US" altLang="ja-JP" sz="1400" dirty="0"/>
              <a:t>MAC Protocol with Interference Mitigation Using Negotiation among Coordinators in Multiple Wireless Body Area Networks(BANs)                                               doc.#15-19-0291-00-0dep </a:t>
            </a:r>
          </a:p>
          <a:p>
            <a:pPr>
              <a:lnSpc>
                <a:spcPts val="1300"/>
              </a:lnSpc>
            </a:pPr>
            <a:r>
              <a:rPr lang="en-US" altLang="ja-JP" sz="1400" dirty="0"/>
              <a:t>Discussion</a:t>
            </a:r>
          </a:p>
          <a:p>
            <a:pPr lvl="1">
              <a:lnSpc>
                <a:spcPts val="1300"/>
              </a:lnSpc>
              <a:buFont typeface="+mj-lt"/>
              <a:buAutoNum type="arabicPeriod"/>
            </a:pPr>
            <a:r>
              <a:rPr lang="en-US" altLang="ja-JP" sz="1400" dirty="0"/>
              <a:t>Technical requirement update with possible enable technologies   doc.#15-19-0157-02-0dep</a:t>
            </a:r>
          </a:p>
          <a:p>
            <a:pPr lvl="1">
              <a:lnSpc>
                <a:spcPts val="1300"/>
              </a:lnSpc>
              <a:buFont typeface="+mj-lt"/>
              <a:buAutoNum type="arabicPeriod"/>
            </a:pPr>
            <a:r>
              <a:rPr lang="en-US" altLang="ja-JP" sz="1400" dirty="0"/>
              <a:t>Review and Update of draft of PAR and CSD;                                doc.#15-16-0290-03-0dep</a:t>
            </a:r>
          </a:p>
          <a:p>
            <a:pPr lvl="1">
              <a:lnSpc>
                <a:spcPts val="1300"/>
              </a:lnSpc>
              <a:buFont typeface="+mj-lt"/>
              <a:buAutoNum type="arabicPeriod"/>
            </a:pPr>
            <a:r>
              <a:rPr lang="en-US" altLang="ja-JP" sz="1400" dirty="0"/>
              <a:t>Update of Timeline and Progress to SG/TG/WG</a:t>
            </a:r>
          </a:p>
        </p:txBody>
      </p:sp>
      <p:sp>
        <p:nvSpPr>
          <p:cNvPr id="8196" name="Slide Number Placeholder 8"/>
          <p:cNvSpPr>
            <a:spLocks noGrp="1"/>
          </p:cNvSpPr>
          <p:nvPr>
            <p:ph type="sldNum" sz="quarter" idx="12"/>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83</a:t>
            </a:fld>
            <a:endParaRPr lang="en-US" altLang="ja-JP" sz="1200" dirty="0">
              <a:latin typeface="Times New Roman" pitchFamily="18" charset="0"/>
            </a:endParaRPr>
          </a:p>
        </p:txBody>
      </p:sp>
      <p:sp>
        <p:nvSpPr>
          <p:cNvPr id="2" name="Footer Placeholder 1">
            <a:extLst>
              <a:ext uri="{FF2B5EF4-FFF2-40B4-BE49-F238E27FC236}">
                <a16:creationId xmlns:a16="http://schemas.microsoft.com/office/drawing/2014/main" id="{89F04C76-67AE-4E47-BFD4-EC283C1233A0}"/>
              </a:ext>
            </a:extLst>
          </p:cNvPr>
          <p:cNvSpPr>
            <a:spLocks noGrp="1"/>
          </p:cNvSpPr>
          <p:nvPr>
            <p:ph type="ftr" sz="quarter" idx="11"/>
          </p:nvPr>
        </p:nvSpPr>
        <p:spPr/>
        <p:txBody>
          <a:bodyPr/>
          <a:lstStyle/>
          <a:p>
            <a:pPr>
              <a:defRPr/>
            </a:pPr>
            <a:r>
              <a:rPr lang="en-US"/>
              <a:t>Robert F. Heile, Decawave</a:t>
            </a:r>
          </a:p>
        </p:txBody>
      </p:sp>
      <p:sp>
        <p:nvSpPr>
          <p:cNvPr id="3" name="Date Placeholder 2">
            <a:extLst>
              <a:ext uri="{FF2B5EF4-FFF2-40B4-BE49-F238E27FC236}">
                <a16:creationId xmlns:a16="http://schemas.microsoft.com/office/drawing/2014/main" id="{EE2C278E-0D16-9341-AB36-CE01ED7D75CB}"/>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4089092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11560" y="522392"/>
            <a:ext cx="7727370" cy="648073"/>
          </a:xfrm>
        </p:spPr>
        <p:txBody>
          <a:bodyPr/>
          <a:lstStyle/>
          <a:p>
            <a:r>
              <a:rPr lang="en-US" altLang="ja-JP" sz="4000" b="1" dirty="0"/>
              <a:t>Contributions</a:t>
            </a:r>
            <a:endParaRPr kumimoji="1" lang="ja-JP" altLang="en-US" sz="4000" b="1" dirty="0"/>
          </a:p>
        </p:txBody>
      </p:sp>
      <p:sp>
        <p:nvSpPr>
          <p:cNvPr id="2" name="コンテンツ プレースホルダー 1"/>
          <p:cNvSpPr>
            <a:spLocks noGrp="1"/>
          </p:cNvSpPr>
          <p:nvPr>
            <p:ph idx="1"/>
          </p:nvPr>
        </p:nvSpPr>
        <p:spPr>
          <a:xfrm>
            <a:off x="271007" y="1116132"/>
            <a:ext cx="8766313" cy="5440119"/>
          </a:xfrm>
        </p:spPr>
        <p:txBody>
          <a:bodyPr/>
          <a:lstStyle/>
          <a:p>
            <a:pPr marL="0" indent="0">
              <a:lnSpc>
                <a:spcPts val="1600"/>
              </a:lnSpc>
              <a:buNone/>
            </a:pPr>
            <a:r>
              <a:rPr lang="is-IS" altLang="ja-JP" sz="1600" dirty="0"/>
              <a:t>15-19-0141-00-0dep-ig-dependability-march-2019-meeting-agenda by Ryuji Kohno (YNU/CWC-Nippon)</a:t>
            </a:r>
          </a:p>
          <a:p>
            <a:pPr marL="0" indent="0">
              <a:lnSpc>
                <a:spcPts val="1600"/>
              </a:lnSpc>
              <a:buNone/>
            </a:pPr>
            <a:r>
              <a:rPr lang="is-IS" altLang="ja-JP" sz="1600" dirty="0"/>
              <a:t>15-19-0282-00-0dep-ig-dep-opening-information-for-july-2019</a:t>
            </a:r>
            <a:r>
              <a:rPr lang="ja-JP" altLang="en-US" sz="1600" dirty="0"/>
              <a:t> </a:t>
            </a:r>
            <a:r>
              <a:rPr lang="is-IS" altLang="ja-JP" sz="1600" dirty="0"/>
              <a:t>by Ryuji Kohno (YNU/CWC-Nippon)</a:t>
            </a:r>
            <a:r>
              <a:rPr lang="ja-JP" altLang="en-US" sz="1600" dirty="0"/>
              <a:t> </a:t>
            </a:r>
            <a:r>
              <a:rPr lang="en-US" altLang="ja-JP" sz="1600" dirty="0"/>
              <a:t>and</a:t>
            </a:r>
            <a:r>
              <a:rPr lang="ja-JP" altLang="en-US" sz="1600" dirty="0"/>
              <a:t> </a:t>
            </a:r>
            <a:r>
              <a:rPr lang="en-US" altLang="ja-JP" sz="1600" dirty="0"/>
              <a:t>Jussi</a:t>
            </a:r>
            <a:r>
              <a:rPr lang="ja-JP" altLang="en-US" sz="1600" dirty="0"/>
              <a:t> </a:t>
            </a:r>
            <a:r>
              <a:rPr lang="en-US" altLang="ja-JP" sz="1600" dirty="0" err="1"/>
              <a:t>Haapola</a:t>
            </a:r>
            <a:r>
              <a:rPr lang="en-US" altLang="ja-JP" sz="1600" dirty="0"/>
              <a:t> (CWC)</a:t>
            </a:r>
            <a:r>
              <a:rPr lang="ja-JP" altLang="en-US" sz="1600" dirty="0"/>
              <a:t>　</a:t>
            </a:r>
            <a:endParaRPr lang="is-IS" altLang="ja-JP" sz="1600" dirty="0"/>
          </a:p>
          <a:p>
            <a:pPr marL="0" indent="0">
              <a:lnSpc>
                <a:spcPts val="1600"/>
              </a:lnSpc>
              <a:buNone/>
            </a:pPr>
            <a:r>
              <a:rPr lang="is-IS" altLang="ja-JP" sz="1600" dirty="0"/>
              <a:t>15-19-02834-03-0dep-ig-dependability-july-meeting-agenda</a:t>
            </a:r>
            <a:r>
              <a:rPr lang="ja-JP" altLang="en-US" sz="1600" dirty="0"/>
              <a:t> </a:t>
            </a:r>
            <a:r>
              <a:rPr lang="en-US" altLang="ja-JP" sz="1600" dirty="0"/>
              <a:t>by Ryuji Kohno (YNU/CWC-Nippon) and Jussi Haapola (CWC)</a:t>
            </a:r>
            <a:r>
              <a:rPr lang="ja-JP" altLang="en-US" sz="1600" dirty="0"/>
              <a:t>　</a:t>
            </a:r>
            <a:endParaRPr lang="is-IS" altLang="ja-JP" sz="1600" dirty="0"/>
          </a:p>
          <a:p>
            <a:pPr marL="0" indent="0">
              <a:lnSpc>
                <a:spcPts val="1600"/>
              </a:lnSpc>
              <a:buNone/>
            </a:pPr>
            <a:r>
              <a:rPr lang="en-US" altLang="ja-JP" sz="1600" dirty="0"/>
              <a:t>15-18-0347-00-0dep-ig-dep-overview-of-IG-DEP-Overview of Review of IG Dependability Activities for Cars and other IoT &amp; M2M Use cases and Amendment of IEEE802.15.6 Wireless Medical by Ryuji Kohno (YNU/CWC-Nippon) </a:t>
            </a:r>
          </a:p>
          <a:p>
            <a:pPr marL="0" indent="0">
              <a:lnSpc>
                <a:spcPts val="1600"/>
              </a:lnSpc>
              <a:buNone/>
            </a:pPr>
            <a:r>
              <a:rPr lang="en-US" altLang="ja-JP" sz="1600" dirty="0"/>
              <a:t>15-18-0535-01-0dep-ig-dep-Overview of ETSI Smart BAN Project Activities</a:t>
            </a:r>
            <a:r>
              <a:rPr lang="ja-JP" altLang="en-US" sz="1600" dirty="0"/>
              <a:t> </a:t>
            </a:r>
            <a:r>
              <a:rPr lang="en-US" altLang="ja-JP" sz="1600" dirty="0"/>
              <a:t>by</a:t>
            </a:r>
            <a:r>
              <a:rPr lang="ja-JP" altLang="en-US" sz="1600" dirty="0"/>
              <a:t> </a:t>
            </a:r>
            <a:r>
              <a:rPr lang="en-US" altLang="ja-JP" sz="1600" dirty="0"/>
              <a:t>John</a:t>
            </a:r>
            <a:r>
              <a:rPr lang="ja-JP" altLang="en-US" sz="1600" dirty="0"/>
              <a:t> </a:t>
            </a:r>
            <a:r>
              <a:rPr lang="en-US" altLang="ja-JP" sz="1600" dirty="0"/>
              <a:t>Faseroute</a:t>
            </a:r>
            <a:r>
              <a:rPr lang="ja-JP" altLang="en-US" sz="1600" dirty="0"/>
              <a:t> </a:t>
            </a:r>
            <a:r>
              <a:rPr lang="en-US" altLang="ja-JP" sz="1600" dirty="0"/>
              <a:t>(CSEM)</a:t>
            </a:r>
          </a:p>
          <a:p>
            <a:pPr marL="0" indent="0">
              <a:lnSpc>
                <a:spcPts val="1600"/>
              </a:lnSpc>
              <a:buNone/>
            </a:pPr>
            <a:r>
              <a:rPr lang="en-US" altLang="ja-JP" sz="1600" dirty="0"/>
              <a:t>15-19-0290-00-0dep IG DEP Localization of Implanted Devices Combining TDOA, Particle Filter with WBAN</a:t>
            </a:r>
            <a:r>
              <a:rPr lang="ja-JP" altLang="en-US" sz="1600" dirty="0"/>
              <a:t> </a:t>
            </a:r>
            <a:r>
              <a:rPr lang="en-US" altLang="ja-JP" sz="1600" dirty="0"/>
              <a:t>by Ryuji Kohno (YNU/CWC-Nippon)</a:t>
            </a:r>
          </a:p>
          <a:p>
            <a:pPr marL="0" indent="0">
              <a:lnSpc>
                <a:spcPts val="1600"/>
              </a:lnSpc>
              <a:buNone/>
            </a:pPr>
            <a:r>
              <a:rPr lang="en-US" altLang="ja-JP" sz="1600" dirty="0"/>
              <a:t>15-19-0291-00-0dep-ig-dep dependable MAC Protocol with Interference Mitigation Using Negotiation among Coordinators in Multiple Wireless Body Area Networks</a:t>
            </a:r>
            <a:r>
              <a:rPr lang="ja-JP" altLang="en-US" sz="1600" dirty="0"/>
              <a:t> </a:t>
            </a:r>
            <a:r>
              <a:rPr lang="en-US" altLang="ja-JP" sz="1600" dirty="0"/>
              <a:t>(BANs) by Shunya Ogawa(YNU), Ryuji Kohno (YNU/CWC-Nippon)</a:t>
            </a:r>
          </a:p>
          <a:p>
            <a:pPr marL="0" indent="0">
              <a:lnSpc>
                <a:spcPts val="1600"/>
              </a:lnSpc>
              <a:buNone/>
            </a:pPr>
            <a:r>
              <a:rPr lang="en-US" altLang="ja-JP" sz="1600" dirty="0"/>
              <a:t>15-19-0327-00-0dep-ig-dep-Transmission Power Control Using Integrated Terminal between 5G and UWB-BAN to Maximize Throughput of UWB-BAN</a:t>
            </a:r>
            <a:r>
              <a:rPr lang="ja-JP" altLang="en-US" sz="1600" dirty="0"/>
              <a:t> </a:t>
            </a:r>
            <a:r>
              <a:rPr lang="en-US" altLang="ja-JP" sz="1600" dirty="0"/>
              <a:t>by Yoshihiro Kinjo(YNU), Ryuji Kohno (YNU/CWC-Nippon)</a:t>
            </a:r>
            <a:r>
              <a:rPr lang="ja-JP" altLang="en-US" sz="1600" dirty="0"/>
              <a:t>　</a:t>
            </a:r>
            <a:endParaRPr lang="en-US" altLang="ja-JP" sz="1600" dirty="0"/>
          </a:p>
          <a:p>
            <a:pPr marL="0" indent="0">
              <a:lnSpc>
                <a:spcPts val="1600"/>
              </a:lnSpc>
              <a:buNone/>
            </a:pPr>
            <a:r>
              <a:rPr lang="en-US" altLang="ja-JP" sz="1600" dirty="0"/>
              <a:t>15-19-0157-03-0dep-ig-dep-Updated  Technical Requirements for Focused Use Cases on WBAN for Human, Robotic and Car Bodies byRyuji Kohno(YNU/CWC-Nippon)</a:t>
            </a:r>
          </a:p>
          <a:p>
            <a:pPr marL="0" indent="0">
              <a:lnSpc>
                <a:spcPts val="1600"/>
              </a:lnSpc>
              <a:buNone/>
            </a:pPr>
            <a:r>
              <a:rPr lang="fi-FI" altLang="ja-JP" sz="1600" dirty="0"/>
              <a:t>15-19-0338-00-0dep-ig-dep-meeting-minutes-july-2019</a:t>
            </a:r>
            <a:r>
              <a:rPr lang="ja-JP" altLang="en-US" sz="1600" dirty="0"/>
              <a:t> </a:t>
            </a:r>
            <a:r>
              <a:rPr lang="en-US" altLang="ja-JP" sz="1600" dirty="0"/>
              <a:t>by</a:t>
            </a:r>
            <a:r>
              <a:rPr lang="ja-JP" altLang="en-US" sz="1600" dirty="0"/>
              <a:t> </a:t>
            </a:r>
            <a:r>
              <a:rPr lang="en-US" altLang="ja-JP" sz="1600" dirty="0"/>
              <a:t>by Ryuji Kohno (YNU/CWC-Nippon)</a:t>
            </a:r>
            <a:endParaRPr lang="fi-FI" altLang="ja-JP" sz="1600" dirty="0"/>
          </a:p>
          <a:p>
            <a:pPr marL="0" indent="0">
              <a:lnSpc>
                <a:spcPts val="1600"/>
              </a:lnSpc>
              <a:buNone/>
            </a:pPr>
            <a:r>
              <a:rPr lang="fi-FI" altLang="ja-JP" sz="1600" dirty="0"/>
              <a:t>15-19-0337-00-0dep-ig-dep-closing-report-july-2019</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Kohno(YNU/CWC-Nippon)</a:t>
            </a:r>
            <a:endParaRPr lang="fi-FI" altLang="ja-JP" sz="1600" dirty="0"/>
          </a:p>
          <a:p>
            <a:pPr marL="0" indent="0">
              <a:lnSpc>
                <a:spcPts val="1600"/>
              </a:lnSpc>
              <a:buNone/>
            </a:pPr>
            <a:r>
              <a:rPr lang="fi-FI" altLang="ja-JP" sz="1400" dirty="0"/>
              <a:t>			           </a:t>
            </a:r>
            <a:endParaRPr kumimoji="1" lang="ja-JP" altLang="en-US" sz="1400" dirty="0"/>
          </a:p>
        </p:txBody>
      </p:sp>
      <p:sp>
        <p:nvSpPr>
          <p:cNvPr id="5" name="スライド番号プレースホルダー 4"/>
          <p:cNvSpPr>
            <a:spLocks noGrp="1"/>
          </p:cNvSpPr>
          <p:nvPr>
            <p:ph type="sldNum" sz="quarter" idx="12"/>
          </p:nvPr>
        </p:nvSpPr>
        <p:spPr/>
        <p:txBody>
          <a:bodyPr/>
          <a:lstStyle/>
          <a:p>
            <a:r>
              <a:rPr lang="en-US" altLang="ja-JP" dirty="0">
                <a:solidFill>
                  <a:srgbClr val="000000"/>
                </a:solidFill>
              </a:rPr>
              <a:t>Slide </a:t>
            </a:r>
            <a:fld id="{17C47D4F-CAA3-4307-B0EF-8C4B3E0CF21D}" type="slidenum">
              <a:rPr lang="en-US" altLang="ja-JP" smtClean="0">
                <a:solidFill>
                  <a:srgbClr val="000000"/>
                </a:solidFill>
              </a:rPr>
              <a:pPr/>
              <a:t>84</a:t>
            </a:fld>
            <a:endParaRPr lang="en-US" altLang="ja-JP" dirty="0">
              <a:solidFill>
                <a:srgbClr val="000000"/>
              </a:solidFill>
            </a:endParaRPr>
          </a:p>
        </p:txBody>
      </p:sp>
      <p:sp>
        <p:nvSpPr>
          <p:cNvPr id="4" name="Footer Placeholder 3">
            <a:extLst>
              <a:ext uri="{FF2B5EF4-FFF2-40B4-BE49-F238E27FC236}">
                <a16:creationId xmlns:a16="http://schemas.microsoft.com/office/drawing/2014/main" id="{A929FC4E-0F08-9742-8167-D836EE77E238}"/>
              </a:ext>
            </a:extLst>
          </p:cNvPr>
          <p:cNvSpPr>
            <a:spLocks noGrp="1"/>
          </p:cNvSpPr>
          <p:nvPr>
            <p:ph type="ftr" sz="quarter" idx="11"/>
          </p:nvPr>
        </p:nvSpPr>
        <p:spPr/>
        <p:txBody>
          <a:bodyPr/>
          <a:lstStyle/>
          <a:p>
            <a:pPr>
              <a:defRPr/>
            </a:pPr>
            <a:r>
              <a:rPr lang="en-US"/>
              <a:t>Robert F. Heile, Decawave</a:t>
            </a:r>
          </a:p>
        </p:txBody>
      </p:sp>
      <p:sp>
        <p:nvSpPr>
          <p:cNvPr id="6" name="Date Placeholder 5">
            <a:extLst>
              <a:ext uri="{FF2B5EF4-FFF2-40B4-BE49-F238E27FC236}">
                <a16:creationId xmlns:a16="http://schemas.microsoft.com/office/drawing/2014/main" id="{1B31C11D-F820-BC4C-BA9E-E2595BBDF781}"/>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4113674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Decawave</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smtClean="0"/>
              <a:pPr>
                <a:defRPr/>
              </a:pPr>
              <a:t>85</a:t>
            </a:fld>
            <a:endParaRPr lang="en-US" sz="1200"/>
          </a:p>
        </p:txBody>
      </p:sp>
      <p:sp>
        <p:nvSpPr>
          <p:cNvPr id="10245" name="Rectangle 2"/>
          <p:cNvSpPr>
            <a:spLocks noGrp="1" noChangeArrowheads="1"/>
          </p:cNvSpPr>
          <p:nvPr>
            <p:ph type="title"/>
          </p:nvPr>
        </p:nvSpPr>
        <p:spPr>
          <a:xfrm>
            <a:off x="685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838200" y="1295400"/>
            <a:ext cx="7696200" cy="4114800"/>
          </a:xfrm>
        </p:spPr>
        <p:txBody>
          <a:bodyPr/>
          <a:lstStyle/>
          <a:p>
            <a:r>
              <a:rPr lang="en-US" sz="1800" dirty="0"/>
              <a:t>January 12-17, 2020, Hotel Irvine, Irvine, California, USA, </a:t>
            </a:r>
            <a:r>
              <a:rPr lang="en-US" sz="1800" i="1" dirty="0"/>
              <a:t>802 Wireless Interim Session.</a:t>
            </a:r>
            <a:r>
              <a:rPr lang="en-US" sz="1800" dirty="0"/>
              <a:t>*</a:t>
            </a:r>
          </a:p>
          <a:p>
            <a:r>
              <a:rPr lang="en-US" sz="1800" dirty="0"/>
              <a:t>March 15-20, 2020, Hilton Atlanta, Atlanta Georgia, USA, </a:t>
            </a:r>
            <a:r>
              <a:rPr lang="en-US" sz="1800" i="1" dirty="0"/>
              <a:t>802 Plenary Session.</a:t>
            </a:r>
            <a:endParaRPr lang="en-US" sz="1800" dirty="0"/>
          </a:p>
          <a:p>
            <a:r>
              <a:rPr lang="en-US" sz="1800" dirty="0"/>
              <a:t>May 10-15, 2020, Marriott Hotel, Warsaw, Poland, </a:t>
            </a:r>
            <a:r>
              <a:rPr lang="en-US" sz="1800" i="1" dirty="0"/>
              <a:t>802 Wireless Interim Session.</a:t>
            </a:r>
            <a:r>
              <a:rPr lang="en-US" sz="1800" dirty="0"/>
              <a:t>* (TBC)</a:t>
            </a:r>
          </a:p>
          <a:p>
            <a:r>
              <a:rPr lang="en-US" sz="1800" dirty="0"/>
              <a:t>July 12-17, 2020, Sheraton Centre Montreal, Montreal Canada, </a:t>
            </a:r>
            <a:r>
              <a:rPr lang="en-US" sz="1800" i="1" dirty="0"/>
              <a:t>802 Plenary Session.</a:t>
            </a:r>
            <a:endParaRPr lang="en-US" sz="1800" dirty="0"/>
          </a:p>
          <a:p>
            <a:r>
              <a:rPr lang="en-US" sz="1800" dirty="0"/>
              <a:t>September 13-18, 2020, Grand Hyatt Atlanta in </a:t>
            </a:r>
            <a:r>
              <a:rPr lang="en-US" sz="1800" dirty="0" err="1"/>
              <a:t>Buckhead</a:t>
            </a:r>
            <a:r>
              <a:rPr lang="en-US" sz="1800" dirty="0"/>
              <a:t>, Atlanta, Georgia, </a:t>
            </a:r>
            <a:r>
              <a:rPr lang="en-US" sz="1800" i="1" dirty="0"/>
              <a:t>802 Wireless Interim Session.</a:t>
            </a:r>
            <a:r>
              <a:rPr lang="en-US" sz="1800" dirty="0"/>
              <a:t>*</a:t>
            </a:r>
          </a:p>
          <a:p>
            <a:r>
              <a:rPr lang="en-US" sz="1800" dirty="0"/>
              <a:t>November 18-13, 2020, Marriott Marquis Queen's Park,  Bangkok, Thailand, </a:t>
            </a:r>
            <a:r>
              <a:rPr lang="en-US" sz="1800" i="1" dirty="0"/>
              <a:t>802 Plenary Session.</a:t>
            </a:r>
            <a:endParaRPr lang="en-US" sz="1800" dirty="0"/>
          </a:p>
          <a:p>
            <a:endParaRPr lang="en-US" sz="1800" dirty="0"/>
          </a:p>
          <a:p>
            <a:pPr>
              <a:defRPr/>
            </a:pPr>
            <a:endParaRPr lang="en-US" sz="1800" dirty="0"/>
          </a:p>
          <a:p>
            <a:pPr>
              <a:defRPr/>
            </a:pPr>
            <a:endParaRPr lang="en-US" sz="1800" dirty="0"/>
          </a:p>
        </p:txBody>
      </p:sp>
      <p:sp>
        <p:nvSpPr>
          <p:cNvPr id="2" name="Date Placeholder 1">
            <a:extLst>
              <a:ext uri="{FF2B5EF4-FFF2-40B4-BE49-F238E27FC236}">
                <a16:creationId xmlns:a16="http://schemas.microsoft.com/office/drawing/2014/main" id="{C28B19AA-463E-3646-B428-329C4098197A}"/>
              </a:ext>
            </a:extLst>
          </p:cNvPr>
          <p:cNvSpPr>
            <a:spLocks noGrp="1"/>
          </p:cNvSpPr>
          <p:nvPr>
            <p:ph type="dt" sz="half" idx="10"/>
          </p:nvPr>
        </p:nvSpPr>
        <p:spPr/>
        <p:txBody>
          <a:bodyPr/>
          <a:lstStyle/>
          <a:p>
            <a:pPr>
              <a:defRPr/>
            </a:pPr>
            <a:r>
              <a:rPr lang="en-US"/>
              <a:t>November 2019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9</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November</a:t>
            </a:r>
            <a:r>
              <a:rPr lang="en-US" altLang="en-US" sz="3600" dirty="0"/>
              <a:t> IEEE 802.15.4md Opening and Closing  Final</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Date Placeholder 3">
            <a:extLst>
              <a:ext uri="{FF2B5EF4-FFF2-40B4-BE49-F238E27FC236}">
                <a16:creationId xmlns:a16="http://schemas.microsoft.com/office/drawing/2014/main" id="{CCF36FBF-548C-6B45-AB6A-DE0E7F63C693}"/>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2019</a:t>
            </a:r>
          </a:p>
        </p:txBody>
      </p:sp>
      <p:sp>
        <p:nvSpPr>
          <p:cNvPr id="2" name="Footer Placeholder 1">
            <a:extLst>
              <a:ext uri="{FF2B5EF4-FFF2-40B4-BE49-F238E27FC236}">
                <a16:creationId xmlns:a16="http://schemas.microsoft.com/office/drawing/2014/main" id="{0FE6C6AD-B30D-9E42-BA64-A4E02B9A07E5}"/>
              </a:ext>
            </a:extLst>
          </p:cNvPr>
          <p:cNvSpPr>
            <a:spLocks noGrp="1"/>
          </p:cNvSpPr>
          <p:nvPr>
            <p:ph type="ftr" sz="quarter" idx="11"/>
          </p:nvPr>
        </p:nvSpPr>
        <p:spPr/>
        <p:txBody>
          <a:bodyPr/>
          <a:lstStyle/>
          <a:p>
            <a:pPr>
              <a:defRPr/>
            </a:pPr>
            <a:r>
              <a:rPr lang="en-US"/>
              <a:t>Robert F. Heile, Decawave</a:t>
            </a:r>
          </a:p>
        </p:txBody>
      </p:sp>
      <p:sp>
        <p:nvSpPr>
          <p:cNvPr id="3" name="Date Placeholder 2">
            <a:extLst>
              <a:ext uri="{FF2B5EF4-FFF2-40B4-BE49-F238E27FC236}">
                <a16:creationId xmlns:a16="http://schemas.microsoft.com/office/drawing/2014/main" id="{8799150E-7A40-D14C-BFC8-8C739DF60BD4}"/>
              </a:ext>
            </a:extLst>
          </p:cNvPr>
          <p:cNvSpPr>
            <a:spLocks noGrp="1"/>
          </p:cNvSpPr>
          <p:nvPr>
            <p:ph type="dt" sz="half" idx="10"/>
          </p:nvPr>
        </p:nvSpPr>
        <p:spPr/>
        <p:txBody>
          <a:bodyPr/>
          <a:lstStyle/>
          <a:p>
            <a:pPr>
              <a:defRPr/>
            </a:pPr>
            <a:r>
              <a:rPr lang="en-US"/>
              <a:t>November 2019</a:t>
            </a:r>
          </a:p>
        </p:txBody>
      </p:sp>
    </p:spTree>
    <p:extLst>
      <p:ext uri="{BB962C8B-B14F-4D97-AF65-F5344CB8AC3E}">
        <p14:creationId xmlns:p14="http://schemas.microsoft.com/office/powerpoint/2010/main" val="248201493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40289</TotalTime>
  <Words>5843</Words>
  <Application>Microsoft Macintosh PowerPoint</Application>
  <PresentationFormat>On-screen Show (4:3)</PresentationFormat>
  <Paragraphs>1001</Paragraphs>
  <Slides>85</Slides>
  <Notes>27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85</vt:i4>
      </vt:variant>
    </vt:vector>
  </HeadingPairs>
  <TitlesOfParts>
    <vt:vector size="97" baseType="lpstr">
      <vt:lpstr>Arial Unicode MS</vt:lpstr>
      <vt:lpstr>ＭＳ Ｐゴシック</vt:lpstr>
      <vt:lpstr>ＭＳ Ｐゴシック</vt:lpstr>
      <vt:lpstr>Arial</vt:lpstr>
      <vt:lpstr>Arial Narrow</vt:lpstr>
      <vt:lpstr>Arial Rounded MT Bold</vt:lpstr>
      <vt:lpstr>Calibri</vt:lpstr>
      <vt:lpstr>DejaVu Sans</vt:lpstr>
      <vt:lpstr>Times</vt:lpstr>
      <vt:lpstr>Times New Roman</vt:lpstr>
      <vt:lpstr>Wingdings</vt:lpstr>
      <vt:lpstr>IEEE-802_15</vt:lpstr>
      <vt:lpstr>20th Anniversary Year 123rd Session of meetings of the IEEE 802.15 Working Group for Wireless Specialty Networks</vt:lpstr>
      <vt:lpstr>PowerPoint Presentation</vt:lpstr>
      <vt:lpstr>Waikoloa Session Objectives November 11-14, 2019</vt:lpstr>
      <vt:lpstr>Waikoloa Session Objectives November 11-14, 2019</vt:lpstr>
      <vt:lpstr>Waikoloa Session Objectives November 11-14, 2019</vt:lpstr>
      <vt:lpstr>Waikoloa Session Objectives November 11-14, 2019</vt:lpstr>
      <vt:lpstr>Waikoloa Session Objectives November 11-14, 2019</vt:lpstr>
      <vt:lpstr>Waikoloa Session Objectives November 11-14, 2019</vt:lpstr>
      <vt:lpstr>802.15.4MD November IEEE 802.15.4md Opening and Closing  Final </vt:lpstr>
      <vt:lpstr>Agenda </vt:lpstr>
      <vt:lpstr>IEEE 802.15.4md </vt:lpstr>
      <vt:lpstr>Agenda </vt:lpstr>
      <vt:lpstr>IEEE 802.15.4md Closing Report </vt:lpstr>
      <vt:lpstr>IEEE 802.15.4md Closing Report </vt:lpstr>
      <vt:lpstr>PowerPoint Presentation</vt:lpstr>
      <vt:lpstr>PowerPoint Presentation</vt:lpstr>
      <vt:lpstr>PowerPoint Presentation</vt:lpstr>
      <vt:lpstr>PowerPoint Presentation</vt:lpstr>
      <vt:lpstr>PowerPoint Presentation</vt:lpstr>
      <vt:lpstr>PowerPoint Presentation</vt:lpstr>
      <vt:lpstr>Closing Report  - Revised Timeline</vt:lpstr>
      <vt:lpstr>Closing Report  - Revised Timeline</vt:lpstr>
      <vt:lpstr>WG SA Conditional Motion</vt:lpstr>
      <vt:lpstr>Meeting Minutes</vt:lpstr>
      <vt:lpstr>TG 802.15.4w LPWA November 2019 Closing Report</vt:lpstr>
      <vt:lpstr>Main Agenda Items for the Week</vt:lpstr>
      <vt:lpstr>Meeting Achievements</vt:lpstr>
      <vt:lpstr>TG4w Draft Schedule</vt:lpstr>
      <vt:lpstr>Telephone Conferences</vt:lpstr>
      <vt:lpstr>Meeting Minutes</vt:lpstr>
      <vt:lpstr>TG4w Agenda for January 2020</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TG 4z Closing Report  </vt:lpstr>
      <vt:lpstr>TG4z Motions</vt:lpstr>
      <vt:lpstr>TG4z Motions</vt:lpstr>
      <vt:lpstr>TG4z Motions</vt:lpstr>
      <vt:lpstr>WG Motions</vt:lpstr>
      <vt:lpstr>WG Motions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Plan for finalization of TG13 Work</vt:lpstr>
      <vt:lpstr>PowerPoint Presentation</vt:lpstr>
      <vt:lpstr>PowerPoint Presentation</vt:lpstr>
      <vt:lpstr>PowerPoint Presentation</vt:lpstr>
      <vt:lpstr>PowerPoint Presentation</vt:lpstr>
      <vt:lpstr>PowerPoint Presentation</vt:lpstr>
      <vt:lpstr>PowerPoint Presentation</vt:lpstr>
      <vt:lpstr>P802.16t Closing Report by Tim Godfrey (EPRI)</vt:lpstr>
      <vt:lpstr>P802.16t Closing Report by Tim Godfrey (EPRI)</vt:lpstr>
      <vt:lpstr>P802.16t Closing Report by Tim Godfrey (EPRI)</vt:lpstr>
      <vt:lpstr>P802.16t Closing Report by Tim Godfrey (EPRI)</vt:lpstr>
      <vt:lpstr>P802.16t Closing Report by Tim Godfrey (EPRI)</vt:lpstr>
      <vt:lpstr>TG22 Spectrum Sharing Closing Report</vt:lpstr>
      <vt:lpstr>TG22 Spectrum Sharing Closing Report</vt:lpstr>
      <vt:lpstr>TG22 Spectrum Sharing Closing Report IEEE P802.22.3 Spectrum Characterization and Occupancy to Sponsor Ballot</vt:lpstr>
      <vt:lpstr>TG22 Spectrum Sharing Closing Report IEEE P802.22.3 Spectrum Characterization and Occupancy to Sponsor Ballot</vt:lpstr>
      <vt:lpstr>TG22 Spectrum Sharing Closing Report CRG for IEEE P802.22.3 Sponsor Ballot</vt:lpstr>
      <vt:lpstr>TG22 Spectrum Sharing Closing Report Goals for next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IEEE 802.15 IG DEP   Closing Report  Vienna, Austria July 19th, 2019 Chair by Ryuji Kohno(YNU/CWC-Nippon) Reported by Huan-Bang Li (NICT)</vt:lpstr>
      <vt:lpstr>Meeting Objectives</vt:lpstr>
      <vt:lpstr>Meeting Accomplishments</vt:lpstr>
      <vt:lpstr>Contributions</vt:lpstr>
      <vt:lpstr>Upcoming Sessions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WG-Report-to-the-802-Plenary-Nov19</dc:title>
  <dc:subject>IEEE 802.15 &lt;subject&gt;</dc:subject>
  <dc:creator>Robert F. Heile</dc:creator>
  <cp:keywords/>
  <dc:description/>
  <cp:lastModifiedBy>pat@kinneys.us</cp:lastModifiedBy>
  <cp:revision>766</cp:revision>
  <cp:lastPrinted>2000-07-07T01:25:49Z</cp:lastPrinted>
  <dcterms:created xsi:type="dcterms:W3CDTF">1999-06-22T06:24:01Z</dcterms:created>
  <dcterms:modified xsi:type="dcterms:W3CDTF">2019-12-06T01:11:14Z</dcterms:modified>
  <cp:category/>
</cp:coreProperties>
</file>