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262" r:id="rId3"/>
    <p:sldId id="274" r:id="rId4"/>
    <p:sldId id="268" r:id="rId5"/>
    <p:sldId id="384" r:id="rId6"/>
    <p:sldId id="375" r:id="rId7"/>
    <p:sldId id="376" r:id="rId8"/>
    <p:sldId id="383" r:id="rId9"/>
    <p:sldId id="374" r:id="rId10"/>
    <p:sldId id="372"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35" autoAdjust="0"/>
    <p:restoredTop sz="94660"/>
  </p:normalViewPr>
  <p:slideViewPr>
    <p:cSldViewPr>
      <p:cViewPr>
        <p:scale>
          <a:sx n="70" d="100"/>
          <a:sy n="70" d="100"/>
        </p:scale>
        <p:origin x="-1590" y="-96"/>
      </p:cViewPr>
      <p:guideLst>
        <p:guide orient="horz" pos="2160"/>
        <p:guide pos="2880"/>
      </p:guideLst>
    </p:cSldViewPr>
  </p:slideViewPr>
  <p:notesTextViewPr>
    <p:cViewPr>
      <p:scale>
        <a:sx n="1" d="1"/>
        <a:sy n="1" d="1"/>
      </p:scale>
      <p:origin x="0" y="0"/>
    </p:cViewPr>
  </p:notesTextViewPr>
  <p:notesViewPr>
    <p:cSldViewPr>
      <p:cViewPr varScale="1">
        <p:scale>
          <a:sx n="52" d="100"/>
          <a:sy n="52" d="100"/>
        </p:scale>
        <p:origin x="-2868" y="-102"/>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362A3E17-72DB-429D-82ED-5F7A6D48AB28}"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127374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904D3F85-CF48-4006-95B7-5F911FD5F290}"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7130187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November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04A200C-604C-41CB-87F0-6EA46198B83E}" type="slidenum">
              <a:rPr lang="en-US" altLang="en-US"/>
              <a:pPr>
                <a:defRPr/>
              </a:pPr>
              <a:t>‹Nr.›</a:t>
            </a:fld>
            <a:endParaRPr lang="en-US" altLang="en-US"/>
          </a:p>
        </p:txBody>
      </p:sp>
    </p:spTree>
    <p:extLst>
      <p:ext uri="{BB962C8B-B14F-4D97-AF65-F5344CB8AC3E}">
        <p14:creationId xmlns:p14="http://schemas.microsoft.com/office/powerpoint/2010/main" val="281952430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November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EC327CB-982D-421E-9B37-00063087C83C}" type="slidenum">
              <a:rPr lang="en-US" altLang="en-US"/>
              <a:pPr>
                <a:defRPr/>
              </a:pPr>
              <a:t>‹Nr.›</a:t>
            </a:fld>
            <a:endParaRPr lang="en-US" altLang="en-US"/>
          </a:p>
        </p:txBody>
      </p:sp>
    </p:spTree>
    <p:extLst>
      <p:ext uri="{BB962C8B-B14F-4D97-AF65-F5344CB8AC3E}">
        <p14:creationId xmlns:p14="http://schemas.microsoft.com/office/powerpoint/2010/main" val="312273272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November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26A83E0-8158-4E4B-9216-7A9A447C73CC}" type="slidenum">
              <a:rPr lang="en-US" altLang="en-US"/>
              <a:pPr>
                <a:defRPr/>
              </a:pPr>
              <a:t>‹Nr.›</a:t>
            </a:fld>
            <a:endParaRPr lang="en-US" altLang="en-US"/>
          </a:p>
        </p:txBody>
      </p:sp>
    </p:spTree>
    <p:extLst>
      <p:ext uri="{BB962C8B-B14F-4D97-AF65-F5344CB8AC3E}">
        <p14:creationId xmlns:p14="http://schemas.microsoft.com/office/powerpoint/2010/main" val="207959899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November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9B19BB7-5E5C-4FE2-8325-CBE2EDC1721D}" type="slidenum">
              <a:rPr lang="en-US" altLang="en-US"/>
              <a:pPr>
                <a:defRPr/>
              </a:pPr>
              <a:t>‹Nr.›</a:t>
            </a:fld>
            <a:endParaRPr lang="en-US" altLang="en-US"/>
          </a:p>
        </p:txBody>
      </p:sp>
    </p:spTree>
    <p:extLst>
      <p:ext uri="{BB962C8B-B14F-4D97-AF65-F5344CB8AC3E}">
        <p14:creationId xmlns:p14="http://schemas.microsoft.com/office/powerpoint/2010/main" val="370614328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November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3173F8B-570C-4AD7-A60D-8E1AB1E1F5F2}" type="slidenum">
              <a:rPr lang="en-US" altLang="en-US"/>
              <a:pPr>
                <a:defRPr/>
              </a:pPr>
              <a:t>‹Nr.›</a:t>
            </a:fld>
            <a:endParaRPr lang="en-US" altLang="en-US"/>
          </a:p>
        </p:txBody>
      </p:sp>
    </p:spTree>
    <p:extLst>
      <p:ext uri="{BB962C8B-B14F-4D97-AF65-F5344CB8AC3E}">
        <p14:creationId xmlns:p14="http://schemas.microsoft.com/office/powerpoint/2010/main" val="3175482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de-DE" altLang="en-US" sz="1400" smtClean="0"/>
              <a:t>November 2019</a:t>
            </a:r>
            <a:endParaRPr lang="en-US" altLang="en-US" sz="1400"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D61D644A-C660-4A83-8604-94F8CF5806A8}" type="slidenum">
              <a:rPr lang="en-US" altLang="en-US"/>
              <a:pPr>
                <a:defRPr/>
              </a:pPr>
              <a:t>‹Nr.›</a:t>
            </a:fld>
            <a:endParaRPr lang="en-US" altLang="en-US"/>
          </a:p>
        </p:txBody>
      </p:sp>
    </p:spTree>
    <p:extLst>
      <p:ext uri="{BB962C8B-B14F-4D97-AF65-F5344CB8AC3E}">
        <p14:creationId xmlns:p14="http://schemas.microsoft.com/office/powerpoint/2010/main" val="2713557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de-DE" altLang="en-US" sz="1400" smtClean="0"/>
              <a:t>November 2019</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37830CB3-48AF-4C1F-BFBA-5569B05126A2}" type="slidenum">
              <a:rPr lang="en-US" altLang="en-US"/>
              <a:pPr>
                <a:defRPr/>
              </a:pPr>
              <a:t>‹Nr.›</a:t>
            </a:fld>
            <a:endParaRPr lang="en-US" altLang="en-US"/>
          </a:p>
        </p:txBody>
      </p:sp>
    </p:spTree>
    <p:extLst>
      <p:ext uri="{BB962C8B-B14F-4D97-AF65-F5344CB8AC3E}">
        <p14:creationId xmlns:p14="http://schemas.microsoft.com/office/powerpoint/2010/main" val="1331554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de-DE" altLang="en-US" sz="1400" smtClean="0"/>
              <a:t>November 2019</a:t>
            </a:r>
            <a:endParaRPr lang="en-US" altLang="en-US" sz="1400"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7CA5B6D0-3BC2-46EC-8AC0-490ACB3B62FE}" type="slidenum">
              <a:rPr lang="en-US" altLang="en-US"/>
              <a:pPr>
                <a:defRPr/>
              </a:pPr>
              <a:t>‹Nr.›</a:t>
            </a:fld>
            <a:endParaRPr lang="en-US" altLang="en-US"/>
          </a:p>
        </p:txBody>
      </p:sp>
    </p:spTree>
    <p:extLst>
      <p:ext uri="{BB962C8B-B14F-4D97-AF65-F5344CB8AC3E}">
        <p14:creationId xmlns:p14="http://schemas.microsoft.com/office/powerpoint/2010/main" val="1983696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de-DE" altLang="en-US" sz="1400" smtClean="0"/>
              <a:t>November 2019</a:t>
            </a:r>
            <a:endParaRPr lang="en-US" altLang="en-US" sz="1400"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915A54A6-D87D-44CA-9552-43124D8DF28B}" type="slidenum">
              <a:rPr lang="en-US" altLang="en-US"/>
              <a:pPr>
                <a:defRPr/>
              </a:pPr>
              <a:t>‹Nr.›</a:t>
            </a:fld>
            <a:endParaRPr lang="en-US" altLang="en-US"/>
          </a:p>
        </p:txBody>
      </p:sp>
    </p:spTree>
    <p:extLst>
      <p:ext uri="{BB962C8B-B14F-4D97-AF65-F5344CB8AC3E}">
        <p14:creationId xmlns:p14="http://schemas.microsoft.com/office/powerpoint/2010/main" val="140617668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en-US" sz="1400" smtClean="0"/>
              <a:t>November 2019</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C3CA94C3-58BC-4CE9-B143-D9CCEAF4E5E2}" type="slidenum">
              <a:rPr lang="en-US" altLang="en-US"/>
              <a:pPr>
                <a:defRPr/>
              </a:pPr>
              <a:t>‹Nr.›</a:t>
            </a:fld>
            <a:endParaRPr lang="en-US" altLang="en-US"/>
          </a:p>
        </p:txBody>
      </p:sp>
    </p:spTree>
    <p:extLst>
      <p:ext uri="{BB962C8B-B14F-4D97-AF65-F5344CB8AC3E}">
        <p14:creationId xmlns:p14="http://schemas.microsoft.com/office/powerpoint/2010/main" val="1690564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en-US" sz="1400" smtClean="0"/>
              <a:t>November 2019</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3D73E09-099F-475B-8F82-22F5D2BF28F9}" type="slidenum">
              <a:rPr lang="en-US" altLang="en-US"/>
              <a:pPr>
                <a:defRPr/>
              </a:pPr>
              <a:t>‹Nr.›</a:t>
            </a:fld>
            <a:endParaRPr lang="en-US" altLang="en-US"/>
          </a:p>
        </p:txBody>
      </p:sp>
    </p:spTree>
    <p:extLst>
      <p:ext uri="{BB962C8B-B14F-4D97-AF65-F5344CB8AC3E}">
        <p14:creationId xmlns:p14="http://schemas.microsoft.com/office/powerpoint/2010/main" val="3112071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dirty="0" smtClean="0"/>
              <a:t>Textmasterformat bearbeiten</a:t>
            </a:r>
          </a:p>
          <a:p>
            <a:pPr lvl="1"/>
            <a:r>
              <a:rPr lang="de-DE" altLang="en-US" dirty="0" smtClean="0"/>
              <a:t>Zweite Ebene</a:t>
            </a:r>
          </a:p>
          <a:p>
            <a:pPr lvl="2"/>
            <a:r>
              <a:rPr lang="de-DE" altLang="en-US" dirty="0" smtClean="0"/>
              <a:t>Dritte Ebene</a:t>
            </a:r>
          </a:p>
          <a:p>
            <a:pPr lvl="3"/>
            <a:r>
              <a:rPr lang="de-DE" altLang="en-US" dirty="0" smtClean="0"/>
              <a:t>Vierte Ebene</a:t>
            </a:r>
          </a:p>
          <a:p>
            <a:pPr lvl="4"/>
            <a:r>
              <a:rPr lang="de-DE" altLang="en-US" dirty="0" smtClean="0"/>
              <a:t>Fünfte Ebene</a:t>
            </a:r>
            <a:endParaRPr lang="en-US" alt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de-DE" altLang="en-US" sz="1400" smtClean="0"/>
              <a:t>November 2019</a:t>
            </a:r>
            <a:endParaRPr lang="en-US" altLang="en-US" sz="1400"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smtClean="0"/>
              <a:t>Joerg ROBERT, FAU Erlangen-Nuernberg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38DC984-A6E3-42AE-BB36-DFDB2E318E34}" type="slidenum">
              <a:rPr lang="en-US" altLang="en-US"/>
              <a:pPr>
                <a:defRPr/>
              </a:pPr>
              <a:t>‹Nr.›</a:t>
            </a:fld>
            <a:endParaRPr lang="en-US" altLang="en-US"/>
          </a:p>
        </p:txBody>
      </p:sp>
      <p:sp>
        <p:nvSpPr>
          <p:cNvPr id="1031" name="Rectangle 7"/>
          <p:cNvSpPr>
            <a:spLocks noChangeArrowheads="1"/>
          </p:cNvSpPr>
          <p:nvPr/>
        </p:nvSpPr>
        <p:spPr bwMode="auto">
          <a:xfrm>
            <a:off x="3707904" y="394156"/>
            <a:ext cx="47502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kern="1200" dirty="0" smtClean="0">
                <a:solidFill>
                  <a:schemeClr val="tx1"/>
                </a:solidFill>
                <a:latin typeface="Times New Roman" pitchFamily="18" charset="0"/>
                <a:ea typeface="+mn-ea"/>
                <a:cs typeface="+mn-cs"/>
              </a:rPr>
              <a:t>802. </a:t>
            </a:r>
            <a:r>
              <a:rPr lang="en-US" altLang="en-US" sz="1400" b="1" kern="1200" dirty="0" smtClean="0">
                <a:solidFill>
                  <a:schemeClr val="tx1"/>
                </a:solidFill>
                <a:latin typeface="Times New Roman" pitchFamily="18" charset="0"/>
                <a:ea typeface="+mn-ea"/>
                <a:cs typeface="+mn-cs"/>
              </a:rPr>
              <a:t>15-19-0576-00-004w</a:t>
            </a:r>
            <a:endParaRPr lang="en-US" altLang="en-US" sz="1400" b="1" kern="1200" dirty="0">
              <a:solidFill>
                <a:schemeClr val="tx1"/>
              </a:solidFill>
              <a:latin typeface="Times New Roman" pitchFamily="18"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5/dcn/19/15-19-0574-00-004w-tg4w-minutes-for-november-2019-plenary-meeting.doc"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de-DE" altLang="en-US" sz="1400" smtClean="0"/>
              <a:t>November 2019</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Joerg ROBERT, FAU Erlangen-Nuernberg</a:t>
            </a:r>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FE7FCAAF-CBA7-47E6-8998-BA9E638C9510}"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[TG 802.15.4w </a:t>
            </a:r>
            <a:r>
              <a:rPr lang="en-US" altLang="en-US" sz="1600" dirty="0" smtClean="0">
                <a:solidFill>
                  <a:schemeClr val="tx2"/>
                </a:solidFill>
              </a:rPr>
              <a:t>November 2019 </a:t>
            </a:r>
            <a:r>
              <a:rPr lang="en-US" altLang="en-US" sz="1600" dirty="0" smtClean="0">
                <a:solidFill>
                  <a:schemeClr val="tx2"/>
                </a:solidFill>
              </a:rPr>
              <a:t>Closing Report]</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a:t>
            </a:r>
            <a:r>
              <a:rPr lang="en-US" altLang="en-US" sz="1600" dirty="0" smtClean="0">
                <a:solidFill>
                  <a:schemeClr val="tx2"/>
                </a:solidFill>
              </a:rPr>
              <a:t>14 November</a:t>
            </a:r>
            <a:r>
              <a:rPr lang="en-US" altLang="en-US" sz="1600" dirty="0" smtClean="0">
                <a:solidFill>
                  <a:schemeClr val="tx2"/>
                </a:solidFill>
              </a:rPr>
              <a:t>, </a:t>
            </a:r>
            <a:r>
              <a:rPr lang="en-US" altLang="en-US" sz="1600" dirty="0" smtClean="0">
                <a:solidFill>
                  <a:schemeClr val="tx2"/>
                </a:solidFill>
              </a:rPr>
              <a:t>2019]</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p>
          <a:p>
            <a:pPr>
              <a:spcBef>
                <a:spcPts val="600"/>
              </a:spcBef>
              <a:spcAft>
                <a:spcPts val="600"/>
              </a:spcAft>
              <a:defRPr/>
            </a:pPr>
            <a:r>
              <a:rPr lang="en-US" altLang="en-US" sz="1600" b="1" dirty="0" smtClean="0">
                <a:solidFill>
                  <a:schemeClr val="tx2"/>
                </a:solidFill>
              </a:rPr>
              <a:t>Purpose:</a:t>
            </a:r>
            <a:r>
              <a:rPr lang="en-US" altLang="en-US" sz="1600" dirty="0" smtClean="0">
                <a:solidFill>
                  <a:schemeClr val="tx2"/>
                </a:solidFill>
              </a:rPr>
              <a:t>	[Presentation in WG 802.15]</a:t>
            </a:r>
          </a:p>
          <a:p>
            <a:pPr>
              <a:defRPr/>
            </a:pPr>
            <a:r>
              <a:rPr lang="en-US" altLang="en-US" sz="1600" b="1" dirty="0" smtClean="0">
                <a:solidFill>
                  <a:schemeClr val="tx2"/>
                </a:solidFill>
              </a:rPr>
              <a:t>Notice</a:t>
            </a:r>
            <a:r>
              <a:rPr lang="en-US" altLang="en-US" sz="1600" b="1" dirty="0">
                <a:solidFill>
                  <a:schemeClr val="tx2"/>
                </a:solidFill>
              </a:rPr>
              <a:t>:</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en-US" dirty="0" smtClean="0"/>
              <a:t>Thank You!</a:t>
            </a:r>
            <a:br>
              <a:rPr lang="en-US" dirty="0" smtClean="0"/>
            </a:br>
            <a:r>
              <a:rPr lang="en-US" dirty="0" smtClean="0"/>
              <a:t>Any Questions?</a:t>
            </a:r>
            <a:endParaRPr lang="en-US" dirty="0"/>
          </a:p>
        </p:txBody>
      </p:sp>
      <p:sp>
        <p:nvSpPr>
          <p:cNvPr id="8" name="Untertitel 7"/>
          <p:cNvSpPr>
            <a:spLocks noGrp="1"/>
          </p:cNvSpPr>
          <p:nvPr>
            <p:ph type="subTitle" idx="1"/>
          </p:nvPr>
        </p:nvSpPr>
        <p:spPr/>
        <p:txBody>
          <a:bodyPr/>
          <a:lstStyle/>
          <a:p>
            <a:endParaRPr lang="en-US"/>
          </a:p>
        </p:txBody>
      </p:sp>
      <p:sp>
        <p:nvSpPr>
          <p:cNvPr id="4" name="Datumsplatzhalter 3"/>
          <p:cNvSpPr>
            <a:spLocks noGrp="1"/>
          </p:cNvSpPr>
          <p:nvPr>
            <p:ph type="dt" sz="half" idx="10"/>
          </p:nvPr>
        </p:nvSpPr>
        <p:spPr/>
        <p:txBody>
          <a:bodyPr/>
          <a:lstStyle/>
          <a:p>
            <a:pPr>
              <a:defRPr/>
            </a:pPr>
            <a:r>
              <a:rPr lang="de-DE" altLang="en-US" sz="1400" smtClean="0"/>
              <a:t>November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10</a:t>
            </a:fld>
            <a:endParaRPr lang="en-US" altLang="en-US"/>
          </a:p>
        </p:txBody>
      </p:sp>
    </p:spTree>
    <p:extLst>
      <p:ext uri="{BB962C8B-B14F-4D97-AF65-F5344CB8AC3E}">
        <p14:creationId xmlns:p14="http://schemas.microsoft.com/office/powerpoint/2010/main" val="14904954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TG 802.15.4w LPWA</a:t>
            </a:r>
            <a:br>
              <a:rPr lang="en-US" dirty="0" smtClean="0"/>
            </a:br>
            <a:r>
              <a:rPr lang="en-US" dirty="0" smtClean="0"/>
              <a:t>November 2019 </a:t>
            </a:r>
            <a:r>
              <a:rPr lang="en-US" dirty="0" smtClean="0"/>
              <a:t>Closing Report</a:t>
            </a:r>
            <a:endParaRPr lang="en-US" dirty="0"/>
          </a:p>
        </p:txBody>
      </p:sp>
      <p:sp>
        <p:nvSpPr>
          <p:cNvPr id="6" name="Untertitel 5"/>
          <p:cNvSpPr>
            <a:spLocks noGrp="1"/>
          </p:cNvSpPr>
          <p:nvPr>
            <p:ph type="subTitle" idx="1"/>
          </p:nvPr>
        </p:nvSpPr>
        <p:spPr/>
        <p:txBody>
          <a:bodyPr/>
          <a:lstStyle/>
          <a:p>
            <a:r>
              <a:rPr lang="en-US" dirty="0"/>
              <a:t>Joerg Robert</a:t>
            </a:r>
            <a:br>
              <a:rPr lang="en-US" dirty="0"/>
            </a:br>
            <a:r>
              <a:rPr lang="en-US" dirty="0"/>
              <a:t>FAU Erlangen-</a:t>
            </a:r>
            <a:r>
              <a:rPr lang="en-US" dirty="0" err="1"/>
              <a:t>Nuernberg</a:t>
            </a:r>
            <a:endParaRPr lang="en-US" dirty="0"/>
          </a:p>
          <a:p>
            <a:endParaRPr lang="en-US" dirty="0"/>
          </a:p>
        </p:txBody>
      </p:sp>
      <p:sp>
        <p:nvSpPr>
          <p:cNvPr id="2" name="Datumsplatzhalter 1"/>
          <p:cNvSpPr>
            <a:spLocks noGrp="1"/>
          </p:cNvSpPr>
          <p:nvPr>
            <p:ph type="dt" sz="half" idx="10"/>
          </p:nvPr>
        </p:nvSpPr>
        <p:spPr/>
        <p:txBody>
          <a:bodyPr/>
          <a:lstStyle/>
          <a:p>
            <a:pPr>
              <a:defRPr/>
            </a:pPr>
            <a:r>
              <a:rPr lang="de-DE" altLang="en-US" smtClean="0"/>
              <a:t>November 2019</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31025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Main Agenda Items for the Week</a:t>
            </a:r>
            <a:endParaRPr lang="en-US" dirty="0"/>
          </a:p>
        </p:txBody>
      </p:sp>
      <p:sp>
        <p:nvSpPr>
          <p:cNvPr id="3" name="Inhaltsplatzhalter 2"/>
          <p:cNvSpPr>
            <a:spLocks noGrp="1"/>
          </p:cNvSpPr>
          <p:nvPr>
            <p:ph idx="1"/>
          </p:nvPr>
        </p:nvSpPr>
        <p:spPr/>
        <p:txBody>
          <a:bodyPr/>
          <a:lstStyle/>
          <a:p>
            <a:r>
              <a:rPr lang="en-US" sz="2400" dirty="0"/>
              <a:t>Approval </a:t>
            </a:r>
            <a:r>
              <a:rPr lang="en-US" sz="2400" dirty="0" smtClean="0"/>
              <a:t>of </a:t>
            </a:r>
            <a:r>
              <a:rPr lang="en-US" sz="2400" dirty="0" smtClean="0"/>
              <a:t>Meeting &amp; Telco Minutes</a:t>
            </a:r>
            <a:endParaRPr lang="en-US" sz="2400" dirty="0"/>
          </a:p>
          <a:p>
            <a:r>
              <a:rPr lang="en-US" sz="2400" dirty="0" smtClean="0"/>
              <a:t>Timeline Review</a:t>
            </a:r>
          </a:p>
          <a:p>
            <a:r>
              <a:rPr lang="en-US" sz="2400" dirty="0" smtClean="0"/>
              <a:t>Test Vectors and Scientific Paper</a:t>
            </a:r>
            <a:endParaRPr lang="en-US" sz="2400" dirty="0"/>
          </a:p>
          <a:p>
            <a:r>
              <a:rPr lang="en-US" sz="2400" dirty="0" smtClean="0"/>
              <a:t>AOB</a:t>
            </a:r>
            <a:endParaRPr lang="en-US" sz="2400" dirty="0"/>
          </a:p>
        </p:txBody>
      </p:sp>
      <p:sp>
        <p:nvSpPr>
          <p:cNvPr id="4" name="Datumsplatzhalter 3"/>
          <p:cNvSpPr>
            <a:spLocks noGrp="1"/>
          </p:cNvSpPr>
          <p:nvPr>
            <p:ph type="dt" sz="half" idx="10"/>
          </p:nvPr>
        </p:nvSpPr>
        <p:spPr>
          <a:xfrm>
            <a:off x="685800" y="378281"/>
            <a:ext cx="1600200" cy="215444"/>
          </a:xfrm>
        </p:spPr>
        <p:txBody>
          <a:bodyPr/>
          <a:lstStyle/>
          <a:p>
            <a:pPr>
              <a:defRPr/>
            </a:pPr>
            <a:r>
              <a:rPr lang="de-DE" altLang="en-US" smtClean="0"/>
              <a:t>November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3</a:t>
            </a:fld>
            <a:endParaRPr lang="en-US" altLang="en-US"/>
          </a:p>
        </p:txBody>
      </p:sp>
    </p:spTree>
    <p:extLst>
      <p:ext uri="{BB962C8B-B14F-4D97-AF65-F5344CB8AC3E}">
        <p14:creationId xmlns:p14="http://schemas.microsoft.com/office/powerpoint/2010/main" val="17463336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T</a:t>
            </a:r>
            <a:r>
              <a:rPr lang="en-US" dirty="0" smtClean="0"/>
              <a:t>G 15.4w Schedule for the Week</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4180585012"/>
              </p:ext>
            </p:extLst>
          </p:nvPr>
        </p:nvGraphicFramePr>
        <p:xfrm>
          <a:off x="685800" y="1981200"/>
          <a:ext cx="7772400" cy="2931160"/>
        </p:xfrm>
        <a:graphic>
          <a:graphicData uri="http://schemas.openxmlformats.org/drawingml/2006/table">
            <a:tbl>
              <a:tblPr firstRow="1" firstCol="1" bandRow="1">
                <a:tableStyleId>{00A15C55-8517-42AA-B614-E9B94910E393}</a:tableStyleId>
              </a:tblPr>
              <a:tblGrid>
                <a:gridCol w="1554480"/>
                <a:gridCol w="1554480"/>
                <a:gridCol w="1554480"/>
                <a:gridCol w="1554480"/>
                <a:gridCol w="1554480"/>
              </a:tblGrid>
              <a:tr h="370840">
                <a:tc>
                  <a:txBody>
                    <a:bodyPr/>
                    <a:lstStyle/>
                    <a:p>
                      <a:endParaRPr lang="en-US" dirty="0"/>
                    </a:p>
                  </a:txBody>
                  <a:tcPr/>
                </a:tc>
                <a:tc>
                  <a:txBody>
                    <a:bodyPr/>
                    <a:lstStyle/>
                    <a:p>
                      <a:r>
                        <a:rPr lang="en-US" dirty="0" smtClean="0"/>
                        <a:t>Monday</a:t>
                      </a:r>
                      <a:endParaRPr lang="en-US" dirty="0"/>
                    </a:p>
                  </a:txBody>
                  <a:tcPr/>
                </a:tc>
                <a:tc>
                  <a:txBody>
                    <a:bodyPr/>
                    <a:lstStyle/>
                    <a:p>
                      <a:r>
                        <a:rPr lang="en-US" dirty="0" smtClean="0"/>
                        <a:t>Tuesday</a:t>
                      </a:r>
                      <a:endParaRPr lang="en-US" dirty="0"/>
                    </a:p>
                  </a:txBody>
                  <a:tcPr/>
                </a:tc>
                <a:tc>
                  <a:txBody>
                    <a:bodyPr/>
                    <a:lstStyle/>
                    <a:p>
                      <a:r>
                        <a:rPr lang="en-US" dirty="0" smtClean="0"/>
                        <a:t>Wednesday</a:t>
                      </a:r>
                      <a:endParaRPr lang="en-US" dirty="0"/>
                    </a:p>
                  </a:txBody>
                  <a:tcPr/>
                </a:tc>
                <a:tc>
                  <a:txBody>
                    <a:bodyPr/>
                    <a:lstStyle/>
                    <a:p>
                      <a:r>
                        <a:rPr lang="en-US" dirty="0" smtClean="0"/>
                        <a:t>Thursday</a:t>
                      </a:r>
                      <a:endParaRPr lang="en-US" dirty="0"/>
                    </a:p>
                  </a:txBody>
                  <a:tcPr/>
                </a:tc>
              </a:tr>
              <a:tr h="370840">
                <a:tc>
                  <a:txBody>
                    <a:bodyPr/>
                    <a:lstStyle/>
                    <a:p>
                      <a:r>
                        <a:rPr lang="en-US" dirty="0" smtClean="0"/>
                        <a:t>AM 1</a:t>
                      </a:r>
                      <a:endParaRPr lang="en-US" dirty="0"/>
                    </a:p>
                  </a:txBody>
                  <a:tcPr/>
                </a:tc>
                <a:tc>
                  <a:txBody>
                    <a:bodyPr/>
                    <a:lstStyle/>
                    <a:p>
                      <a:endParaRPr lang="en-US" dirty="0" smtClean="0"/>
                    </a:p>
                    <a:p>
                      <a:endParaRPr lang="en-US" dirty="0"/>
                    </a:p>
                  </a:txBody>
                  <a:tcPr/>
                </a:tc>
                <a:tc>
                  <a:txBody>
                    <a:bodyPr/>
                    <a:lstStyle/>
                    <a:p>
                      <a:endParaRPr lang="en-US" dirty="0" smtClean="0"/>
                    </a:p>
                    <a:p>
                      <a:endParaRPr lang="en-US" dirty="0"/>
                    </a:p>
                  </a:txBody>
                  <a:tcPr/>
                </a:tc>
                <a:tc>
                  <a:txBody>
                    <a:bodyPr/>
                    <a:lstStyle/>
                    <a:p>
                      <a:endParaRPr lang="en-US" dirty="0"/>
                    </a:p>
                  </a:txBody>
                  <a:tcPr/>
                </a:tc>
                <a:tc>
                  <a:txBody>
                    <a:bodyPr/>
                    <a:lstStyle/>
                    <a:p>
                      <a:endParaRPr lang="en-US"/>
                    </a:p>
                  </a:txBody>
                  <a:tcPr/>
                </a:tc>
              </a:tr>
              <a:tr h="370840">
                <a:tc>
                  <a:txBody>
                    <a:bodyPr/>
                    <a:lstStyle/>
                    <a:p>
                      <a:r>
                        <a:rPr lang="en-US" dirty="0" smtClean="0"/>
                        <a:t>AM</a:t>
                      </a:r>
                      <a:r>
                        <a:rPr lang="en-US" baseline="0" dirty="0" smtClean="0"/>
                        <a:t>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PM 1</a:t>
                      </a:r>
                      <a:endParaRPr lang="en-US" dirty="0"/>
                    </a:p>
                  </a:txBody>
                  <a:tcPr/>
                </a:tc>
                <a:tc>
                  <a:txBody>
                    <a:bodyPr/>
                    <a:lstStyle/>
                    <a:p>
                      <a:pPr algn="ctr"/>
                      <a:r>
                        <a:rPr lang="en-US" sz="1800" u="none" strike="noStrike" kern="1200" baseline="0" dirty="0" smtClean="0">
                          <a:solidFill>
                            <a:schemeClr val="dk1"/>
                          </a:solidFill>
                          <a:latin typeface="+mn-lt"/>
                          <a:ea typeface="+mn-ea"/>
                          <a:cs typeface="+mn-cs"/>
                        </a:rPr>
                        <a:t>TG4w LPWA</a:t>
                      </a:r>
                      <a:endParaRPr lang="en-US" sz="1800" u="none" strike="noStrike" kern="1200" baseline="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strike="noStrike" kern="1200" baseline="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r>
              <a:tr h="370840">
                <a:tc>
                  <a:txBody>
                    <a:bodyPr/>
                    <a:lstStyle/>
                    <a:p>
                      <a:r>
                        <a:rPr lang="en-US" dirty="0" smtClean="0"/>
                        <a:t>PM 2</a:t>
                      </a:r>
                      <a:endParaRPr lang="en-US" dirty="0"/>
                    </a:p>
                  </a:txBody>
                  <a:tcPr/>
                </a:tc>
                <a:tc>
                  <a:txBody>
                    <a:bodyPr/>
                    <a:lstStyle/>
                    <a:p>
                      <a:pPr algn="ctr"/>
                      <a:endParaRPr lang="en-US" sz="1800" u="none" strike="noStrike" kern="1200" baseline="0" dirty="0" smtClean="0">
                        <a:solidFill>
                          <a:schemeClr val="dk1"/>
                        </a:solidFill>
                        <a:latin typeface="+mn-lt"/>
                        <a:ea typeface="+mn-ea"/>
                        <a:cs typeface="+mn-cs"/>
                      </a:endParaRPr>
                    </a:p>
                    <a:p>
                      <a:pPr algn="ctr"/>
                      <a:endParaRPr lang="en-US" sz="1800" u="none" strike="noStrike" kern="1200" baseline="0" dirty="0">
                        <a:solidFill>
                          <a:schemeClr val="dk1"/>
                        </a:solidFill>
                        <a:latin typeface="+mn-lt"/>
                        <a:ea typeface="+mn-ea"/>
                        <a:cs typeface="+mn-cs"/>
                      </a:endParaRPr>
                    </a:p>
                  </a:txBody>
                  <a:tcPr/>
                </a:tc>
                <a:tc>
                  <a:txBody>
                    <a:bodyPr/>
                    <a:lstStyle/>
                    <a:p>
                      <a:endParaRPr lang="en-US" strike="noStrike" baseline="0" dirty="0"/>
                    </a:p>
                  </a:txBody>
                  <a:tcPr/>
                </a:tc>
                <a:tc>
                  <a:txBody>
                    <a:bodyPr/>
                    <a:lstStyle/>
                    <a:p>
                      <a:endParaRPr lang="en-US"/>
                    </a:p>
                  </a:txBody>
                  <a:tcPr/>
                </a:tc>
                <a:tc>
                  <a:txBody>
                    <a:bodyPr/>
                    <a:lstStyle/>
                    <a:p>
                      <a:endParaRPr lang="en-US" dirty="0"/>
                    </a:p>
                  </a:txBody>
                  <a:tcPr/>
                </a:tc>
              </a:tr>
            </a:tbl>
          </a:graphicData>
        </a:graphic>
      </p:graphicFrame>
      <p:sp>
        <p:nvSpPr>
          <p:cNvPr id="4" name="Datumsplatzhalter 3"/>
          <p:cNvSpPr>
            <a:spLocks noGrp="1"/>
          </p:cNvSpPr>
          <p:nvPr>
            <p:ph type="dt" sz="half" idx="10"/>
          </p:nvPr>
        </p:nvSpPr>
        <p:spPr>
          <a:xfrm>
            <a:off x="685800" y="378281"/>
            <a:ext cx="1600200" cy="215444"/>
          </a:xfrm>
        </p:spPr>
        <p:txBody>
          <a:bodyPr/>
          <a:lstStyle/>
          <a:p>
            <a:pPr>
              <a:defRPr/>
            </a:pPr>
            <a:r>
              <a:rPr lang="de-DE" altLang="en-US" smtClean="0"/>
              <a:t>November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4</a:t>
            </a:fld>
            <a:endParaRPr lang="en-US" altLang="en-US"/>
          </a:p>
        </p:txBody>
      </p:sp>
      <p:sp>
        <p:nvSpPr>
          <p:cNvPr id="8" name="Inhaltsplatzhalter 2"/>
          <p:cNvSpPr txBox="1">
            <a:spLocks/>
          </p:cNvSpPr>
          <p:nvPr/>
        </p:nvSpPr>
        <p:spPr bwMode="auto">
          <a:xfrm>
            <a:off x="685800" y="5229200"/>
            <a:ext cx="7772400" cy="8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endParaRPr lang="en-US" sz="2400" kern="0" dirty="0" smtClean="0"/>
          </a:p>
        </p:txBody>
      </p:sp>
    </p:spTree>
    <p:extLst>
      <p:ext uri="{BB962C8B-B14F-4D97-AF65-F5344CB8AC3E}">
        <p14:creationId xmlns:p14="http://schemas.microsoft.com/office/powerpoint/2010/main" val="10350239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Meeting Achievements</a:t>
            </a:r>
            <a:endParaRPr lang="en-US" dirty="0"/>
          </a:p>
        </p:txBody>
      </p:sp>
      <p:sp>
        <p:nvSpPr>
          <p:cNvPr id="3" name="Inhaltsplatzhalter 2"/>
          <p:cNvSpPr>
            <a:spLocks noGrp="1"/>
          </p:cNvSpPr>
          <p:nvPr>
            <p:ph idx="1"/>
          </p:nvPr>
        </p:nvSpPr>
        <p:spPr/>
        <p:txBody>
          <a:bodyPr/>
          <a:lstStyle/>
          <a:p>
            <a:r>
              <a:rPr lang="en-US" sz="2400" dirty="0" smtClean="0"/>
              <a:t>Approved Hanoi and telco minutes</a:t>
            </a:r>
          </a:p>
          <a:p>
            <a:r>
              <a:rPr lang="en-US" sz="2400" dirty="0" smtClean="0"/>
              <a:t>Reviewed timeline</a:t>
            </a:r>
          </a:p>
          <a:p>
            <a:r>
              <a:rPr lang="en-US" sz="2400" dirty="0" smtClean="0"/>
              <a:t>Agreed on document format for test vectors</a:t>
            </a:r>
          </a:p>
          <a:p>
            <a:r>
              <a:rPr lang="en-US" sz="2400" dirty="0" smtClean="0"/>
              <a:t>Agreed on scientific publication</a:t>
            </a:r>
            <a:endParaRPr lang="en-US" sz="2400" dirty="0"/>
          </a:p>
        </p:txBody>
      </p:sp>
      <p:sp>
        <p:nvSpPr>
          <p:cNvPr id="4" name="Datumsplatzhalter 3"/>
          <p:cNvSpPr>
            <a:spLocks noGrp="1"/>
          </p:cNvSpPr>
          <p:nvPr>
            <p:ph type="dt" sz="half" idx="10"/>
          </p:nvPr>
        </p:nvSpPr>
        <p:spPr/>
        <p:txBody>
          <a:bodyPr/>
          <a:lstStyle/>
          <a:p>
            <a:pPr>
              <a:defRPr/>
            </a:pPr>
            <a:r>
              <a:rPr lang="de-DE" altLang="en-US" sz="1400" smtClean="0"/>
              <a:t>November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5</a:t>
            </a:fld>
            <a:endParaRPr lang="en-US" altLang="en-US"/>
          </a:p>
        </p:txBody>
      </p:sp>
    </p:spTree>
    <p:extLst>
      <p:ext uri="{BB962C8B-B14F-4D97-AF65-F5344CB8AC3E}">
        <p14:creationId xmlns:p14="http://schemas.microsoft.com/office/powerpoint/2010/main" val="21250883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TG4w Draft Schedule</a:t>
            </a:r>
            <a:endParaRPr lang="en-US" dirty="0"/>
          </a:p>
        </p:txBody>
      </p:sp>
      <p:sp>
        <p:nvSpPr>
          <p:cNvPr id="4" name="Datumsplatzhalter 3"/>
          <p:cNvSpPr>
            <a:spLocks noGrp="1"/>
          </p:cNvSpPr>
          <p:nvPr>
            <p:ph type="dt" sz="half" idx="10"/>
          </p:nvPr>
        </p:nvSpPr>
        <p:spPr/>
        <p:txBody>
          <a:bodyPr/>
          <a:lstStyle/>
          <a:p>
            <a:pPr>
              <a:defRPr/>
            </a:pPr>
            <a:r>
              <a:rPr lang="de-DE" altLang="en-US" smtClean="0"/>
              <a:t>November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6</a:t>
            </a:fld>
            <a:endParaRPr lang="en-US" altLang="en-US"/>
          </a:p>
        </p:txBody>
      </p:sp>
      <p:graphicFrame>
        <p:nvGraphicFramePr>
          <p:cNvPr id="10" name="Table 1"/>
          <p:cNvGraphicFramePr>
            <a:graphicFrameLocks noGrp="1"/>
          </p:cNvGraphicFramePr>
          <p:nvPr>
            <p:extLst>
              <p:ext uri="{D42A27DB-BD31-4B8C-83A1-F6EECF244321}">
                <p14:modId xmlns:p14="http://schemas.microsoft.com/office/powerpoint/2010/main" val="505632305"/>
              </p:ext>
            </p:extLst>
          </p:nvPr>
        </p:nvGraphicFramePr>
        <p:xfrm>
          <a:off x="683568" y="1844824"/>
          <a:ext cx="7776864" cy="4384039"/>
        </p:xfrm>
        <a:graphic>
          <a:graphicData uri="http://schemas.openxmlformats.org/drawingml/2006/table">
            <a:tbl>
              <a:tblPr firstRow="1" bandRow="1">
                <a:tableStyleId>{5C22544A-7EE6-4342-B048-85BDC9FD1C3A}</a:tableStyleId>
              </a:tblPr>
              <a:tblGrid>
                <a:gridCol w="4401998"/>
                <a:gridCol w="3374866"/>
              </a:tblGrid>
              <a:tr h="398549">
                <a:tc>
                  <a:txBody>
                    <a:bodyPr/>
                    <a:lstStyle/>
                    <a:p>
                      <a:pPr marL="0" lvl="1" indent="0">
                        <a:buFont typeface="Arial"/>
                        <a:buNone/>
                      </a:pPr>
                      <a:r>
                        <a:rPr lang="en-US" sz="1800" b="1" kern="1200" dirty="0" smtClean="0">
                          <a:solidFill>
                            <a:schemeClr val="lt1"/>
                          </a:solidFill>
                          <a:latin typeface="+mn-lt"/>
                          <a:ea typeface="+mn-ea"/>
                          <a:cs typeface="+mn-cs"/>
                        </a:rPr>
                        <a:t>TASK</a:t>
                      </a:r>
                    </a:p>
                  </a:txBody>
                  <a:tcPr/>
                </a:tc>
                <a:tc>
                  <a:txBody>
                    <a:bodyPr/>
                    <a:lstStyle/>
                    <a:p>
                      <a:r>
                        <a:rPr lang="en-US" dirty="0" smtClean="0"/>
                        <a:t>Completed</a:t>
                      </a:r>
                      <a:endParaRPr lang="en-US" dirty="0"/>
                    </a:p>
                  </a:txBody>
                  <a:tcPr/>
                </a:tc>
              </a:tr>
              <a:tr h="398549">
                <a:tc>
                  <a:txBody>
                    <a:bodyPr/>
                    <a:lstStyle/>
                    <a:p>
                      <a:r>
                        <a:rPr lang="en-US" dirty="0" smtClean="0"/>
                        <a:t>Start of</a:t>
                      </a:r>
                      <a:r>
                        <a:rPr lang="en-US" baseline="0" dirty="0" smtClean="0"/>
                        <a:t> TG work</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t>Call for Proposals</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solidFill>
                            <a:schemeClr val="tx1"/>
                          </a:solidFill>
                        </a:rPr>
                        <a:t>Technical Guidelines Doc.</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trike="noStrike" baseline="0" dirty="0" smtClean="0">
                          <a:solidFill>
                            <a:schemeClr val="tx1"/>
                          </a:solidFill>
                        </a:rPr>
                        <a:t>Mar, 2018</a:t>
                      </a:r>
                    </a:p>
                  </a:txBody>
                  <a:tcPr/>
                </a:tc>
              </a:tr>
              <a:tr h="398549">
                <a:tc>
                  <a:txBody>
                    <a:bodyPr/>
                    <a:lstStyle/>
                    <a:p>
                      <a:r>
                        <a:rPr lang="en-US" dirty="0" smtClean="0">
                          <a:solidFill>
                            <a:schemeClr val="tx1"/>
                          </a:solidFill>
                        </a:rPr>
                        <a:t>Initial discussion of proposals</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July,</a:t>
                      </a:r>
                      <a:r>
                        <a:rPr lang="en-US" baseline="0" dirty="0" smtClean="0">
                          <a:solidFill>
                            <a:schemeClr val="tx1"/>
                          </a:solidFill>
                        </a:rPr>
                        <a:t> 2018</a:t>
                      </a:r>
                      <a:endParaRPr lang="en-US" dirty="0" smtClean="0">
                        <a:solidFill>
                          <a:schemeClr val="tx1"/>
                        </a:solidFill>
                      </a:endParaRPr>
                    </a:p>
                  </a:txBody>
                  <a:tcPr/>
                </a:tc>
              </a:tr>
              <a:tr h="398549">
                <a:tc>
                  <a:txBody>
                    <a:bodyPr/>
                    <a:lstStyle/>
                    <a:p>
                      <a:r>
                        <a:rPr lang="en-US" dirty="0" smtClean="0"/>
                        <a:t>Editing 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trike="noStrike" dirty="0" smtClean="0">
                          <a:solidFill>
                            <a:schemeClr val="tx1"/>
                          </a:solidFill>
                        </a:rPr>
                        <a:t>Jan, 2019</a:t>
                      </a:r>
                    </a:p>
                  </a:txBody>
                  <a:tcPr/>
                </a:tc>
              </a:tr>
              <a:tr h="398549">
                <a:tc>
                  <a:txBody>
                    <a:bodyPr/>
                    <a:lstStyle/>
                    <a:p>
                      <a:r>
                        <a:rPr lang="en-US" dirty="0" smtClean="0"/>
                        <a:t>LB</a:t>
                      </a:r>
                      <a:endParaRPr lang="en-US" dirty="0"/>
                    </a:p>
                  </a:txBody>
                  <a:tcPr/>
                </a:tc>
                <a:tc>
                  <a:txBody>
                    <a:bodyPr/>
                    <a:lstStyle/>
                    <a:p>
                      <a:r>
                        <a:rPr lang="en-US" baseline="0" dirty="0" smtClean="0">
                          <a:solidFill>
                            <a:schemeClr val="tx1"/>
                          </a:solidFill>
                        </a:rPr>
                        <a:t>Mar, 2019</a:t>
                      </a:r>
                      <a:endParaRPr lang="en-US" dirty="0">
                        <a:solidFill>
                          <a:schemeClr val="tx1"/>
                        </a:solidFill>
                      </a:endParaRPr>
                    </a:p>
                  </a:txBody>
                  <a:tcPr/>
                </a:tc>
              </a:tr>
              <a:tr h="398549">
                <a:tc>
                  <a:txBody>
                    <a:bodyPr/>
                    <a:lstStyle/>
                    <a:p>
                      <a:r>
                        <a:rPr lang="en-US" dirty="0" smtClean="0"/>
                        <a:t>LB Comment Resolution</a:t>
                      </a:r>
                      <a:endParaRPr lang="en-US" dirty="0"/>
                    </a:p>
                  </a:txBody>
                  <a:tcPr/>
                </a:tc>
                <a:tc>
                  <a:txBody>
                    <a:bodyPr/>
                    <a:lstStyle/>
                    <a:p>
                      <a:r>
                        <a:rPr lang="en-US" dirty="0" smtClean="0"/>
                        <a:t>May,</a:t>
                      </a:r>
                      <a:r>
                        <a:rPr lang="en-US" baseline="0" dirty="0" smtClean="0"/>
                        <a:t> 2019</a:t>
                      </a:r>
                      <a:endParaRPr lang="en-US" dirty="0"/>
                    </a:p>
                  </a:txBody>
                  <a:tcPr/>
                </a:tc>
              </a:tr>
              <a:tr h="398549">
                <a:tc>
                  <a:txBody>
                    <a:bodyPr/>
                    <a:lstStyle/>
                    <a:p>
                      <a:r>
                        <a:rPr lang="en-US" dirty="0" smtClean="0"/>
                        <a:t>LB Recirculation / SB</a:t>
                      </a:r>
                      <a:endParaRPr lang="en-US" dirty="0"/>
                    </a:p>
                  </a:txBody>
                  <a:tcPr/>
                </a:tc>
                <a:tc>
                  <a:txBody>
                    <a:bodyPr/>
                    <a:lstStyle/>
                    <a:p>
                      <a:r>
                        <a:rPr lang="en-US" dirty="0" smtClean="0"/>
                        <a:t>Sept, 2019</a:t>
                      </a:r>
                      <a:endParaRPr lang="en-US" dirty="0"/>
                    </a:p>
                  </a:txBody>
                  <a:tcPr/>
                </a:tc>
              </a:tr>
              <a:tr h="398549">
                <a:tc>
                  <a:txBody>
                    <a:bodyPr/>
                    <a:lstStyle/>
                    <a:p>
                      <a:r>
                        <a:rPr lang="en-US" dirty="0" smtClean="0"/>
                        <a:t>SB Comment Resolution</a:t>
                      </a:r>
                      <a:endParaRPr lang="en-US" dirty="0"/>
                    </a:p>
                  </a:txBody>
                  <a:tcPr/>
                </a:tc>
                <a:tc>
                  <a:txBody>
                    <a:bodyPr/>
                    <a:lstStyle/>
                    <a:p>
                      <a:r>
                        <a:rPr lang="en-US" dirty="0" smtClean="0"/>
                        <a:t>Nov, 2019</a:t>
                      </a:r>
                      <a:endParaRPr lang="en-US" dirty="0"/>
                    </a:p>
                  </a:txBody>
                  <a:tcPr/>
                </a:tc>
              </a:tr>
              <a:tr h="398549">
                <a:tc>
                  <a:txBody>
                    <a:bodyPr/>
                    <a:lstStyle/>
                    <a:p>
                      <a:r>
                        <a:rPr lang="en-US" dirty="0" smtClean="0"/>
                        <a:t>Submission to</a:t>
                      </a:r>
                      <a:r>
                        <a:rPr lang="en-US" baseline="0" dirty="0" smtClean="0"/>
                        <a:t> </a:t>
                      </a:r>
                      <a:r>
                        <a:rPr lang="en-US" baseline="0" dirty="0" err="1" smtClean="0"/>
                        <a:t>Rev</a:t>
                      </a:r>
                      <a:r>
                        <a:rPr lang="en-US" dirty="0" err="1" smtClean="0"/>
                        <a:t>Com</a:t>
                      </a:r>
                      <a:endParaRPr lang="en-US" dirty="0"/>
                    </a:p>
                  </a:txBody>
                  <a:tcPr/>
                </a:tc>
                <a:tc>
                  <a:txBody>
                    <a:bodyPr/>
                    <a:lstStyle/>
                    <a:p>
                      <a:r>
                        <a:rPr lang="en-US" dirty="0" smtClean="0"/>
                        <a:t>? ,</a:t>
                      </a:r>
                      <a:r>
                        <a:rPr lang="en-US" baseline="0" dirty="0" smtClean="0"/>
                        <a:t> 2020</a:t>
                      </a:r>
                      <a:endParaRPr lang="en-US" dirty="0"/>
                    </a:p>
                  </a:txBody>
                  <a:tcPr/>
                </a:tc>
              </a:tr>
            </a:tbl>
          </a:graphicData>
        </a:graphic>
      </p:graphicFrame>
      <p:pic>
        <p:nvPicPr>
          <p:cNvPr id="1027" name="Picture 3" descr="C:\Users\robert\AppData\Local\Microsoft\Windows\Temporary Internet Files\Content.IE5\GPH0NBY1\left-254094_960_72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12360" y="5085184"/>
            <a:ext cx="1178313" cy="1178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35155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Telephone </a:t>
            </a:r>
            <a:r>
              <a:rPr lang="en-US" dirty="0" smtClean="0"/>
              <a:t>Conferences</a:t>
            </a:r>
            <a:endParaRPr lang="en-US" dirty="0"/>
          </a:p>
        </p:txBody>
      </p:sp>
      <p:sp>
        <p:nvSpPr>
          <p:cNvPr id="3" name="Inhaltsplatzhalter 2"/>
          <p:cNvSpPr>
            <a:spLocks noGrp="1"/>
          </p:cNvSpPr>
          <p:nvPr>
            <p:ph idx="1"/>
          </p:nvPr>
        </p:nvSpPr>
        <p:spPr/>
        <p:txBody>
          <a:bodyPr/>
          <a:lstStyle/>
          <a:p>
            <a:r>
              <a:rPr lang="en-US" sz="2400" dirty="0" smtClean="0"/>
              <a:t>No telephone conferences scheduled</a:t>
            </a:r>
            <a:endParaRPr lang="en-US" sz="2000" dirty="0"/>
          </a:p>
          <a:p>
            <a:endParaRPr lang="en-US" sz="2400" dirty="0"/>
          </a:p>
        </p:txBody>
      </p:sp>
      <p:sp>
        <p:nvSpPr>
          <p:cNvPr id="4" name="Datumsplatzhalter 3"/>
          <p:cNvSpPr>
            <a:spLocks noGrp="1"/>
          </p:cNvSpPr>
          <p:nvPr>
            <p:ph type="dt" sz="half" idx="10"/>
          </p:nvPr>
        </p:nvSpPr>
        <p:spPr/>
        <p:txBody>
          <a:bodyPr/>
          <a:lstStyle/>
          <a:p>
            <a:pPr>
              <a:defRPr/>
            </a:pPr>
            <a:r>
              <a:rPr lang="de-DE" altLang="en-US" sz="1400" smtClean="0"/>
              <a:t>November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7</a:t>
            </a:fld>
            <a:endParaRPr lang="en-US" altLang="en-US"/>
          </a:p>
        </p:txBody>
      </p:sp>
    </p:spTree>
    <p:extLst>
      <p:ext uri="{BB962C8B-B14F-4D97-AF65-F5344CB8AC3E}">
        <p14:creationId xmlns:p14="http://schemas.microsoft.com/office/powerpoint/2010/main" val="32089525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Meeting Minutes</a:t>
            </a:r>
            <a:endParaRPr lang="en-US" dirty="0"/>
          </a:p>
        </p:txBody>
      </p:sp>
      <p:sp>
        <p:nvSpPr>
          <p:cNvPr id="3" name="Inhaltsplatzhalter 2"/>
          <p:cNvSpPr>
            <a:spLocks noGrp="1"/>
          </p:cNvSpPr>
          <p:nvPr>
            <p:ph idx="1"/>
          </p:nvPr>
        </p:nvSpPr>
        <p:spPr/>
        <p:txBody>
          <a:bodyPr/>
          <a:lstStyle/>
          <a:p>
            <a:r>
              <a:rPr lang="en-US" sz="2400" dirty="0" smtClean="0"/>
              <a:t>Meeting Minutes are available in </a:t>
            </a:r>
            <a:r>
              <a:rPr lang="en-US" sz="2400" dirty="0"/>
              <a:t>document </a:t>
            </a:r>
            <a:r>
              <a:rPr lang="en-US" sz="2400" dirty="0"/>
              <a:t>15-19/574r0 </a:t>
            </a:r>
            <a:r>
              <a:rPr lang="en-US" sz="2400" dirty="0">
                <a:hlinkClick r:id="rId2"/>
              </a:rPr>
              <a:t>https://</a:t>
            </a:r>
            <a:r>
              <a:rPr lang="en-US" sz="2400" dirty="0" smtClean="0">
                <a:hlinkClick r:id="rId2"/>
              </a:rPr>
              <a:t>mentor.ieee.org/802.15/dcn/19/15-19-0574-00-004w-tg4w-minutes-for-november-2019-plenary-meeting.doc</a:t>
            </a:r>
            <a:endParaRPr lang="en-US" sz="2400" dirty="0" smtClean="0"/>
          </a:p>
          <a:p>
            <a:endParaRPr lang="en-US" sz="2400" dirty="0"/>
          </a:p>
          <a:p>
            <a:r>
              <a:rPr lang="en-US" sz="2400" dirty="0" smtClean="0"/>
              <a:t>Special thanks to </a:t>
            </a:r>
            <a:r>
              <a:rPr lang="en-US" sz="2400" dirty="0" err="1" smtClean="0"/>
              <a:t>Henk</a:t>
            </a:r>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de-DE" altLang="en-US" sz="1400" smtClean="0"/>
              <a:t>November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8</a:t>
            </a:fld>
            <a:endParaRPr lang="en-US" altLang="en-US"/>
          </a:p>
        </p:txBody>
      </p:sp>
    </p:spTree>
    <p:extLst>
      <p:ext uri="{BB962C8B-B14F-4D97-AF65-F5344CB8AC3E}">
        <p14:creationId xmlns:p14="http://schemas.microsoft.com/office/powerpoint/2010/main" val="12240846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TG4w Agenda for </a:t>
            </a:r>
            <a:r>
              <a:rPr lang="en-US" dirty="0" smtClean="0"/>
              <a:t>January 2020</a:t>
            </a:r>
            <a:endParaRPr lang="en-US" dirty="0"/>
          </a:p>
        </p:txBody>
      </p:sp>
      <p:sp>
        <p:nvSpPr>
          <p:cNvPr id="3" name="Inhaltsplatzhalter 2"/>
          <p:cNvSpPr>
            <a:spLocks noGrp="1"/>
          </p:cNvSpPr>
          <p:nvPr>
            <p:ph idx="1"/>
          </p:nvPr>
        </p:nvSpPr>
        <p:spPr/>
        <p:txBody>
          <a:bodyPr/>
          <a:lstStyle/>
          <a:p>
            <a:r>
              <a:rPr lang="en-US" sz="2400" dirty="0" smtClean="0"/>
              <a:t>0 </a:t>
            </a:r>
            <a:r>
              <a:rPr lang="en-US" sz="2400" dirty="0" smtClean="0"/>
              <a:t>slots </a:t>
            </a:r>
            <a:r>
              <a:rPr lang="en-US" sz="2400" dirty="0" smtClean="0"/>
              <a:t>requested</a:t>
            </a:r>
          </a:p>
          <a:p>
            <a:endParaRPr lang="en-US" sz="2400" dirty="0"/>
          </a:p>
          <a:p>
            <a:r>
              <a:rPr lang="en-US" sz="2400" dirty="0" smtClean="0"/>
              <a:t>Next meeting most likely in March 2020 (depends on 4md schedule)</a:t>
            </a:r>
            <a:endParaRPr lang="en-US" sz="2400" dirty="0" smtClean="0"/>
          </a:p>
          <a:p>
            <a:pPr lvl="1"/>
            <a:endParaRPr lang="en-US" sz="2000" dirty="0"/>
          </a:p>
        </p:txBody>
      </p:sp>
      <p:sp>
        <p:nvSpPr>
          <p:cNvPr id="4" name="Datumsplatzhalter 3"/>
          <p:cNvSpPr>
            <a:spLocks noGrp="1"/>
          </p:cNvSpPr>
          <p:nvPr>
            <p:ph type="dt" sz="half" idx="10"/>
          </p:nvPr>
        </p:nvSpPr>
        <p:spPr/>
        <p:txBody>
          <a:bodyPr/>
          <a:lstStyle/>
          <a:p>
            <a:pPr>
              <a:defRPr/>
            </a:pPr>
            <a:r>
              <a:rPr lang="de-DE" altLang="en-US" sz="1400" smtClean="0"/>
              <a:t>November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9</a:t>
            </a:fld>
            <a:endParaRPr lang="en-US" altLang="en-US"/>
          </a:p>
        </p:txBody>
      </p:sp>
    </p:spTree>
    <p:extLst>
      <p:ext uri="{BB962C8B-B14F-4D97-AF65-F5344CB8AC3E}">
        <p14:creationId xmlns:p14="http://schemas.microsoft.com/office/powerpoint/2010/main" val="254991816"/>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294</Words>
  <Application>Microsoft Office PowerPoint</Application>
  <PresentationFormat>Bildschirmpräsentation (4:3)</PresentationFormat>
  <Paragraphs>99</Paragraphs>
  <Slides>10</Slides>
  <Notes>0</Notes>
  <HiddenSlides>0</HiddenSlides>
  <MMClips>0</MMClips>
  <ScaleCrop>false</ScaleCrop>
  <HeadingPairs>
    <vt:vector size="4" baseType="variant">
      <vt:variant>
        <vt:lpstr>Design</vt:lpstr>
      </vt:variant>
      <vt:variant>
        <vt:i4>1</vt:i4>
      </vt:variant>
      <vt:variant>
        <vt:lpstr>Folientitel</vt:lpstr>
      </vt:variant>
      <vt:variant>
        <vt:i4>10</vt:i4>
      </vt:variant>
    </vt:vector>
  </HeadingPairs>
  <TitlesOfParts>
    <vt:vector size="11" baseType="lpstr">
      <vt:lpstr>IEEE-P802_15_Rbt</vt:lpstr>
      <vt:lpstr>PowerPoint-Präsentation</vt:lpstr>
      <vt:lpstr>TG 802.15.4w LPWA November 2019 Closing Report</vt:lpstr>
      <vt:lpstr>Main Agenda Items for the Week</vt:lpstr>
      <vt:lpstr>TG 15.4w Schedule for the Week</vt:lpstr>
      <vt:lpstr>Meeting Achievements</vt:lpstr>
      <vt:lpstr>TG4w Draft Schedule</vt:lpstr>
      <vt:lpstr>Telephone Conferences</vt:lpstr>
      <vt:lpstr>Meeting Minutes</vt:lpstr>
      <vt:lpstr>TG4w Agenda for January 2020</vt:lpstr>
      <vt:lpstr>Thank You! Any Questions?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629</cp:revision>
  <cp:lastPrinted>1998-02-10T13:28:06Z</cp:lastPrinted>
  <dcterms:created xsi:type="dcterms:W3CDTF">2018-03-02T09:48:16Z</dcterms:created>
  <dcterms:modified xsi:type="dcterms:W3CDTF">2019-11-15T00:40:29Z</dcterms:modified>
</cp:coreProperties>
</file>