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608" r:id="rId4"/>
    <p:sldId id="386" r:id="rId5"/>
    <p:sldId id="754" r:id="rId6"/>
    <p:sldId id="851" r:id="rId7"/>
    <p:sldId id="847" r:id="rId8"/>
    <p:sldId id="828" r:id="rId9"/>
    <p:sldId id="832" r:id="rId10"/>
    <p:sldId id="849" r:id="rId11"/>
    <p:sldId id="853" r:id="rId12"/>
    <p:sldId id="850" r:id="rId13"/>
    <p:sldId id="845" r:id="rId14"/>
    <p:sldId id="85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6" d="100"/>
          <a:sy n="66" d="100"/>
        </p:scale>
        <p:origin x="1408"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6594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4356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3</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3318877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extLst>
      <p:ext uri="{BB962C8B-B14F-4D97-AF65-F5344CB8AC3E}">
        <p14:creationId xmlns:p14="http://schemas.microsoft.com/office/powerpoint/2010/main" val="2492465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778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-0575-00-0013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November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2019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2019-11-15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67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the </a:t>
            </a:r>
            <a:r>
              <a:rPr lang="en-GB" altLang="en-US" dirty="0" smtClean="0">
                <a:sym typeface="Wingdings" panose="05000000000000000000" pitchFamily="2" charset="2"/>
              </a:rPr>
              <a:t>resolution of comment resolution in doc</a:t>
            </a:r>
            <a:r>
              <a:rPr lang="en-GB" altLang="en-US" dirty="0" smtClean="0">
                <a:sym typeface="Wingdings" panose="05000000000000000000" pitchFamily="2" charset="2"/>
              </a:rPr>
              <a:t>. </a:t>
            </a:r>
            <a:r>
              <a:rPr lang="en-GB" altLang="en-US" dirty="0" smtClean="0">
                <a:sym typeface="Wingdings" panose="05000000000000000000" pitchFamily="2" charset="2"/>
              </a:rPr>
              <a:t>15-19/0534r2 </a:t>
            </a:r>
            <a:r>
              <a:rPr lang="en-US" altLang="en-US" dirty="0" smtClean="0"/>
              <a:t>in </a:t>
            </a:r>
            <a:r>
              <a:rPr lang="en-US" altLang="en-US" dirty="0" smtClean="0"/>
              <a:t>the new TG13 draft </a:t>
            </a:r>
            <a:r>
              <a:rPr lang="en-US" altLang="en-US" dirty="0" smtClean="0"/>
              <a:t>D8.0</a:t>
            </a:r>
            <a:r>
              <a:rPr lang="en-US" altLang="en-US" dirty="0" smtClean="0"/>
              <a:t>. The Technical Editor is granted the right to correct the section, figure and table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4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4132109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dirty="0"/>
              <a:t>Move that </a:t>
            </a:r>
            <a:r>
              <a:rPr lang="en-US" dirty="0" smtClean="0"/>
              <a:t>TG13 </a:t>
            </a:r>
            <a:r>
              <a:rPr lang="en-US" dirty="0"/>
              <a:t>formally request that the 802.15 WG start a WG Letter Ballot requesting approval of CA document </a:t>
            </a:r>
            <a:r>
              <a:rPr lang="en-US" dirty="0"/>
              <a:t>15-19/0572r0 and document P802-15-13_D8 and to forward document P802-15-13_D8</a:t>
            </a:r>
            <a:r>
              <a:rPr lang="en-US" dirty="0" smtClean="0"/>
              <a:t>, </a:t>
            </a:r>
            <a:r>
              <a:rPr lang="en-US" dirty="0"/>
              <a:t>as edited in accordance with the instructions in document </a:t>
            </a:r>
            <a:r>
              <a:rPr lang="en-US" dirty="0" smtClean="0"/>
              <a:t>15-19/0534r2, to </a:t>
            </a:r>
            <a:r>
              <a:rPr lang="en-US" dirty="0"/>
              <a:t>Standards Association ballot pending the completion and inclusion of the edits in the draft.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Lennert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 </a:t>
            </a:r>
            <a:r>
              <a:rPr lang="en-GB" altLang="en-US" dirty="0" smtClean="0">
                <a:sym typeface="Wingdings" panose="05000000000000000000" pitchFamily="2" charset="2"/>
              </a:rPr>
              <a:t>/ N / A = </a:t>
            </a:r>
            <a:r>
              <a:rPr lang="en-GB" altLang="en-US" dirty="0" smtClean="0">
                <a:sym typeface="Wingdings" panose="05000000000000000000" pitchFamily="2" charset="2"/>
              </a:rPr>
              <a:t>4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789540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68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1800" dirty="0"/>
              <a:t>Move that 802.15 WG approve the formation of a Comment Resolution Group (CRG) for the WG balloting of the </a:t>
            </a:r>
            <a:r>
              <a:rPr lang="en-US" sz="1800" dirty="0" smtClean="0"/>
              <a:t>P802.15.13_D8 </a:t>
            </a:r>
            <a:r>
              <a:rPr lang="en-US" sz="1800" dirty="0"/>
              <a:t>with the following membership: </a:t>
            </a:r>
            <a:r>
              <a:rPr lang="en-US" sz="1800" dirty="0" smtClean="0"/>
              <a:t>Volker Jungnickel, Nikola </a:t>
            </a:r>
            <a:r>
              <a:rPr lang="en-US" sz="1800" dirty="0" err="1" smtClean="0"/>
              <a:t>Serafimovski</a:t>
            </a:r>
            <a:r>
              <a:rPr lang="en-US" sz="1800" dirty="0" smtClean="0"/>
              <a:t>, </a:t>
            </a:r>
            <a:r>
              <a:rPr lang="en-US" sz="1800" dirty="0" err="1" smtClean="0"/>
              <a:t>Tuncer</a:t>
            </a:r>
            <a:r>
              <a:rPr lang="en-US" sz="1800" dirty="0" smtClean="0"/>
              <a:t> </a:t>
            </a:r>
            <a:r>
              <a:rPr lang="en-US" sz="1800" dirty="0" err="1" smtClean="0"/>
              <a:t>Baykas</a:t>
            </a:r>
            <a:r>
              <a:rPr lang="en-US" sz="1800" dirty="0" smtClean="0"/>
              <a:t>, Kai Lennert Bober, </a:t>
            </a:r>
            <a:r>
              <a:rPr lang="en-US" sz="1800" dirty="0" err="1" smtClean="0"/>
              <a:t>Jörg</a:t>
            </a:r>
            <a:r>
              <a:rPr lang="en-US" sz="1800" dirty="0" smtClean="0"/>
              <a:t> Robert. </a:t>
            </a:r>
            <a:r>
              <a:rPr lang="en-US" sz="1800" dirty="0"/>
              <a:t>The </a:t>
            </a:r>
            <a:r>
              <a:rPr lang="en-US" sz="1800" dirty="0" smtClean="0"/>
              <a:t>802.15.13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Lennert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 </a:t>
            </a:r>
            <a:r>
              <a:rPr lang="en-GB" altLang="en-US" dirty="0" smtClean="0">
                <a:sym typeface="Wingdings" panose="05000000000000000000" pitchFamily="2" charset="2"/>
              </a:rPr>
              <a:t>/ N / A = </a:t>
            </a:r>
            <a:r>
              <a:rPr lang="en-GB" altLang="en-US" dirty="0" smtClean="0">
                <a:sym typeface="Wingdings" panose="05000000000000000000" pitchFamily="2" charset="2"/>
              </a:rPr>
              <a:t>3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802.15 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02644"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2000" dirty="0"/>
              <a:t>Move that 802.15 WG start a WG Letter Ballot requesting approval of CA document </a:t>
            </a:r>
            <a:r>
              <a:rPr lang="en-US" sz="2000" dirty="0"/>
              <a:t>15-19/0572r0</a:t>
            </a:r>
            <a:r>
              <a:rPr lang="en-US" sz="2000" dirty="0" smtClean="0"/>
              <a:t> </a:t>
            </a:r>
            <a:r>
              <a:rPr lang="en-US" sz="2000" dirty="0"/>
              <a:t>and document </a:t>
            </a:r>
            <a:r>
              <a:rPr lang="en-US" sz="2000" dirty="0"/>
              <a:t>P802-15-13_D8</a:t>
            </a:r>
            <a:r>
              <a:rPr lang="en-US" sz="2000" dirty="0" smtClean="0"/>
              <a:t> </a:t>
            </a:r>
            <a:r>
              <a:rPr lang="en-US" sz="2000" dirty="0"/>
              <a:t>(as edited in accordance with the instructions in document </a:t>
            </a:r>
            <a:r>
              <a:rPr lang="en-US" sz="2000" dirty="0"/>
              <a:t>15-19/0534r2</a:t>
            </a:r>
            <a:r>
              <a:rPr lang="en-US" sz="2000" dirty="0" smtClean="0"/>
              <a:t>) </a:t>
            </a:r>
            <a:r>
              <a:rPr lang="en-US" sz="2000" dirty="0"/>
              <a:t>and to forward document </a:t>
            </a:r>
            <a:r>
              <a:rPr lang="en-US" sz="2000" dirty="0" smtClean="0"/>
              <a:t>P802-15-13_D8, </a:t>
            </a:r>
            <a:r>
              <a:rPr lang="en-US" sz="2000" dirty="0"/>
              <a:t>as edited in accordance with the instructions in document </a:t>
            </a:r>
            <a:r>
              <a:rPr lang="en-US" sz="2000" dirty="0"/>
              <a:t>15-19/0534r2</a:t>
            </a:r>
            <a:r>
              <a:rPr lang="en-US" sz="2000" dirty="0" smtClean="0"/>
              <a:t>, </a:t>
            </a:r>
            <a:r>
              <a:rPr lang="en-US" sz="2000" dirty="0"/>
              <a:t>and CA document </a:t>
            </a:r>
            <a:r>
              <a:rPr lang="en-US" sz="2000" dirty="0"/>
              <a:t>15-19/0572r0 </a:t>
            </a:r>
            <a:r>
              <a:rPr lang="en-US" sz="2000" dirty="0" smtClean="0"/>
              <a:t>to </a:t>
            </a:r>
            <a:r>
              <a:rPr lang="en-US" sz="2000" dirty="0"/>
              <a:t>Standards Association ballot pending the completion and inclusion of the edits in the draft</a:t>
            </a:r>
            <a:r>
              <a:rPr lang="en-US" sz="2000" dirty="0" smtClean="0"/>
              <a:t>.</a:t>
            </a:r>
            <a:endParaRPr lang="en-GB" altLang="en-US" sz="2000" dirty="0" smtClean="0">
              <a:sym typeface="Wingdings" panose="05000000000000000000" pitchFamily="2" charset="2"/>
            </a:endParaRPr>
          </a:p>
          <a:p>
            <a:pPr algn="just">
              <a:buFontTx/>
              <a:buNone/>
            </a:pPr>
            <a:endParaRPr lang="en-GB" altLang="en-US" sz="2000" dirty="0" smtClean="0">
              <a:sym typeface="Wingdings" panose="05000000000000000000" pitchFamily="2" charset="2"/>
            </a:endParaRPr>
          </a:p>
          <a:p>
            <a:pPr algn="just">
              <a:buFontTx/>
              <a:buNone/>
            </a:pPr>
            <a:r>
              <a:rPr lang="en-GB" altLang="en-US" sz="2000" dirty="0" smtClean="0">
                <a:sym typeface="Wingdings" panose="05000000000000000000" pitchFamily="2" charset="2"/>
              </a:rPr>
              <a:t>Moved </a:t>
            </a:r>
            <a:r>
              <a:rPr lang="en-GB" altLang="en-US" sz="2000" dirty="0" smtClean="0">
                <a:sym typeface="Wingdings" panose="05000000000000000000" pitchFamily="2" charset="2"/>
              </a:rPr>
              <a:t>by 	</a:t>
            </a:r>
            <a:r>
              <a:rPr lang="en-GB" altLang="en-US" sz="2000" dirty="0" smtClean="0">
                <a:sym typeface="Wingdings" panose="05000000000000000000" pitchFamily="2" charset="2"/>
              </a:rPr>
              <a:t>Volker Jungnickel</a:t>
            </a:r>
            <a:r>
              <a:rPr lang="en-GB" altLang="en-US" sz="2000" dirty="0" smtClean="0">
                <a:sym typeface="Wingdings" panose="05000000000000000000" pitchFamily="2" charset="2"/>
              </a:rPr>
              <a:t>		</a:t>
            </a: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Seconded by	</a:t>
            </a:r>
          </a:p>
          <a:p>
            <a:pPr algn="just">
              <a:buFontTx/>
              <a:buNone/>
            </a:pPr>
            <a:endParaRPr lang="en-GB" altLang="en-US" sz="2000" dirty="0" smtClean="0">
              <a:sym typeface="Wingdings" panose="05000000000000000000" pitchFamily="2" charset="2"/>
            </a:endParaRPr>
          </a:p>
          <a:p>
            <a:pPr algn="just">
              <a:buNone/>
            </a:pPr>
            <a:r>
              <a:rPr lang="en-GB" altLang="en-US" sz="2000" dirty="0">
                <a:sym typeface="Wingdings" panose="05000000000000000000" pitchFamily="2" charset="2"/>
              </a:rPr>
              <a:t>Y / N / A = </a:t>
            </a:r>
            <a:r>
              <a:rPr lang="en-GB" altLang="en-US" sz="2000" dirty="0" smtClean="0">
                <a:sym typeface="Wingdings" panose="05000000000000000000" pitchFamily="2" charset="2"/>
              </a:rPr>
              <a:t>_ </a:t>
            </a:r>
            <a:r>
              <a:rPr lang="en-GB" altLang="en-US" sz="2000" dirty="0">
                <a:sym typeface="Wingdings" panose="05000000000000000000" pitchFamily="2" charset="2"/>
              </a:rPr>
              <a:t>/ </a:t>
            </a:r>
            <a:r>
              <a:rPr lang="en-GB" altLang="en-US" sz="2000" dirty="0" smtClean="0">
                <a:sym typeface="Wingdings" panose="05000000000000000000" pitchFamily="2" charset="2"/>
              </a:rPr>
              <a:t>_ </a:t>
            </a:r>
            <a:r>
              <a:rPr lang="en-GB" altLang="en-US" sz="2000" dirty="0">
                <a:sym typeface="Wingdings" panose="05000000000000000000" pitchFamily="2" charset="2"/>
              </a:rPr>
              <a:t>/ </a:t>
            </a:r>
            <a:r>
              <a:rPr lang="en-GB" altLang="en-US" sz="2000" dirty="0" smtClean="0">
                <a:sym typeface="Wingdings" panose="05000000000000000000" pitchFamily="2" charset="2"/>
              </a:rPr>
              <a:t>_		</a:t>
            </a:r>
            <a:endParaRPr lang="en-GB" altLang="en-US" sz="2000" dirty="0">
              <a:sym typeface="Wingdings" panose="05000000000000000000" pitchFamily="2" charset="2"/>
            </a:endParaRPr>
          </a:p>
          <a:p>
            <a:pPr algn="just">
              <a:buFontTx/>
              <a:buNone/>
            </a:pPr>
            <a:endParaRPr lang="en-GB" altLang="en-US" sz="2000" dirty="0" smtClean="0">
              <a:sym typeface="Wingdings" panose="05000000000000000000" pitchFamily="2" charset="2"/>
            </a:endParaRPr>
          </a:p>
          <a:p>
            <a:pPr algn="just">
              <a:buFontTx/>
              <a:buNone/>
            </a:pPr>
            <a:r>
              <a:rPr lang="en-GB" altLang="en-US" sz="2000" dirty="0" smtClean="0">
                <a:sym typeface="Wingdings" panose="05000000000000000000" pitchFamily="2" charset="2"/>
              </a:rPr>
              <a:t>TG13 result: Y </a:t>
            </a:r>
            <a:r>
              <a:rPr lang="en-GB" altLang="en-US" sz="2000" dirty="0" smtClean="0">
                <a:sym typeface="Wingdings" panose="05000000000000000000" pitchFamily="2" charset="2"/>
              </a:rPr>
              <a:t>/ N / A = </a:t>
            </a:r>
            <a:r>
              <a:rPr lang="en-GB" altLang="en-US" sz="2000" dirty="0" smtClean="0">
                <a:sym typeface="Wingdings" panose="05000000000000000000" pitchFamily="2" charset="2"/>
              </a:rPr>
              <a:t>4 </a:t>
            </a:r>
            <a:r>
              <a:rPr lang="en-GB" altLang="en-US" sz="2000" dirty="0" smtClean="0">
                <a:sym typeface="Wingdings" panose="05000000000000000000" pitchFamily="2" charset="2"/>
              </a:rPr>
              <a:t>/ </a:t>
            </a:r>
            <a:r>
              <a:rPr lang="en-GB" altLang="en-US" sz="2000" dirty="0" smtClean="0">
                <a:sym typeface="Wingdings" panose="05000000000000000000" pitchFamily="2" charset="2"/>
              </a:rPr>
              <a:t>0 </a:t>
            </a:r>
            <a:r>
              <a:rPr lang="en-GB" altLang="en-US" sz="2000" dirty="0" smtClean="0">
                <a:sym typeface="Wingdings" panose="05000000000000000000" pitchFamily="2" charset="2"/>
              </a:rPr>
              <a:t>/ </a:t>
            </a:r>
            <a:r>
              <a:rPr lang="en-GB" altLang="en-US" sz="2000" dirty="0" smtClean="0">
                <a:sym typeface="Wingdings" panose="05000000000000000000" pitchFamily="2" charset="2"/>
              </a:rPr>
              <a:t>0 </a:t>
            </a:r>
            <a:r>
              <a:rPr lang="en-GB" altLang="en-US" sz="2000" dirty="0" smtClean="0">
                <a:sym typeface="Wingdings" panose="05000000000000000000" pitchFamily="2" charset="2"/>
              </a:rPr>
              <a:t>	</a:t>
            </a:r>
            <a:endParaRPr lang="en-GB" altLang="en-US" sz="2000"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1824480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802.15 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1800" dirty="0"/>
              <a:t>Move that 802.15 WG approve the formation of a Comment Resolution Group (CRG) for the WG balloting of the </a:t>
            </a:r>
            <a:r>
              <a:rPr lang="en-US" sz="1800" dirty="0" smtClean="0"/>
              <a:t>P802.15.13_D8 </a:t>
            </a:r>
            <a:r>
              <a:rPr lang="en-US" sz="1800" dirty="0"/>
              <a:t>with the following membership</a:t>
            </a:r>
            <a:r>
              <a:rPr lang="en-US" sz="1800" dirty="0" smtClean="0"/>
              <a:t>: </a:t>
            </a:r>
            <a:r>
              <a:rPr lang="en-US" sz="1800" dirty="0"/>
              <a:t>Volker Jungnickel, Nikola </a:t>
            </a:r>
            <a:r>
              <a:rPr lang="en-US" sz="1800" dirty="0" err="1"/>
              <a:t>Serafimovski</a:t>
            </a:r>
            <a:r>
              <a:rPr lang="en-US" sz="1800" dirty="0"/>
              <a:t>, </a:t>
            </a:r>
            <a:r>
              <a:rPr lang="en-US" sz="1800" dirty="0" err="1"/>
              <a:t>Tuncer</a:t>
            </a:r>
            <a:r>
              <a:rPr lang="en-US" sz="1800" dirty="0"/>
              <a:t> </a:t>
            </a:r>
            <a:r>
              <a:rPr lang="en-US" sz="1800" dirty="0" err="1"/>
              <a:t>Baykas</a:t>
            </a:r>
            <a:r>
              <a:rPr lang="en-US" sz="1800" dirty="0"/>
              <a:t>, </a:t>
            </a:r>
            <a:r>
              <a:rPr lang="en-US" sz="1800" dirty="0" err="1" smtClean="0"/>
              <a:t>Jörg</a:t>
            </a:r>
            <a:r>
              <a:rPr lang="en-US" sz="1800" dirty="0" smtClean="0"/>
              <a:t> Robert. </a:t>
            </a:r>
            <a:r>
              <a:rPr lang="en-US" sz="1800" dirty="0"/>
              <a:t>The </a:t>
            </a:r>
            <a:r>
              <a:rPr lang="en-US" sz="1800" dirty="0" smtClean="0"/>
              <a:t>802.15.13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sz="2000" dirty="0" smtClean="0">
              <a:sym typeface="Wingdings" panose="05000000000000000000" pitchFamily="2" charset="2"/>
            </a:endParaRPr>
          </a:p>
          <a:p>
            <a:pPr algn="just">
              <a:buFontTx/>
              <a:buNone/>
            </a:pPr>
            <a:r>
              <a:rPr lang="en-GB" altLang="en-US" sz="1800" dirty="0" smtClean="0">
                <a:sym typeface="Wingdings" panose="05000000000000000000" pitchFamily="2" charset="2"/>
              </a:rPr>
              <a:t>Moved by 	</a:t>
            </a:r>
            <a:r>
              <a:rPr lang="en-GB" altLang="en-US" sz="1800" dirty="0" smtClean="0">
                <a:sym typeface="Wingdings" panose="05000000000000000000" pitchFamily="2" charset="2"/>
              </a:rPr>
              <a:t>Volker Jungnickel</a:t>
            </a:r>
            <a:r>
              <a:rPr lang="en-GB" altLang="en-US" sz="1800" dirty="0" smtClean="0">
                <a:sym typeface="Wingdings" panose="05000000000000000000" pitchFamily="2" charset="2"/>
              </a:rPr>
              <a:t>		</a:t>
            </a:r>
            <a:endParaRPr lang="en-GB" altLang="en-US" sz="1800" dirty="0">
              <a:sym typeface="Wingdings" panose="05000000000000000000" pitchFamily="2" charset="2"/>
            </a:endParaRPr>
          </a:p>
          <a:p>
            <a:pPr algn="just">
              <a:buFontTx/>
              <a:buNone/>
            </a:pPr>
            <a:r>
              <a:rPr lang="en-GB" altLang="en-US" sz="1800" dirty="0" smtClean="0">
                <a:sym typeface="Wingdings" panose="05000000000000000000" pitchFamily="2" charset="2"/>
              </a:rPr>
              <a:t>Seconded by	</a:t>
            </a:r>
            <a:endParaRPr lang="en-GB" altLang="en-US" sz="1800" dirty="0" smtClean="0">
              <a:sym typeface="Wingdings" panose="05000000000000000000" pitchFamily="2" charset="2"/>
            </a:endParaRPr>
          </a:p>
          <a:p>
            <a:pPr algn="just">
              <a:buFontTx/>
              <a:buNone/>
            </a:pPr>
            <a:endParaRPr lang="en-GB" altLang="en-US" sz="1800" dirty="0" smtClean="0">
              <a:sym typeface="Wingdings" panose="05000000000000000000" pitchFamily="2" charset="2"/>
            </a:endParaRPr>
          </a:p>
          <a:p>
            <a:pPr algn="just">
              <a:buFontTx/>
              <a:buNone/>
            </a:pPr>
            <a:r>
              <a:rPr lang="en-GB" altLang="en-US" sz="1800" dirty="0">
                <a:sym typeface="Wingdings" panose="05000000000000000000" pitchFamily="2" charset="2"/>
              </a:rPr>
              <a:t>Y / N / A = </a:t>
            </a:r>
            <a:r>
              <a:rPr lang="en-GB" altLang="en-US" sz="1800" dirty="0" smtClean="0">
                <a:sym typeface="Wingdings" panose="05000000000000000000" pitchFamily="2" charset="2"/>
              </a:rPr>
              <a:t>_ </a:t>
            </a:r>
            <a:r>
              <a:rPr lang="en-GB" altLang="en-US" sz="1800" dirty="0">
                <a:sym typeface="Wingdings" panose="05000000000000000000" pitchFamily="2" charset="2"/>
              </a:rPr>
              <a:t>/ </a:t>
            </a:r>
            <a:r>
              <a:rPr lang="en-GB" altLang="en-US" sz="1800" dirty="0" smtClean="0">
                <a:sym typeface="Wingdings" panose="05000000000000000000" pitchFamily="2" charset="2"/>
              </a:rPr>
              <a:t>_ </a:t>
            </a:r>
            <a:r>
              <a:rPr lang="en-GB" altLang="en-US" sz="1800" dirty="0">
                <a:sym typeface="Wingdings" panose="05000000000000000000" pitchFamily="2" charset="2"/>
              </a:rPr>
              <a:t>/ </a:t>
            </a:r>
            <a:r>
              <a:rPr lang="en-GB" altLang="en-US" sz="1800" dirty="0" smtClean="0">
                <a:sym typeface="Wingdings" panose="05000000000000000000" pitchFamily="2" charset="2"/>
              </a:rPr>
              <a:t>_   </a:t>
            </a:r>
            <a:r>
              <a:rPr lang="en-GB" altLang="en-US" sz="1800" dirty="0">
                <a:sym typeface="Wingdings" panose="05000000000000000000" pitchFamily="2" charset="2"/>
              </a:rPr>
              <a:t>	</a:t>
            </a:r>
            <a:endParaRPr lang="en-GB" altLang="en-US" sz="1800" dirty="0" smtClean="0">
              <a:sym typeface="Wingdings" panose="05000000000000000000" pitchFamily="2" charset="2"/>
            </a:endParaRPr>
          </a:p>
          <a:p>
            <a:pPr algn="just">
              <a:buFontTx/>
              <a:buNone/>
            </a:pPr>
            <a:endParaRPr lang="en-GB" altLang="en-US" sz="1800" dirty="0" smtClean="0">
              <a:sym typeface="Wingdings" panose="05000000000000000000" pitchFamily="2" charset="2"/>
            </a:endParaRPr>
          </a:p>
          <a:p>
            <a:pPr algn="just">
              <a:buFontTx/>
              <a:buNone/>
            </a:pPr>
            <a:r>
              <a:rPr lang="en-GB" altLang="en-US" sz="1800" dirty="0" smtClean="0">
                <a:sym typeface="Wingdings" panose="05000000000000000000" pitchFamily="2" charset="2"/>
              </a:rPr>
              <a:t>TG13 result: Y </a:t>
            </a:r>
            <a:r>
              <a:rPr lang="en-GB" altLang="en-US" sz="1800" dirty="0" smtClean="0">
                <a:sym typeface="Wingdings" panose="05000000000000000000" pitchFamily="2" charset="2"/>
              </a:rPr>
              <a:t>/ N / A = </a:t>
            </a:r>
            <a:r>
              <a:rPr lang="en-GB" altLang="en-US" sz="1800" dirty="0" smtClean="0">
                <a:sym typeface="Wingdings" panose="05000000000000000000" pitchFamily="2" charset="2"/>
              </a:rPr>
              <a:t>3 </a:t>
            </a:r>
            <a:r>
              <a:rPr lang="en-GB" altLang="en-US" sz="1800" dirty="0" smtClean="0">
                <a:sym typeface="Wingdings" panose="05000000000000000000" pitchFamily="2" charset="2"/>
              </a:rPr>
              <a:t>/ </a:t>
            </a:r>
            <a:r>
              <a:rPr lang="en-GB" altLang="en-US" sz="1800" dirty="0" smtClean="0">
                <a:sym typeface="Wingdings" panose="05000000000000000000" pitchFamily="2" charset="2"/>
              </a:rPr>
              <a:t>0 </a:t>
            </a:r>
            <a:r>
              <a:rPr lang="en-GB" altLang="en-US" sz="1800" dirty="0" smtClean="0">
                <a:sym typeface="Wingdings" panose="05000000000000000000" pitchFamily="2" charset="2"/>
              </a:rPr>
              <a:t>/ </a:t>
            </a:r>
            <a:r>
              <a:rPr lang="en-GB" altLang="en-US" sz="1800" dirty="0" smtClean="0">
                <a:sym typeface="Wingdings" panose="05000000000000000000" pitchFamily="2" charset="2"/>
              </a:rPr>
              <a:t>0</a:t>
            </a:r>
            <a:endParaRPr lang="en-GB" altLang="en-US" sz="18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481975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2019 </a:t>
            </a:r>
            <a:r>
              <a:rPr lang="en-US" altLang="en-US" dirty="0"/>
              <a:t>session in </a:t>
            </a:r>
            <a:r>
              <a:rPr lang="en-US" altLang="en-US" dirty="0" smtClean="0"/>
              <a:t>Waikoloa.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3</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1"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4</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Waikoloa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678313679"/>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TG13#2</a:t>
                      </a: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r>
                        <a:rPr lang="de-DE" sz="1600" i="1" dirty="0" err="1" smtClean="0">
                          <a:solidFill>
                            <a:schemeClr val="tx1"/>
                          </a:solidFill>
                        </a:rPr>
                        <a:t>ax</a:t>
                      </a:r>
                      <a:r>
                        <a:rPr lang="de-DE" sz="1600" i="1" dirty="0" smtClean="0">
                          <a:solidFill>
                            <a:schemeClr val="tx1"/>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TG13#3</a:t>
                      </a: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1"/>
                          </a:solidFill>
                        </a:rPr>
                        <a:t>TG13#6</a:t>
                      </a:r>
                      <a:endParaRPr lang="en-US" sz="1600" b="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t>TG13#5</a:t>
                      </a:r>
                      <a:endParaRPr lang="en-US" sz="18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TG13#1</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TG13#4</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be</a:t>
                      </a:r>
                      <a:r>
                        <a:rPr lang="de-DE" sz="1600" i="1" dirty="0" smtClean="0">
                          <a:solidFill>
                            <a:schemeClr val="tx1"/>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800" dirty="0" smtClean="0"/>
              <a:t>6 Slots </a:t>
            </a:r>
            <a:r>
              <a:rPr lang="de-DE" sz="2800" dirty="0" smtClean="0"/>
              <a:t>in </a:t>
            </a:r>
            <a:r>
              <a:rPr lang="de-DE" sz="2800" dirty="0" err="1" smtClean="0"/>
              <a:t>Waikoloa</a:t>
            </a:r>
            <a:endParaRPr lang="de-DE" sz="2800" dirty="0"/>
          </a:p>
          <a:p>
            <a:pPr marL="1085850" lvl="1" indent="-342900" algn="just">
              <a:buFont typeface="Arial" panose="020B0604020202020204" pitchFamily="34" charset="0"/>
              <a:buChar char="•"/>
              <a:defRPr/>
            </a:pPr>
            <a:r>
              <a:rPr lang="de-DE" sz="2400" dirty="0" smtClean="0"/>
              <a:t>Send </a:t>
            </a:r>
            <a:r>
              <a:rPr lang="de-DE" sz="2400" dirty="0" err="1"/>
              <a:t>copyright</a:t>
            </a:r>
            <a:r>
              <a:rPr lang="de-DE" sz="2400" dirty="0"/>
              <a:t> </a:t>
            </a:r>
            <a:r>
              <a:rPr lang="de-DE" sz="2400" dirty="0" err="1"/>
              <a:t>letter</a:t>
            </a:r>
            <a:r>
              <a:rPr lang="de-DE" sz="2400" dirty="0"/>
              <a:t> </a:t>
            </a:r>
            <a:r>
              <a:rPr lang="de-DE" sz="2400" dirty="0" err="1"/>
              <a:t>to</a:t>
            </a:r>
            <a:r>
              <a:rPr lang="de-DE" sz="2400" dirty="0"/>
              <a:t> </a:t>
            </a:r>
            <a:r>
              <a:rPr lang="de-DE" sz="2400" dirty="0" smtClean="0"/>
              <a:t>ITU-T</a:t>
            </a:r>
          </a:p>
          <a:p>
            <a:pPr marL="342900" indent="-342900" algn="just">
              <a:buFont typeface="Arial" panose="020B0604020202020204" pitchFamily="34" charset="0"/>
              <a:buChar char="•"/>
              <a:defRPr/>
            </a:pPr>
            <a:r>
              <a:rPr lang="de-DE" sz="2800" dirty="0" err="1" smtClean="0"/>
              <a:t>Finalized</a:t>
            </a:r>
            <a:r>
              <a:rPr lang="de-DE" sz="2800" dirty="0" smtClean="0"/>
              <a:t> TG13 </a:t>
            </a:r>
            <a:r>
              <a:rPr lang="de-DE" sz="2800" dirty="0" err="1" smtClean="0"/>
              <a:t>draft</a:t>
            </a:r>
            <a:endParaRPr lang="de-DE" sz="2800" dirty="0" smtClean="0"/>
          </a:p>
          <a:p>
            <a:pPr marL="1085850" lvl="1" indent="-342900" algn="just">
              <a:buFont typeface="Arial" panose="020B0604020202020204" pitchFamily="34" charset="0"/>
              <a:buChar char="•"/>
              <a:defRPr/>
            </a:pPr>
            <a:r>
              <a:rPr lang="de-DE" sz="2400" dirty="0" smtClean="0"/>
              <a:t>~100 </a:t>
            </a:r>
            <a:r>
              <a:rPr lang="de-DE" sz="2400" dirty="0" err="1" smtClean="0"/>
              <a:t>comments</a:t>
            </a:r>
            <a:r>
              <a:rPr lang="de-DE" sz="2400" dirty="0" smtClean="0"/>
              <a:t> </a:t>
            </a:r>
            <a:r>
              <a:rPr lang="de-DE" sz="2400" dirty="0" err="1" smtClean="0"/>
              <a:t>resolved</a:t>
            </a:r>
            <a:endParaRPr lang="de-DE" sz="2400" dirty="0" smtClean="0"/>
          </a:p>
          <a:p>
            <a:pPr marL="1085850" lvl="1" indent="-342900" algn="just">
              <a:buFont typeface="Arial" panose="020B0604020202020204" pitchFamily="34" charset="0"/>
              <a:buChar char="•"/>
              <a:defRPr/>
            </a:pPr>
            <a:r>
              <a:rPr lang="de-DE" sz="2400" dirty="0" smtClean="0"/>
              <a:t>Editorial </a:t>
            </a:r>
            <a:r>
              <a:rPr lang="de-DE" sz="2400" dirty="0" err="1" smtClean="0"/>
              <a:t>comments</a:t>
            </a:r>
            <a:r>
              <a:rPr lang="de-DE" sz="2400" dirty="0" smtClean="0"/>
              <a:t> </a:t>
            </a:r>
            <a:r>
              <a:rPr lang="de-DE" sz="2400" dirty="0" err="1" smtClean="0"/>
              <a:t>from</a:t>
            </a:r>
            <a:r>
              <a:rPr lang="de-DE" sz="2400" dirty="0" smtClean="0"/>
              <a:t> James</a:t>
            </a:r>
          </a:p>
          <a:p>
            <a:pPr marL="1085850" lvl="1" indent="-342900" algn="just">
              <a:buFont typeface="Arial" panose="020B0604020202020204" pitchFamily="34" charset="0"/>
              <a:buChar char="•"/>
              <a:defRPr/>
            </a:pPr>
            <a:r>
              <a:rPr lang="de-DE" sz="2400" dirty="0" err="1" smtClean="0"/>
              <a:t>Coexistence</a:t>
            </a:r>
            <a:r>
              <a:rPr lang="de-DE" sz="2400" dirty="0" smtClean="0"/>
              <a:t> </a:t>
            </a:r>
            <a:r>
              <a:rPr lang="de-DE" sz="2400" dirty="0" err="1" smtClean="0"/>
              <a:t>assurance</a:t>
            </a:r>
            <a:r>
              <a:rPr lang="de-DE" sz="2400" dirty="0" smtClean="0"/>
              <a:t> </a:t>
            </a:r>
            <a:r>
              <a:rPr lang="de-DE" sz="2400" dirty="0" err="1" smtClean="0"/>
              <a:t>document</a:t>
            </a:r>
            <a:r>
              <a:rPr lang="de-DE" sz="2400" dirty="0" smtClean="0"/>
              <a:t> </a:t>
            </a:r>
            <a:r>
              <a:rPr lang="de-DE" sz="2400" dirty="0" err="1" smtClean="0"/>
              <a:t>created</a:t>
            </a:r>
            <a:endParaRPr lang="de-DE" sz="2400" dirty="0" smtClean="0"/>
          </a:p>
          <a:p>
            <a:pPr marL="1085850" lvl="1" indent="-342900" algn="just">
              <a:buFont typeface="Arial" panose="020B0604020202020204" pitchFamily="34" charset="0"/>
              <a:buChar char="•"/>
              <a:defRPr/>
            </a:pPr>
            <a:r>
              <a:rPr lang="de-DE" sz="2400" dirty="0" err="1" smtClean="0"/>
              <a:t>Formed</a:t>
            </a:r>
            <a:r>
              <a:rPr lang="de-DE" sz="2400" dirty="0" smtClean="0"/>
              <a:t> </a:t>
            </a:r>
            <a:r>
              <a:rPr lang="de-DE" sz="2400" dirty="0"/>
              <a:t>a </a:t>
            </a:r>
            <a:r>
              <a:rPr lang="de-DE" sz="2400" dirty="0" smtClean="0"/>
              <a:t>CRG</a:t>
            </a:r>
          </a:p>
          <a:p>
            <a:pPr marL="1085850" lvl="1" indent="-342900" algn="just">
              <a:buFont typeface="Arial" panose="020B0604020202020204" pitchFamily="34" charset="0"/>
              <a:buChar char="•"/>
              <a:defRPr/>
            </a:pPr>
            <a:r>
              <a:rPr lang="de-DE" sz="2400" dirty="0"/>
              <a:t>Update </a:t>
            </a:r>
            <a:r>
              <a:rPr lang="de-DE" sz="2400" dirty="0" err="1"/>
              <a:t>the</a:t>
            </a:r>
            <a:r>
              <a:rPr lang="de-DE" sz="2400" dirty="0"/>
              <a:t> </a:t>
            </a:r>
            <a:r>
              <a:rPr lang="de-DE" sz="2400" dirty="0" err="1"/>
              <a:t>draft</a:t>
            </a:r>
            <a:r>
              <a:rPr lang="de-DE" sz="2400" dirty="0"/>
              <a:t> after </a:t>
            </a:r>
            <a:r>
              <a:rPr lang="de-DE" sz="2400" dirty="0" err="1"/>
              <a:t>Waikoloa</a:t>
            </a:r>
            <a:r>
              <a:rPr lang="de-DE" sz="2400" dirty="0"/>
              <a:t> </a:t>
            </a:r>
            <a:r>
              <a:rPr lang="de-DE" sz="2400" dirty="0" err="1"/>
              <a:t>session</a:t>
            </a:r>
            <a:endParaRPr lang="de-DE" sz="2400" dirty="0"/>
          </a:p>
          <a:p>
            <a:pPr marL="342900" indent="-342900" algn="just">
              <a:buFont typeface="Arial" panose="020B0604020202020204" pitchFamily="34" charset="0"/>
              <a:buChar char="•"/>
              <a:defRPr/>
            </a:pPr>
            <a:r>
              <a:rPr lang="de-DE" sz="2800" dirty="0" smtClean="0"/>
              <a:t>TG13 D8.0 </a:t>
            </a:r>
            <a:r>
              <a:rPr lang="de-DE" sz="2800" dirty="0" err="1" smtClean="0"/>
              <a:t>goes</a:t>
            </a:r>
            <a:r>
              <a:rPr lang="de-DE" sz="2800" dirty="0" smtClean="0"/>
              <a:t> </a:t>
            </a:r>
            <a:r>
              <a:rPr lang="de-DE" sz="2800" dirty="0" err="1" smtClean="0"/>
              <a:t>to</a:t>
            </a:r>
            <a:r>
              <a:rPr lang="de-DE" sz="2800" dirty="0" smtClean="0"/>
              <a:t> WGLB</a:t>
            </a:r>
            <a:endParaRPr lang="de-DE" sz="2800" dirty="0" smtClean="0"/>
          </a:p>
          <a:p>
            <a:pPr marL="342900" indent="-342900" algn="just">
              <a:spcBef>
                <a:spcPts val="0"/>
              </a:spcBef>
              <a:spcAft>
                <a:spcPts val="300"/>
              </a:spcAft>
              <a:defRPr/>
            </a:pPr>
            <a:endParaRPr lang="en-GB" altLang="en-US" sz="2000" dirty="0" smtClean="0"/>
          </a:p>
          <a:p>
            <a:pPr algn="just">
              <a:spcBef>
                <a:spcPts val="0"/>
              </a:spcBef>
              <a:spcAft>
                <a:spcPts val="300"/>
              </a:spcAft>
              <a:buFontTx/>
              <a:buNone/>
              <a:defRPr/>
            </a:pPr>
            <a:endParaRPr lang="en-GB" altLang="en-US" sz="20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581400"/>
            <a:ext cx="2057400" cy="1371600"/>
          </a:xfrm>
          <a:prstGeom prst="rect">
            <a:avLst/>
          </a:prstGeom>
          <a:noFill/>
          <a:ln>
            <a:noFill/>
          </a:ln>
        </p:spPr>
      </p:pic>
      <p:sp>
        <p:nvSpPr>
          <p:cNvPr id="8" name="Rectangle 3"/>
          <p:cNvSpPr txBox="1">
            <a:spLocks noChangeArrowheads="1"/>
          </p:cNvSpPr>
          <p:nvPr/>
        </p:nvSpPr>
        <p:spPr bwMode="auto">
          <a:xfrm>
            <a:off x="685800" y="1600200"/>
            <a:ext cx="8305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defTabSz="971550">
              <a:buFont typeface="Arial" panose="020B0604020202020204" pitchFamily="34" charset="0"/>
              <a:buChar char="•"/>
              <a:tabLst>
                <a:tab pos="1163638" algn="l"/>
                <a:tab pos="1790700" algn="l"/>
              </a:tabLst>
              <a:defRPr/>
            </a:pPr>
            <a:r>
              <a:rPr lang="en-GB" altLang="en-US" dirty="0" smtClean="0"/>
              <a:t>New standard for </a:t>
            </a:r>
            <a:r>
              <a:rPr lang="en-GB" altLang="en-US" dirty="0" err="1" smtClean="0"/>
              <a:t>LiFi</a:t>
            </a:r>
            <a:r>
              <a:rPr lang="en-GB" altLang="en-US" dirty="0" smtClean="0"/>
              <a:t> in wireless specialty networks</a:t>
            </a:r>
          </a:p>
          <a:p>
            <a:pPr marL="1085850" lvl="1" indent="-342900" algn="just" defTabSz="971550">
              <a:buFont typeface="Arial" panose="020B0604020202020204" pitchFamily="34" charset="0"/>
              <a:buChar char="•"/>
              <a:tabLst>
                <a:tab pos="1163638" algn="l"/>
                <a:tab pos="1790700" algn="l"/>
              </a:tabLst>
              <a:defRPr/>
            </a:pPr>
            <a:r>
              <a:rPr lang="en-GB" altLang="en-US" dirty="0" smtClean="0"/>
              <a:t>i.e. Industrial, </a:t>
            </a:r>
            <a:r>
              <a:rPr lang="en-GB" altLang="en-US" dirty="0" smtClean="0"/>
              <a:t>Medical, </a:t>
            </a:r>
            <a:r>
              <a:rPr lang="en-GB" altLang="en-US" dirty="0" smtClean="0"/>
              <a:t>Secure Office</a:t>
            </a:r>
          </a:p>
          <a:p>
            <a:pPr marL="342900" indent="-342900" algn="just" defTabSz="971550">
              <a:buFont typeface="Arial" panose="020B0604020202020204" pitchFamily="34" charset="0"/>
              <a:buChar char="•"/>
              <a:tabLst>
                <a:tab pos="1163638" algn="l"/>
                <a:tab pos="1790700" algn="l"/>
              </a:tabLst>
              <a:defRPr/>
            </a:pPr>
            <a:r>
              <a:rPr lang="en-GB" altLang="en-US" dirty="0" smtClean="0"/>
              <a:t>New 802.15.13 MAC with two modes of operation</a:t>
            </a:r>
          </a:p>
          <a:p>
            <a:pPr marL="1085850" lvl="1" indent="-342900" algn="just" defTabSz="874713">
              <a:buFont typeface="Arial" panose="020B0604020202020204" pitchFamily="34" charset="0"/>
              <a:buChar char="•"/>
              <a:tabLst>
                <a:tab pos="1163638" algn="l"/>
                <a:tab pos="1790700" algn="l"/>
              </a:tabLst>
              <a:defRPr/>
            </a:pPr>
            <a:r>
              <a:rPr lang="en-GB" altLang="en-US" dirty="0" smtClean="0"/>
              <a:t>Beacon-enabled: 	Deterministic access with support 	for 					distributed MIMO </a:t>
            </a:r>
            <a:r>
              <a:rPr lang="en-GB" altLang="en-US" dirty="0" smtClean="0">
                <a:sym typeface="Wingdings" panose="05000000000000000000" pitchFamily="2" charset="2"/>
              </a:rPr>
              <a:t> Industry, Medical </a:t>
            </a:r>
          </a:p>
          <a:p>
            <a:pPr lvl="1" indent="0" algn="just" defTabSz="874713">
              <a:buNone/>
              <a:tabLst>
                <a:tab pos="1163638" algn="l"/>
                <a:tab pos="1790700" algn="l"/>
              </a:tabLst>
              <a:defRPr/>
            </a:pPr>
            <a:r>
              <a:rPr lang="en-GB" altLang="en-US" dirty="0" smtClean="0">
                <a:sym typeface="Wingdings" panose="05000000000000000000" pitchFamily="2" charset="2"/>
              </a:rPr>
              <a:t>				works with PM and HB PHYs</a:t>
            </a:r>
            <a:endParaRPr lang="en-GB" altLang="en-US" dirty="0" smtClean="0"/>
          </a:p>
          <a:p>
            <a:pPr marL="1085850" lvl="1" indent="-342900" algn="just" defTabSz="1098550">
              <a:buFont typeface="Arial" panose="020B0604020202020204" pitchFamily="34" charset="0"/>
              <a:buChar char="•"/>
              <a:tabLst>
                <a:tab pos="1163638" algn="l"/>
                <a:tab pos="1790700" algn="l"/>
                <a:tab pos="3494088" algn="l"/>
              </a:tabLst>
              <a:defRPr/>
            </a:pPr>
            <a:r>
              <a:rPr lang="en-GB" altLang="en-US" dirty="0" smtClean="0"/>
              <a:t>Non-beacon-enabled	Polling </a:t>
            </a:r>
            <a:r>
              <a:rPr lang="en-GB" altLang="en-US" dirty="0" smtClean="0">
                <a:sym typeface="Wingdings" panose="05000000000000000000" pitchFamily="2" charset="2"/>
              </a:rPr>
              <a:t></a:t>
            </a:r>
            <a:r>
              <a:rPr lang="en-GB" altLang="en-US" dirty="0" smtClean="0"/>
              <a:t> Office</a:t>
            </a:r>
          </a:p>
          <a:p>
            <a:pPr lvl="1" indent="0" algn="just" defTabSz="1098550">
              <a:buNone/>
              <a:tabLst>
                <a:tab pos="1163638" algn="l"/>
                <a:tab pos="1790700" algn="l"/>
                <a:tab pos="3494088" algn="l"/>
              </a:tabLst>
              <a:defRPr/>
            </a:pPr>
            <a:r>
              <a:rPr lang="en-GB" altLang="en-US" dirty="0"/>
              <a:t>	</a:t>
            </a:r>
            <a:r>
              <a:rPr lang="en-GB" altLang="en-US" dirty="0" smtClean="0"/>
              <a:t>		works with LB PHY	</a:t>
            </a:r>
            <a:endParaRPr lang="en-GB" altLang="en-US" dirty="0" smtClean="0"/>
          </a:p>
          <a:p>
            <a:pPr marL="342900" indent="-342900" algn="just" defTabSz="971550">
              <a:buFont typeface="Arial" panose="020B0604020202020204" pitchFamily="34" charset="0"/>
              <a:buChar char="•"/>
              <a:tabLst>
                <a:tab pos="1163638" algn="l"/>
                <a:tab pos="1790700" algn="l"/>
                <a:tab pos="3494088" algn="l"/>
              </a:tabLst>
              <a:defRPr/>
            </a:pPr>
            <a:r>
              <a:rPr lang="en-GB" altLang="en-US" dirty="0" smtClean="0"/>
              <a:t>3 PHYs</a:t>
            </a:r>
          </a:p>
          <a:p>
            <a:pPr marL="1085850" lvl="1" indent="-342900" algn="just" defTabSz="971550">
              <a:buFont typeface="Arial" panose="020B0604020202020204" pitchFamily="34" charset="0"/>
              <a:buChar char="•"/>
              <a:tabLst>
                <a:tab pos="1163638" algn="l"/>
                <a:tab pos="1790700" algn="l"/>
                <a:tab pos="3494088" algn="l"/>
                <a:tab pos="4572000" algn="l"/>
              </a:tabLst>
              <a:defRPr/>
            </a:pPr>
            <a:r>
              <a:rPr lang="en-GB" altLang="en-US" dirty="0" smtClean="0"/>
              <a:t>Pulsed Modulation (PM) PHY: 	Low energy: Uplink, </a:t>
            </a:r>
            <a:r>
              <a:rPr lang="en-GB" altLang="en-US" dirty="0" err="1" smtClean="0"/>
              <a:t>IoT</a:t>
            </a:r>
            <a:endParaRPr lang="en-GB" altLang="en-US" dirty="0" smtClean="0"/>
          </a:p>
          <a:p>
            <a:pPr marL="1085850" lvl="1" indent="-342900" algn="just">
              <a:buFont typeface="Arial" panose="020B0604020202020204" pitchFamily="34" charset="0"/>
              <a:buChar char="•"/>
              <a:tabLst>
                <a:tab pos="1163638" algn="l"/>
                <a:tab pos="1790700" algn="l"/>
                <a:tab pos="3494088" algn="l"/>
              </a:tabLst>
              <a:defRPr/>
            </a:pPr>
            <a:r>
              <a:rPr lang="en-GB" altLang="en-US" dirty="0" smtClean="0"/>
              <a:t>High Bandwidth (HB) PHY:	High throughput: Downlink</a:t>
            </a:r>
          </a:p>
          <a:p>
            <a:pPr marL="1085850" lvl="1" indent="-342900" algn="just">
              <a:buFont typeface="Arial" panose="020B0604020202020204" pitchFamily="34" charset="0"/>
              <a:buChar char="•"/>
              <a:tabLst>
                <a:tab pos="1163638" algn="l"/>
                <a:tab pos="1790700" algn="l"/>
                <a:tab pos="3494088" algn="l"/>
              </a:tabLst>
              <a:defRPr/>
            </a:pPr>
            <a:r>
              <a:rPr lang="en-GB" altLang="en-US" dirty="0" smtClean="0"/>
              <a:t>Low-bandwidth (LB) PHY:	Medium throughput, UL+DL</a:t>
            </a:r>
            <a:endParaRPr lang="en-GB" altLang="en-US"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main contributions</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extLst>
      <p:ext uri="{BB962C8B-B14F-4D97-AF65-F5344CB8AC3E}">
        <p14:creationId xmlns:p14="http://schemas.microsoft.com/office/powerpoint/2010/main" val="3117136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defTabSz="971550">
              <a:buFont typeface="Arial" panose="020B0604020202020204" pitchFamily="34" charset="0"/>
              <a:buChar char="•"/>
              <a:tabLst>
                <a:tab pos="1163638" algn="l"/>
                <a:tab pos="1790700" algn="l"/>
              </a:tabLst>
              <a:defRPr/>
            </a:pPr>
            <a:r>
              <a:rPr lang="de-DE" sz="2000" dirty="0" smtClean="0">
                <a:solidFill>
                  <a:schemeClr val="bg1">
                    <a:lumMod val="65000"/>
                  </a:schemeClr>
                </a:solidFill>
              </a:rPr>
              <a:t>802.15.7:   	309 </a:t>
            </a:r>
            <a:r>
              <a:rPr lang="de-DE" sz="2000" dirty="0" err="1" smtClean="0">
                <a:solidFill>
                  <a:schemeClr val="bg1">
                    <a:lumMod val="65000"/>
                  </a:schemeClr>
                </a:solidFill>
              </a:rPr>
              <a:t>pages</a:t>
            </a:r>
            <a:r>
              <a:rPr lang="de-DE" sz="2000" dirty="0" smtClean="0">
                <a:solidFill>
                  <a:schemeClr val="bg1">
                    <a:lumMod val="65000"/>
                  </a:schemeClr>
                </a:solidFill>
              </a:rPr>
              <a:t>	(2011)</a:t>
            </a:r>
          </a:p>
          <a:p>
            <a:pPr marL="342900" indent="-342900" algn="just" defTabSz="971550">
              <a:buFont typeface="Arial" panose="020B0604020202020204" pitchFamily="34" charset="0"/>
              <a:buChar char="•"/>
              <a:tabLst>
                <a:tab pos="1163638" algn="l"/>
                <a:tab pos="1790700" algn="l"/>
              </a:tabLst>
              <a:defRPr/>
            </a:pPr>
            <a:r>
              <a:rPr lang="de-DE" sz="2000" dirty="0" smtClean="0">
                <a:solidFill>
                  <a:schemeClr val="bg1">
                    <a:lumMod val="65000"/>
                  </a:schemeClr>
                </a:solidFill>
              </a:rPr>
              <a:t>TG7r1 D0: 	579 </a:t>
            </a:r>
            <a:r>
              <a:rPr lang="de-DE" sz="2000" dirty="0" err="1" smtClean="0">
                <a:solidFill>
                  <a:schemeClr val="bg1">
                    <a:lumMod val="65000"/>
                  </a:schemeClr>
                </a:solidFill>
              </a:rPr>
              <a:t>pages</a:t>
            </a:r>
            <a:r>
              <a:rPr lang="de-DE" sz="2000" dirty="0" smtClean="0">
                <a:solidFill>
                  <a:schemeClr val="bg1">
                    <a:lumMod val="65000"/>
                  </a:schemeClr>
                </a:solidFill>
              </a:rPr>
              <a:t>  </a:t>
            </a:r>
            <a:r>
              <a:rPr lang="de-DE" sz="2000" dirty="0" smtClean="0">
                <a:solidFill>
                  <a:schemeClr val="bg1">
                    <a:lumMod val="65000"/>
                  </a:schemeClr>
                </a:solidFill>
                <a:sym typeface="Wingdings" panose="05000000000000000000" pitchFamily="2" charset="2"/>
              </a:rPr>
              <a:t> </a:t>
            </a:r>
            <a:r>
              <a:rPr lang="de-DE" sz="2000" dirty="0" err="1" smtClean="0">
                <a:solidFill>
                  <a:schemeClr val="bg1">
                    <a:lumMod val="65000"/>
                  </a:schemeClr>
                </a:solidFill>
                <a:sym typeface="Wingdings" panose="05000000000000000000" pitchFamily="2" charset="2"/>
              </a:rPr>
              <a:t>added</a:t>
            </a:r>
            <a:r>
              <a:rPr lang="de-DE" sz="2000" dirty="0" smtClean="0">
                <a:solidFill>
                  <a:schemeClr val="bg1">
                    <a:lumMod val="65000"/>
                  </a:schemeClr>
                </a:solidFill>
                <a:sym typeface="Wingdings" panose="05000000000000000000" pitchFamily="2" charset="2"/>
              </a:rPr>
              <a:t> OCC </a:t>
            </a:r>
            <a:r>
              <a:rPr lang="de-DE" sz="2000" dirty="0" err="1" smtClean="0">
                <a:solidFill>
                  <a:schemeClr val="bg1">
                    <a:lumMod val="65000"/>
                  </a:schemeClr>
                </a:solidFill>
                <a:sym typeface="Wingdings" panose="05000000000000000000" pitchFamily="2" charset="2"/>
              </a:rPr>
              <a:t>and</a:t>
            </a:r>
            <a:r>
              <a:rPr lang="de-DE" sz="2000" dirty="0" smtClean="0">
                <a:solidFill>
                  <a:schemeClr val="bg1">
                    <a:lumMod val="65000"/>
                  </a:schemeClr>
                </a:solidFill>
                <a:sym typeface="Wingdings" panose="05000000000000000000" pitchFamily="2" charset="2"/>
              </a:rPr>
              <a:t> </a:t>
            </a:r>
            <a:r>
              <a:rPr lang="de-DE" sz="2000" dirty="0" err="1" smtClean="0">
                <a:solidFill>
                  <a:schemeClr val="bg1">
                    <a:lumMod val="65000"/>
                  </a:schemeClr>
                </a:solidFill>
                <a:sym typeface="Wingdings" panose="05000000000000000000" pitchFamily="2" charset="2"/>
              </a:rPr>
              <a:t>LiFi</a:t>
            </a:r>
            <a:r>
              <a:rPr lang="de-DE" sz="2000" dirty="0">
                <a:solidFill>
                  <a:schemeClr val="bg1">
                    <a:lumMod val="65000"/>
                  </a:schemeClr>
                </a:solidFill>
                <a:sym typeface="Wingdings" panose="05000000000000000000" pitchFamily="2" charset="2"/>
              </a:rPr>
              <a:t> </a:t>
            </a:r>
            <a:r>
              <a:rPr lang="de-DE" sz="2000" dirty="0" err="1" smtClean="0">
                <a:solidFill>
                  <a:schemeClr val="bg1">
                    <a:lumMod val="65000"/>
                  </a:schemeClr>
                </a:solidFill>
                <a:sym typeface="Wingdings" panose="05000000000000000000" pitchFamily="2" charset="2"/>
              </a:rPr>
              <a:t>text</a:t>
            </a:r>
            <a:r>
              <a:rPr lang="de-DE" sz="2000" dirty="0" smtClean="0">
                <a:solidFill>
                  <a:schemeClr val="bg1">
                    <a:lumMod val="65000"/>
                  </a:schemeClr>
                </a:solidFill>
              </a:rPr>
              <a:t>	</a:t>
            </a:r>
          </a:p>
          <a:p>
            <a:pPr marL="342900" indent="-342900" algn="just" defTabSz="971550">
              <a:buFont typeface="Arial" panose="020B0604020202020204" pitchFamily="34" charset="0"/>
              <a:buChar char="•"/>
              <a:tabLst>
                <a:tab pos="1163638" algn="l"/>
                <a:tab pos="1790700" algn="l"/>
              </a:tabLst>
              <a:defRPr/>
            </a:pPr>
            <a:r>
              <a:rPr lang="de-DE" sz="2000" dirty="0" smtClean="0">
                <a:solidFill>
                  <a:schemeClr val="bg1">
                    <a:lumMod val="65000"/>
                  </a:schemeClr>
                </a:solidFill>
              </a:rPr>
              <a:t>TG7r1 D1: 	634 </a:t>
            </a:r>
            <a:r>
              <a:rPr lang="de-DE" sz="2000" dirty="0" err="1" smtClean="0">
                <a:solidFill>
                  <a:schemeClr val="bg1">
                    <a:lumMod val="65000"/>
                  </a:schemeClr>
                </a:solidFill>
              </a:rPr>
              <a:t>pages</a:t>
            </a:r>
            <a:r>
              <a:rPr lang="de-DE" sz="2000" dirty="0" smtClean="0">
                <a:solidFill>
                  <a:schemeClr val="bg1">
                    <a:lumMod val="65000"/>
                  </a:schemeClr>
                </a:solidFill>
              </a:rPr>
              <a:t>  </a:t>
            </a:r>
            <a:r>
              <a:rPr lang="de-DE" sz="2000" dirty="0" smtClean="0">
                <a:solidFill>
                  <a:schemeClr val="bg1">
                    <a:lumMod val="65000"/>
                  </a:schemeClr>
                </a:solidFill>
                <a:sym typeface="Wingdings" panose="05000000000000000000" pitchFamily="2" charset="2"/>
              </a:rPr>
              <a:t> </a:t>
            </a:r>
            <a:r>
              <a:rPr lang="de-DE" sz="2000" dirty="0" err="1" smtClean="0">
                <a:solidFill>
                  <a:schemeClr val="bg1">
                    <a:lumMod val="65000"/>
                  </a:schemeClr>
                </a:solidFill>
                <a:sym typeface="Wingdings" panose="05000000000000000000" pitchFamily="2" charset="2"/>
              </a:rPr>
              <a:t>split</a:t>
            </a:r>
            <a:r>
              <a:rPr lang="de-DE" sz="2000" dirty="0" smtClean="0">
                <a:solidFill>
                  <a:schemeClr val="bg1">
                    <a:lumMod val="65000"/>
                  </a:schemeClr>
                </a:solidFill>
                <a:sym typeface="Wingdings" panose="05000000000000000000" pitchFamily="2" charset="2"/>
              </a:rPr>
              <a:t> OCC </a:t>
            </a:r>
            <a:r>
              <a:rPr lang="de-DE" sz="2000" dirty="0" err="1" smtClean="0">
                <a:solidFill>
                  <a:schemeClr val="bg1">
                    <a:lumMod val="65000"/>
                  </a:schemeClr>
                </a:solidFill>
                <a:sym typeface="Wingdings" panose="05000000000000000000" pitchFamily="2" charset="2"/>
              </a:rPr>
              <a:t>and</a:t>
            </a:r>
            <a:r>
              <a:rPr lang="de-DE" sz="2000" dirty="0" smtClean="0">
                <a:solidFill>
                  <a:schemeClr val="bg1">
                    <a:lumMod val="65000"/>
                  </a:schemeClr>
                </a:solidFill>
                <a:sym typeface="Wingdings" panose="05000000000000000000" pitchFamily="2" charset="2"/>
              </a:rPr>
              <a:t> </a:t>
            </a:r>
            <a:r>
              <a:rPr lang="de-DE" sz="2000" dirty="0" err="1" smtClean="0">
                <a:solidFill>
                  <a:schemeClr val="bg1">
                    <a:lumMod val="65000"/>
                  </a:schemeClr>
                </a:solidFill>
                <a:sym typeface="Wingdings" panose="05000000000000000000" pitchFamily="2" charset="2"/>
              </a:rPr>
              <a:t>LiFi</a:t>
            </a:r>
            <a:r>
              <a:rPr lang="de-DE" sz="2000" dirty="0" smtClean="0">
                <a:solidFill>
                  <a:schemeClr val="bg1">
                    <a:lumMod val="65000"/>
                  </a:schemeClr>
                </a:solidFill>
              </a:rPr>
              <a:t>	</a:t>
            </a:r>
          </a:p>
          <a:p>
            <a:pPr marL="342900" indent="-342900" algn="just" defTabSz="971550">
              <a:buFont typeface="Arial" panose="020B0604020202020204" pitchFamily="34" charset="0"/>
              <a:buChar char="•"/>
              <a:tabLst>
                <a:tab pos="1163638" algn="l"/>
                <a:tab pos="1790700" algn="l"/>
              </a:tabLst>
              <a:defRPr/>
            </a:pPr>
            <a:r>
              <a:rPr lang="de-DE" sz="2000" dirty="0" smtClean="0"/>
              <a:t>TG13   D0: 	430 </a:t>
            </a:r>
            <a:r>
              <a:rPr lang="de-DE" sz="2000" dirty="0" err="1" smtClean="0"/>
              <a:t>pages</a:t>
            </a:r>
            <a:r>
              <a:rPr lang="de-DE" sz="2000" dirty="0" smtClean="0"/>
              <a:t>  </a:t>
            </a:r>
            <a:r>
              <a:rPr lang="de-DE" sz="2000" dirty="0" smtClean="0">
                <a:sym typeface="Wingdings" panose="05000000000000000000" pitchFamily="2" charset="2"/>
              </a:rPr>
              <a:t> </a:t>
            </a:r>
            <a:r>
              <a:rPr lang="de-DE" sz="2000" dirty="0" err="1" smtClean="0">
                <a:sym typeface="Wingdings" panose="05000000000000000000" pitchFamily="2" charset="2"/>
              </a:rPr>
              <a:t>removed</a:t>
            </a:r>
            <a:r>
              <a:rPr lang="de-DE" sz="2000" dirty="0" smtClean="0">
                <a:sym typeface="Wingdings" panose="05000000000000000000" pitchFamily="2" charset="2"/>
              </a:rPr>
              <a:t> OCC PHYs    (March 2017)</a:t>
            </a:r>
            <a:endParaRPr lang="de-DE" sz="2000" dirty="0" smtClean="0"/>
          </a:p>
          <a:p>
            <a:pPr marL="342900" indent="-342900" algn="just" defTabSz="582613">
              <a:buFont typeface="Arial" panose="020B0604020202020204" pitchFamily="34" charset="0"/>
              <a:buChar char="•"/>
              <a:tabLst>
                <a:tab pos="1163638" algn="l"/>
                <a:tab pos="1790700" algn="l"/>
              </a:tabLst>
              <a:defRPr/>
            </a:pPr>
            <a:r>
              <a:rPr lang="de-DE" altLang="en-US" sz="2000" dirty="0" smtClean="0"/>
              <a:t>TG13	D1.0: 390 </a:t>
            </a:r>
            <a:r>
              <a:rPr lang="de-DE" altLang="en-US" sz="2000" dirty="0" err="1" smtClean="0"/>
              <a:t>pages</a:t>
            </a:r>
            <a:endParaRPr lang="de-DE" altLang="en-US" sz="2000" dirty="0"/>
          </a:p>
          <a:p>
            <a:pPr marL="342900" indent="-342900" algn="just">
              <a:buFont typeface="Arial" panose="020B0604020202020204" pitchFamily="34" charset="0"/>
              <a:buChar char="•"/>
              <a:tabLst>
                <a:tab pos="1163638" algn="l"/>
                <a:tab pos="1790700" algn="l"/>
              </a:tabLst>
              <a:defRPr/>
            </a:pPr>
            <a:r>
              <a:rPr lang="de-DE" altLang="en-US" sz="2000" dirty="0" smtClean="0"/>
              <a:t>TG13 	D2.0: 373 </a:t>
            </a:r>
            <a:r>
              <a:rPr lang="de-DE" altLang="en-US" sz="2000" dirty="0" err="1" smtClean="0"/>
              <a:t>pages</a:t>
            </a:r>
            <a:r>
              <a:rPr lang="de-DE" altLang="en-US" sz="2000" dirty="0" smtClean="0"/>
              <a:t>  </a:t>
            </a:r>
            <a:r>
              <a:rPr lang="de-DE" altLang="en-US" sz="2000" dirty="0" smtClean="0">
                <a:sym typeface="Wingdings" panose="05000000000000000000" pitchFamily="2" charset="2"/>
              </a:rPr>
              <a:t> </a:t>
            </a:r>
            <a:r>
              <a:rPr lang="de-DE" altLang="en-US" sz="2000" dirty="0" err="1" smtClean="0">
                <a:sym typeface="Wingdings" panose="05000000000000000000" pitchFamily="2" charset="2"/>
              </a:rPr>
              <a:t>added</a:t>
            </a:r>
            <a:r>
              <a:rPr lang="de-DE" altLang="en-US" sz="2000" dirty="0" smtClean="0">
                <a:sym typeface="Wingdings" panose="05000000000000000000" pitchFamily="2" charset="2"/>
              </a:rPr>
              <a:t> PM PHY </a:t>
            </a:r>
            <a:r>
              <a:rPr lang="de-DE" altLang="en-US" sz="2000" dirty="0" err="1" smtClean="0">
                <a:sym typeface="Wingdings" panose="05000000000000000000" pitchFamily="2" charset="2"/>
              </a:rPr>
              <a:t>text</a:t>
            </a:r>
            <a:r>
              <a:rPr lang="de-DE" altLang="en-US" sz="2000" dirty="0" smtClean="0">
                <a:sym typeface="Wingdings" panose="05000000000000000000" pitchFamily="2" charset="2"/>
              </a:rPr>
              <a:t>     (Nov. 2017)</a:t>
            </a:r>
            <a:endParaRPr lang="de-DE" altLang="en-US" sz="2000" dirty="0" smtClean="0"/>
          </a:p>
          <a:p>
            <a:pPr marL="342900" indent="-342900" algn="just">
              <a:buFont typeface="Arial" panose="020B0604020202020204" pitchFamily="34" charset="0"/>
              <a:buChar char="•"/>
              <a:tabLst>
                <a:tab pos="1163638" algn="l"/>
                <a:tab pos="1790700" algn="l"/>
              </a:tabLst>
              <a:defRPr/>
            </a:pPr>
            <a:r>
              <a:rPr lang="de-DE" altLang="en-US" sz="2000" dirty="0" smtClean="0"/>
              <a:t>TG13	D3.0: 379 </a:t>
            </a:r>
            <a:r>
              <a:rPr lang="de-DE" altLang="en-US" sz="2000" dirty="0" err="1" smtClean="0"/>
              <a:t>pages</a:t>
            </a:r>
            <a:r>
              <a:rPr lang="de-DE" altLang="en-US" sz="2000" dirty="0" smtClean="0"/>
              <a:t>  </a:t>
            </a:r>
          </a:p>
          <a:p>
            <a:pPr marL="342900" indent="-342900" algn="just">
              <a:buFont typeface="Arial" panose="020B0604020202020204" pitchFamily="34" charset="0"/>
              <a:buChar char="•"/>
              <a:tabLst>
                <a:tab pos="1163638" algn="l"/>
                <a:tab pos="1790700" algn="l"/>
              </a:tabLst>
              <a:defRPr/>
            </a:pPr>
            <a:r>
              <a:rPr lang="de-DE" altLang="en-US" sz="2000" dirty="0" smtClean="0"/>
              <a:t>TG13	D3.1: 382 </a:t>
            </a:r>
            <a:r>
              <a:rPr lang="de-DE" altLang="en-US" sz="2000" dirty="0" err="1" smtClean="0"/>
              <a:t>pages</a:t>
            </a:r>
            <a:r>
              <a:rPr lang="de-DE" altLang="en-US" sz="2000" dirty="0" smtClean="0"/>
              <a:t> </a:t>
            </a:r>
            <a:r>
              <a:rPr lang="de-DE" altLang="en-US" sz="2000" dirty="0">
                <a:sym typeface="Wingdings" panose="05000000000000000000" pitchFamily="2" charset="2"/>
              </a:rPr>
              <a:t> </a:t>
            </a:r>
            <a:r>
              <a:rPr lang="de-DE" altLang="en-US" sz="2000" dirty="0" err="1">
                <a:sym typeface="Wingdings" panose="05000000000000000000" pitchFamily="2" charset="2"/>
              </a:rPr>
              <a:t>added</a:t>
            </a:r>
            <a:r>
              <a:rPr lang="de-DE" altLang="en-US" sz="2000" dirty="0">
                <a:sym typeface="Wingdings" panose="05000000000000000000" pitchFamily="2" charset="2"/>
              </a:rPr>
              <a:t> HB </a:t>
            </a:r>
            <a:r>
              <a:rPr lang="de-DE" altLang="en-US" sz="2000" dirty="0" smtClean="0">
                <a:sym typeface="Wingdings" panose="05000000000000000000" pitchFamily="2" charset="2"/>
              </a:rPr>
              <a:t>PHY </a:t>
            </a:r>
            <a:r>
              <a:rPr lang="de-DE" altLang="en-US" sz="2000" dirty="0" err="1" smtClean="0">
                <a:sym typeface="Wingdings" panose="05000000000000000000" pitchFamily="2" charset="2"/>
              </a:rPr>
              <a:t>text</a:t>
            </a:r>
            <a:endParaRPr lang="de-DE" altLang="en-US" sz="2000" dirty="0"/>
          </a:p>
          <a:p>
            <a:pPr marL="342900" indent="-342900" algn="just">
              <a:buFont typeface="Arial" panose="020B0604020202020204" pitchFamily="34" charset="0"/>
              <a:buChar char="•"/>
              <a:tabLst>
                <a:tab pos="1163638" algn="l"/>
                <a:tab pos="1790700" algn="l"/>
              </a:tabLst>
              <a:defRPr/>
            </a:pPr>
            <a:r>
              <a:rPr lang="de-DE" altLang="en-US" sz="2000" dirty="0" smtClean="0"/>
              <a:t>TG13	D4.0: 251 </a:t>
            </a:r>
            <a:r>
              <a:rPr lang="de-DE" altLang="en-US" sz="2000" dirty="0" err="1" smtClean="0"/>
              <a:t>pages</a:t>
            </a:r>
            <a:r>
              <a:rPr lang="de-DE" altLang="en-US" sz="2000" dirty="0" smtClean="0"/>
              <a:t> </a:t>
            </a:r>
            <a:r>
              <a:rPr lang="de-DE" altLang="en-US" sz="2000" dirty="0" smtClean="0">
                <a:sym typeface="Wingdings" panose="05000000000000000000" pitchFamily="2" charset="2"/>
              </a:rPr>
              <a:t> </a:t>
            </a:r>
            <a:r>
              <a:rPr lang="de-DE" altLang="en-US" sz="2000" dirty="0" err="1" smtClean="0">
                <a:sym typeface="Wingdings" panose="05000000000000000000" pitchFamily="2" charset="2"/>
              </a:rPr>
              <a:t>removed</a:t>
            </a:r>
            <a:r>
              <a:rPr lang="de-DE" altLang="en-US" sz="2000" dirty="0" smtClean="0">
                <a:sym typeface="Wingdings" panose="05000000000000000000" pitchFamily="2" charset="2"/>
              </a:rPr>
              <a:t> TG7 MAC 	      (Feb. 2019)</a:t>
            </a:r>
            <a:endParaRPr lang="de-DE" altLang="en-US" sz="2000" dirty="0" smtClean="0"/>
          </a:p>
          <a:p>
            <a:pPr marL="342900" indent="-342900" algn="just">
              <a:buFont typeface="Arial" panose="020B0604020202020204" pitchFamily="34" charset="0"/>
              <a:buChar char="•"/>
              <a:tabLst>
                <a:tab pos="1163638" algn="l"/>
                <a:tab pos="1790700" algn="l"/>
              </a:tabLst>
              <a:defRPr/>
            </a:pPr>
            <a:r>
              <a:rPr lang="de-DE" altLang="en-US" sz="2000" dirty="0" smtClean="0"/>
              <a:t>TG13	D5.0: 169 </a:t>
            </a:r>
            <a:r>
              <a:rPr lang="de-DE" altLang="en-US" sz="2000" dirty="0" err="1" smtClean="0"/>
              <a:t>pages</a:t>
            </a:r>
            <a:r>
              <a:rPr lang="de-DE" altLang="en-US" sz="2000" dirty="0" smtClean="0"/>
              <a:t> </a:t>
            </a:r>
            <a:r>
              <a:rPr lang="de-DE" altLang="en-US" sz="2000" dirty="0">
                <a:sym typeface="Wingdings" panose="05000000000000000000" pitchFamily="2" charset="2"/>
              </a:rPr>
              <a:t> </a:t>
            </a:r>
            <a:r>
              <a:rPr lang="de-DE" altLang="en-US" sz="2000" dirty="0" err="1" smtClean="0">
                <a:sym typeface="Wingdings" panose="05000000000000000000" pitchFamily="2" charset="2"/>
              </a:rPr>
              <a:t>added</a:t>
            </a:r>
            <a:r>
              <a:rPr lang="de-DE" altLang="en-US" sz="2000" dirty="0" smtClean="0">
                <a:sym typeface="Wingdings" panose="05000000000000000000" pitchFamily="2" charset="2"/>
              </a:rPr>
              <a:t> TG13 MAC</a:t>
            </a:r>
            <a:endParaRPr lang="de-DE" altLang="en-US" sz="2000" dirty="0" smtClean="0"/>
          </a:p>
          <a:p>
            <a:pPr marL="342900" indent="-342900" algn="just">
              <a:buFont typeface="Arial" panose="020B0604020202020204" pitchFamily="34" charset="0"/>
              <a:buChar char="•"/>
              <a:tabLst>
                <a:tab pos="1163638" algn="l"/>
                <a:tab pos="1790700" algn="l"/>
              </a:tabLst>
              <a:defRPr/>
            </a:pPr>
            <a:r>
              <a:rPr lang="de-DE" altLang="en-US" sz="2000" dirty="0" smtClean="0"/>
              <a:t>TG13 	D6.0: 163 </a:t>
            </a:r>
            <a:r>
              <a:rPr lang="de-DE" altLang="en-US" sz="2000" dirty="0" err="1" smtClean="0"/>
              <a:t>pages</a:t>
            </a:r>
            <a:endParaRPr lang="de-DE" altLang="en-US" sz="2000" dirty="0" smtClean="0"/>
          </a:p>
          <a:p>
            <a:pPr marL="342900" indent="-342900" algn="just">
              <a:buFont typeface="Arial" panose="020B0604020202020204" pitchFamily="34" charset="0"/>
              <a:buChar char="•"/>
              <a:tabLst>
                <a:tab pos="1163638" algn="l"/>
                <a:tab pos="1790700" algn="l"/>
              </a:tabLst>
              <a:defRPr/>
            </a:pPr>
            <a:r>
              <a:rPr lang="de-DE" altLang="en-US" sz="2000" dirty="0" smtClean="0"/>
              <a:t>TG13 	D7.0: 153 </a:t>
            </a:r>
            <a:r>
              <a:rPr lang="de-DE" altLang="en-US" sz="2000" dirty="0" err="1" smtClean="0"/>
              <a:t>pages</a:t>
            </a:r>
            <a:r>
              <a:rPr lang="de-DE" altLang="en-US" sz="2000" dirty="0" smtClean="0"/>
              <a:t>			      (Sept. 2019)</a:t>
            </a:r>
          </a:p>
          <a:p>
            <a:pPr marL="342900" indent="-342900" algn="just">
              <a:buFont typeface="Arial" panose="020B0604020202020204" pitchFamily="34" charset="0"/>
              <a:buChar char="•"/>
              <a:tabLst>
                <a:tab pos="1163638" algn="l"/>
                <a:tab pos="1790700" algn="l"/>
              </a:tabLst>
              <a:defRPr/>
            </a:pPr>
            <a:r>
              <a:rPr lang="de-DE" altLang="en-US" sz="2000" dirty="0" smtClean="0"/>
              <a:t>TG13   D8.0: 					      (Nov.  2019)</a:t>
            </a:r>
            <a:endParaRPr lang="en-GB" altLang="en-US" sz="1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development</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extLst>
      <p:ext uri="{BB962C8B-B14F-4D97-AF65-F5344CB8AC3E}">
        <p14:creationId xmlns:p14="http://schemas.microsoft.com/office/powerpoint/2010/main" val="43012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smtClean="0"/>
              <a:t>Work</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Nov</a:t>
            </a:r>
            <a:r>
              <a:rPr lang="de-DE" sz="2000" b="0" dirty="0" smtClean="0"/>
              <a:t>. </a:t>
            </a:r>
            <a:r>
              <a:rPr lang="de-DE" sz="2000" b="0" dirty="0" err="1" smtClean="0"/>
              <a:t>to</a:t>
            </a:r>
            <a:r>
              <a:rPr lang="de-DE" sz="2000" b="0" dirty="0" smtClean="0"/>
              <a:t> </a:t>
            </a:r>
            <a:r>
              <a:rPr lang="de-DE" sz="2000" b="0" dirty="0" err="1" smtClean="0"/>
              <a:t>January</a:t>
            </a:r>
            <a:r>
              <a:rPr lang="de-DE" sz="2000" b="0" dirty="0" smtClean="0"/>
              <a:t>	</a:t>
            </a:r>
            <a:r>
              <a:rPr lang="de-DE" sz="2000" b="0" dirty="0" err="1" smtClean="0"/>
              <a:t>complete</a:t>
            </a:r>
            <a:r>
              <a:rPr lang="de-DE" sz="2000" b="0" dirty="0" smtClean="0"/>
              <a:t> </a:t>
            </a:r>
            <a:r>
              <a:rPr lang="de-DE" sz="2000" b="0" dirty="0" smtClean="0"/>
              <a:t>D8.0</a:t>
            </a:r>
            <a:r>
              <a:rPr lang="de-DE" sz="2000" b="0" dirty="0"/>
              <a:t>, </a:t>
            </a:r>
            <a:r>
              <a:rPr lang="de-DE" sz="2000" b="0" dirty="0" smtClean="0"/>
              <a:t>send </a:t>
            </a:r>
            <a:r>
              <a:rPr lang="de-DE" sz="2000" b="0" dirty="0" err="1" smtClean="0"/>
              <a:t>to</a:t>
            </a:r>
            <a:r>
              <a:rPr lang="de-DE" sz="2000" b="0" dirty="0" smtClean="0"/>
              <a:t> WG LB, </a:t>
            </a:r>
            <a:r>
              <a:rPr lang="de-DE" sz="2000" b="0" dirty="0" err="1" smtClean="0"/>
              <a:t>create</a:t>
            </a:r>
            <a:r>
              <a:rPr lang="de-DE" sz="2000" b="0" dirty="0" smtClean="0"/>
              <a:t> </a:t>
            </a:r>
            <a:r>
              <a:rPr lang="de-DE" sz="2000" b="0" dirty="0" err="1" smtClean="0"/>
              <a:t>comments</a:t>
            </a:r>
            <a:endParaRPr lang="de-DE" sz="2000" b="0" dirty="0" smtClean="0"/>
          </a:p>
          <a:p>
            <a:r>
              <a:rPr lang="de-DE" sz="2000" b="0" dirty="0" err="1" smtClean="0"/>
              <a:t>January</a:t>
            </a:r>
            <a:r>
              <a:rPr lang="de-DE" sz="2000" b="0" dirty="0" smtClean="0"/>
              <a:t> Interim	</a:t>
            </a:r>
            <a:r>
              <a:rPr lang="de-DE" sz="2000" b="0" dirty="0" err="1"/>
              <a:t>R</a:t>
            </a:r>
            <a:r>
              <a:rPr lang="de-DE" sz="2000" b="0" dirty="0" err="1" smtClean="0"/>
              <a:t>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 LB, </a:t>
            </a:r>
            <a:r>
              <a:rPr lang="de-DE" sz="2000" b="0" dirty="0" err="1" smtClean="0"/>
              <a:t>create</a:t>
            </a:r>
            <a:r>
              <a:rPr lang="de-DE" sz="2000" b="0" dirty="0" smtClean="0"/>
              <a:t> </a:t>
            </a:r>
            <a:r>
              <a:rPr lang="de-DE" sz="2000" b="0" dirty="0" smtClean="0"/>
              <a:t>D9.0, </a:t>
            </a:r>
            <a:r>
              <a:rPr lang="de-DE" sz="2000" b="0" dirty="0" err="1" smtClean="0"/>
              <a:t>start</a:t>
            </a:r>
            <a:r>
              <a:rPr lang="de-DE" sz="2000" b="0" dirty="0" smtClean="0"/>
              <a:t> </a:t>
            </a:r>
            <a:r>
              <a:rPr lang="de-DE" sz="2000" b="0" dirty="0" smtClean="0"/>
              <a:t>				</a:t>
            </a:r>
            <a:r>
              <a:rPr lang="de-DE" sz="2000" b="0" dirty="0" err="1" smtClean="0"/>
              <a:t>recirc</a:t>
            </a:r>
            <a:endParaRPr lang="de-DE" sz="2000" b="0" dirty="0" smtClean="0"/>
          </a:p>
          <a:p>
            <a:r>
              <a:rPr lang="de-DE" sz="2000" b="0" dirty="0" smtClean="0"/>
              <a:t>March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a:t>
            </a:r>
            <a:r>
              <a:rPr lang="de-DE" sz="2000" b="0" dirty="0" smtClean="0"/>
              <a:t>SA LB</a:t>
            </a:r>
            <a:r>
              <a:rPr lang="de-DE" sz="2000" b="0" dirty="0" smtClean="0"/>
              <a:t>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January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t>4 </a:t>
            </a:r>
            <a:r>
              <a:rPr lang="de-DE" b="0" dirty="0" err="1" smtClean="0"/>
              <a:t>slots</a:t>
            </a:r>
            <a:r>
              <a:rPr lang="de-DE" b="0" dirty="0" smtClean="0"/>
              <a:t> </a:t>
            </a:r>
            <a:r>
              <a:rPr lang="de-DE" b="0" dirty="0" err="1" smtClean="0"/>
              <a:t>requested</a:t>
            </a:r>
            <a:endParaRPr lang="de-DE" b="0" dirty="0" smtClean="0"/>
          </a:p>
          <a:p>
            <a:pPr marL="342900" indent="-342900" algn="just">
              <a:buFont typeface="Arial" panose="020B0604020202020204" pitchFamily="34" charset="0"/>
              <a:buChar char="•"/>
              <a:defRPr/>
            </a:pPr>
            <a:r>
              <a:rPr lang="de-DE" b="0" dirty="0" smtClean="0"/>
              <a:t>Comment </a:t>
            </a:r>
            <a:r>
              <a:rPr lang="de-DE" b="0" dirty="0" err="1" smtClean="0"/>
              <a:t>resolution</a:t>
            </a:r>
            <a:r>
              <a:rPr lang="de-DE" b="0" dirty="0" smtClean="0"/>
              <a:t> </a:t>
            </a:r>
            <a:r>
              <a:rPr lang="de-DE" b="0" dirty="0" err="1" smtClean="0"/>
              <a:t>against</a:t>
            </a:r>
            <a:r>
              <a:rPr lang="de-DE" b="0" dirty="0" smtClean="0"/>
              <a:t> </a:t>
            </a:r>
            <a:r>
              <a:rPr lang="de-DE" b="0" dirty="0" smtClean="0"/>
              <a:t>WGLB</a:t>
            </a:r>
            <a:endParaRPr lang="de-DE" b="0" dirty="0" smtClean="0"/>
          </a:p>
          <a:p>
            <a:pPr marL="342900" indent="-342900" algn="just">
              <a:buFont typeface="Arial" panose="020B0604020202020204" pitchFamily="34" charset="0"/>
              <a:buChar char="•"/>
              <a:defRPr/>
            </a:pPr>
            <a:r>
              <a:rPr lang="de-DE" b="0" dirty="0"/>
              <a:t>C</a:t>
            </a:r>
            <a:r>
              <a:rPr lang="de-DE" b="0" dirty="0" smtClean="0"/>
              <a:t>reate D9.0</a:t>
            </a:r>
          </a:p>
          <a:p>
            <a:pPr marL="342900" indent="-342900" algn="just">
              <a:buFont typeface="Arial" panose="020B0604020202020204" pitchFamily="34" charset="0"/>
              <a:buChar char="•"/>
              <a:defRPr/>
            </a:pPr>
            <a:r>
              <a:rPr lang="de-DE" b="0" dirty="0" smtClean="0"/>
              <a:t>Start </a:t>
            </a:r>
            <a:r>
              <a:rPr lang="de-DE" b="0" dirty="0" err="1" smtClean="0"/>
              <a:t>recirc</a:t>
            </a:r>
            <a:endParaRPr lang="en-GB" altLang="en-US" dirty="0" smtClean="0"/>
          </a:p>
        </p:txBody>
      </p:sp>
      <p:sp>
        <p:nvSpPr>
          <p:cNvPr id="7"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928</Words>
  <Application>Microsoft Office PowerPoint</Application>
  <PresentationFormat>Bildschirmpräsentation (4:3)</PresentationFormat>
  <Paragraphs>221</Paragraphs>
  <Slides>14</Slides>
  <Notes>13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MS PGothic</vt:lpstr>
      <vt:lpstr>MS PGothic</vt:lpstr>
      <vt:lpstr>Arial</vt:lpstr>
      <vt:lpstr>Times New Roman</vt:lpstr>
      <vt:lpstr>Wingdings</vt:lpstr>
      <vt:lpstr>802-11-Submission</vt:lpstr>
      <vt:lpstr>Document</vt:lpstr>
      <vt:lpstr>IEEE 802.15 TG13  Multi-Gbit/s Optical Wireless Communication  November 2019 Closing Report</vt:lpstr>
      <vt:lpstr>PowerPoint-Präsentation</vt:lpstr>
      <vt:lpstr>PowerPoint-Präsentation</vt:lpstr>
      <vt:lpstr>PowerPoint-Präsentation</vt:lpstr>
      <vt:lpstr>PowerPoint-Präsentation</vt:lpstr>
      <vt:lpstr>PowerPoint-Präsentation</vt:lpstr>
      <vt:lpstr>PowerPoint-Präsentation</vt:lpstr>
      <vt:lpstr>Plan for finalization of TG13 Work</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5441</cp:revision>
  <cp:lastPrinted>2014-11-04T15:04:57Z</cp:lastPrinted>
  <dcterms:created xsi:type="dcterms:W3CDTF">2007-04-17T18:10:23Z</dcterms:created>
  <dcterms:modified xsi:type="dcterms:W3CDTF">2019-11-15T01:51:58Z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