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61" r:id="rId3"/>
    <p:sldId id="258" r:id="rId4"/>
    <p:sldId id="265" r:id="rId5"/>
    <p:sldId id="273" r:id="rId6"/>
    <p:sldId id="291" r:id="rId7"/>
    <p:sldId id="288" r:id="rId8"/>
    <p:sldId id="303" r:id="rId9"/>
    <p:sldId id="304" r:id="rId10"/>
    <p:sldId id="293" r:id="rId11"/>
    <p:sldId id="294" r:id="rId12"/>
    <p:sldId id="308" r:id="rId13"/>
    <p:sldId id="307" r:id="rId14"/>
    <p:sldId id="306" r:id="rId15"/>
    <p:sldId id="309" r:id="rId16"/>
    <p:sldId id="302" r:id="rId17"/>
    <p:sldId id="301"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313"/>
    <p:restoredTop sz="86122"/>
  </p:normalViewPr>
  <p:slideViewPr>
    <p:cSldViewPr>
      <p:cViewPr varScale="1">
        <p:scale>
          <a:sx n="109" d="100"/>
          <a:sy n="109" d="100"/>
        </p:scale>
        <p:origin x="1320" y="1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8</a:t>
            </a:fld>
            <a:endParaRPr lang="en-US" altLang="en-US"/>
          </a:p>
        </p:txBody>
      </p:sp>
    </p:spTree>
    <p:extLst>
      <p:ext uri="{BB962C8B-B14F-4D97-AF65-F5344CB8AC3E}">
        <p14:creationId xmlns:p14="http://schemas.microsoft.com/office/powerpoint/2010/main" val="408247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9</a:t>
            </a:fld>
            <a:endParaRPr lang="en-US" altLang="en-US"/>
          </a:p>
        </p:txBody>
      </p:sp>
    </p:spTree>
    <p:extLst>
      <p:ext uri="{BB962C8B-B14F-4D97-AF65-F5344CB8AC3E}">
        <p14:creationId xmlns:p14="http://schemas.microsoft.com/office/powerpoint/2010/main" val="18878693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16</a:t>
            </a:fld>
            <a:endParaRPr lang="en-US" altLang="en-US"/>
          </a:p>
        </p:txBody>
      </p:sp>
    </p:spTree>
    <p:extLst>
      <p:ext uri="{BB962C8B-B14F-4D97-AF65-F5344CB8AC3E}">
        <p14:creationId xmlns:p14="http://schemas.microsoft.com/office/powerpoint/2010/main" val="2526739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17</a:t>
            </a:fld>
            <a:endParaRPr lang="en-US" altLang="en-US"/>
          </a:p>
        </p:txBody>
      </p:sp>
    </p:spTree>
    <p:extLst>
      <p:ext uri="{BB962C8B-B14F-4D97-AF65-F5344CB8AC3E}">
        <p14:creationId xmlns:p14="http://schemas.microsoft.com/office/powerpoint/2010/main" val="4069586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a:xfrm>
            <a:off x="685800" y="304800"/>
            <a:ext cx="1600200" cy="215444"/>
          </a:xfrm>
        </p:spPr>
        <p:txBody>
          <a:bodyPr/>
          <a:lstStyle>
            <a:lvl1pPr>
              <a:defRPr/>
            </a:lvl1pPr>
          </a:lstStyle>
          <a:p>
            <a:r>
              <a:rPr lang="en-US" altLang="en-US" dirty="0"/>
              <a:t>September, 2019</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November, 2019</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15-19-0571-00-04md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1"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50" r:id="rId12"/>
    <p:sldLayoutId id="2147483661" r:id="rId13"/>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3847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November 2019 IEEE 802.15.4md Opening and Closing</a:t>
            </a:r>
          </a:p>
          <a:p>
            <a:r>
              <a:rPr lang="en-US" altLang="en-US" sz="1600" b="1" dirty="0">
                <a:solidFill>
                  <a:schemeClr val="tx2"/>
                </a:solidFill>
              </a:rPr>
              <a:t>Date Submitted: </a:t>
            </a:r>
            <a:r>
              <a:rPr lang="en-US" altLang="en-US" sz="1600" dirty="0">
                <a:solidFill>
                  <a:schemeClr val="tx2"/>
                </a:solidFill>
              </a:rPr>
              <a:t>November 14</a:t>
            </a:r>
            <a:r>
              <a:rPr lang="en-US" altLang="en-US" sz="1600" b="1" dirty="0">
                <a:solidFill>
                  <a:schemeClr val="tx2"/>
                </a:solidFill>
              </a:rPr>
              <a:t>, </a:t>
            </a:r>
            <a:r>
              <a:rPr lang="en-US" altLang="en-US" sz="1600" dirty="0">
                <a:solidFill>
                  <a:schemeClr val="tx2"/>
                </a:solidFill>
              </a:rPr>
              <a:t>2019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15-19-0571-00-04md </a:t>
            </a:r>
            <a:r>
              <a:rPr lang="en-US" altLang="en-US" sz="1600" b="1" dirty="0">
                <a:solidFill>
                  <a:schemeClr val="tx2"/>
                </a:solidFill>
              </a:rPr>
              <a:t>Abstract: </a:t>
            </a:r>
            <a:r>
              <a:rPr lang="en-US" altLang="en-US" sz="1600" dirty="0">
                <a:solidFill>
                  <a:schemeClr val="tx2"/>
                </a:solidFill>
              </a:rPr>
              <a:t>November 2019 IEEE 802.15.4md Opening and Closing</a:t>
            </a:r>
          </a:p>
          <a:p>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5" name="Date Placeholder 3">
            <a:extLst>
              <a:ext uri="{FF2B5EF4-FFF2-40B4-BE49-F238E27FC236}">
                <a16:creationId xmlns:a16="http://schemas.microsoft.com/office/drawing/2014/main" id="{9F20500E-9B45-D449-8E0B-08E60BB12C7E}"/>
              </a:ext>
            </a:extLst>
          </p:cNvPr>
          <p:cNvSpPr txBox="1">
            <a:spLocks/>
          </p:cNvSpPr>
          <p:nvPr/>
        </p:nvSpPr>
        <p:spPr>
          <a:xfrm>
            <a:off x="457200" y="228600"/>
            <a:ext cx="1600200" cy="21544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2019</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ECB4164-87AE-0E42-BDAF-C0DE2052FD1E}"/>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10</a:t>
            </a:fld>
            <a:endParaRPr lang="en-US" altLang="en-US"/>
          </a:p>
        </p:txBody>
      </p:sp>
      <p:sp>
        <p:nvSpPr>
          <p:cNvPr id="4" name="Rectangle 3">
            <a:extLst>
              <a:ext uri="{FF2B5EF4-FFF2-40B4-BE49-F238E27FC236}">
                <a16:creationId xmlns:a16="http://schemas.microsoft.com/office/drawing/2014/main" id="{3414958C-0E1B-7045-BF0C-1B8D8247FC8D}"/>
              </a:ext>
            </a:extLst>
          </p:cNvPr>
          <p:cNvSpPr/>
          <p:nvPr/>
        </p:nvSpPr>
        <p:spPr>
          <a:xfrm>
            <a:off x="457994" y="853936"/>
            <a:ext cx="8457406" cy="5570756"/>
          </a:xfrm>
          <a:prstGeom prst="rect">
            <a:avLst/>
          </a:prstGeom>
        </p:spPr>
        <p:txBody>
          <a:bodyPr wrap="square">
            <a:spAutoFit/>
          </a:bodyPr>
          <a:lstStyle/>
          <a:p>
            <a:r>
              <a:rPr lang="en-US" sz="1800" dirty="0"/>
              <a:t>TG CRG Motion </a:t>
            </a:r>
          </a:p>
          <a:p>
            <a:r>
              <a:rPr lang="en-US" altLang="en-US" sz="2400" dirty="0">
                <a:solidFill>
                  <a:srgbClr val="000000"/>
                </a:solidFill>
              </a:rPr>
              <a:t>Move that </a:t>
            </a:r>
            <a:r>
              <a:rPr lang="en-US" sz="2400" dirty="0"/>
              <a:t>TG4md requests 802.15 WG </a:t>
            </a:r>
            <a:r>
              <a:rPr lang="en-US" altLang="en-US" sz="2400" dirty="0">
                <a:solidFill>
                  <a:srgbClr val="000000"/>
                </a:solidFill>
              </a:rPr>
              <a:t>approve the formation of a Comment Resolution Group(CRG) </a:t>
            </a:r>
            <a:r>
              <a:rPr lang="en-US" sz="2800" dirty="0"/>
              <a:t>for</a:t>
            </a:r>
            <a:r>
              <a:rPr lang="en-US" sz="2400" dirty="0"/>
              <a:t> the WG balloting of the P802.15.4-REVd-D04 </a:t>
            </a:r>
            <a:r>
              <a:rPr lang="en-US" altLang="en-US" sz="2400" dirty="0">
                <a:solidFill>
                  <a:srgbClr val="000000"/>
                </a:solidFill>
              </a:rPr>
              <a:t>with the following membership: </a:t>
            </a:r>
            <a:r>
              <a:rPr lang="en-US" sz="2400" dirty="0"/>
              <a:t>Gary Stuebing(As Chair), Don Sturek, Kunal Shah, Ruben Salazar, Tero Kivinen, Phil Beecher, </a:t>
            </a:r>
            <a:r>
              <a:rPr lang="en-US" sz="2400" dirty="0" err="1"/>
              <a:t>Shoichi</a:t>
            </a:r>
            <a:r>
              <a:rPr lang="en-US" sz="2400" dirty="0"/>
              <a:t> Kitazawa and Clint Powell.</a:t>
            </a:r>
            <a:r>
              <a:rPr lang="en-US" altLang="en-US" sz="2400" dirty="0">
                <a:solidFill>
                  <a:srgbClr val="000000"/>
                </a:solidFill>
              </a:rPr>
              <a:t> The 802.15.4md CRG is authorized to approve comment resolutions and to approve the start of recirculation Letter Ballot of the revised draft on behalf of the 802.15 WG. Comment resolution 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Kunal Shah	</a:t>
            </a:r>
          </a:p>
          <a:p>
            <a:pPr lvl="2" eaLnBrk="1" hangingPunct="1">
              <a:spcBef>
                <a:spcPts val="375"/>
              </a:spcBef>
              <a:buSzPct val="100000"/>
            </a:pPr>
            <a:r>
              <a:rPr lang="en-US" altLang="en-US" sz="2000" dirty="0">
                <a:solidFill>
                  <a:srgbClr val="000000"/>
                </a:solidFill>
              </a:rPr>
              <a:t>Seconded By:  Clint Powell</a:t>
            </a:r>
          </a:p>
          <a:p>
            <a:pPr lvl="2" eaLnBrk="1" hangingPunct="1">
              <a:spcBef>
                <a:spcPts val="375"/>
              </a:spcBef>
              <a:buSzPct val="100000"/>
            </a:pPr>
            <a:r>
              <a:rPr lang="en-US" sz="2000" dirty="0">
                <a:solidFill>
                  <a:srgbClr val="000000"/>
                </a:solidFill>
              </a:rPr>
              <a:t>Motion passed without objection</a:t>
            </a:r>
            <a:endParaRPr lang="en-US" sz="1800" dirty="0"/>
          </a:p>
        </p:txBody>
      </p:sp>
    </p:spTree>
    <p:extLst>
      <p:ext uri="{BB962C8B-B14F-4D97-AF65-F5344CB8AC3E}">
        <p14:creationId xmlns:p14="http://schemas.microsoft.com/office/powerpoint/2010/main" val="3914650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B6FA134-1BC1-F649-8FF8-595A064638CD}"/>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11</a:t>
            </a:fld>
            <a:endParaRPr lang="en-US" altLang="en-US"/>
          </a:p>
        </p:txBody>
      </p:sp>
      <p:sp>
        <p:nvSpPr>
          <p:cNvPr id="4" name="Rectangle 3">
            <a:extLst>
              <a:ext uri="{FF2B5EF4-FFF2-40B4-BE49-F238E27FC236}">
                <a16:creationId xmlns:a16="http://schemas.microsoft.com/office/drawing/2014/main" id="{96DFA3DC-4AB5-AC44-892F-914234D35D5B}"/>
              </a:ext>
            </a:extLst>
          </p:cNvPr>
          <p:cNvSpPr/>
          <p:nvPr/>
        </p:nvSpPr>
        <p:spPr>
          <a:xfrm>
            <a:off x="723900" y="612844"/>
            <a:ext cx="8001000" cy="5570756"/>
          </a:xfrm>
          <a:prstGeom prst="rect">
            <a:avLst/>
          </a:prstGeom>
        </p:spPr>
        <p:txBody>
          <a:bodyPr wrap="square">
            <a:spAutoFit/>
          </a:bodyPr>
          <a:lstStyle/>
          <a:p>
            <a:r>
              <a:rPr lang="en-US" sz="2000" dirty="0"/>
              <a:t>WG CRG Motion </a:t>
            </a:r>
          </a:p>
          <a:p>
            <a:r>
              <a:rPr lang="en-US" sz="2400" dirty="0"/>
              <a:t> </a:t>
            </a:r>
          </a:p>
          <a:p>
            <a:r>
              <a:rPr lang="en-US" altLang="en-US" sz="2400" dirty="0">
                <a:solidFill>
                  <a:srgbClr val="000000"/>
                </a:solidFill>
              </a:rPr>
              <a:t>Move that 802.15 WG approve the formation of a Comment Resolution Group (CRG) for the </a:t>
            </a:r>
            <a:r>
              <a:rPr lang="en-US" sz="2400" dirty="0"/>
              <a:t>WG balloting of the P802.15.4-REVd-D04 with the following membership: Gary Stuebing(As Chair), Don Sturek, Kunal Shah, Ruben Salazar, Tero Kivinen, Phil Beecher, </a:t>
            </a:r>
            <a:r>
              <a:rPr lang="en-US" sz="2400" dirty="0" err="1"/>
              <a:t>Shoichi</a:t>
            </a:r>
            <a:r>
              <a:rPr lang="en-US" sz="2400" dirty="0"/>
              <a:t> Kitazawa and Clint Powell. The 802.15.4md CRG is authorized to approve comment resolutions and to approve the start of a recirculation letter ballot of the revised draft on behalf of the 802.15 WG. Comment resolution on ballots between sessions will be conducted via reflector email and via teleconferences announced to the reflector as per the LMSC 802 WG P&amp;P</a:t>
            </a:r>
          </a:p>
          <a:p>
            <a:r>
              <a:rPr lang="en-US" sz="2400" dirty="0"/>
              <a:t>Moved By: Gary Stuebing</a:t>
            </a:r>
            <a:br>
              <a:rPr lang="en-US" sz="2400" dirty="0"/>
            </a:br>
            <a:r>
              <a:rPr lang="en-US" sz="2400" dirty="0"/>
              <a:t>Seconded By</a:t>
            </a:r>
            <a:r>
              <a:rPr lang="en-US" sz="2000" dirty="0"/>
              <a:t>:</a:t>
            </a:r>
            <a:endParaRPr lang="en-US" sz="2400" dirty="0"/>
          </a:p>
        </p:txBody>
      </p:sp>
    </p:spTree>
    <p:extLst>
      <p:ext uri="{BB962C8B-B14F-4D97-AF65-F5344CB8AC3E}">
        <p14:creationId xmlns:p14="http://schemas.microsoft.com/office/powerpoint/2010/main" val="2019131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C72DD9D-91D8-D242-B788-5893C8138FF1}"/>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12</a:t>
            </a:fld>
            <a:endParaRPr lang="en-US" altLang="en-US"/>
          </a:p>
        </p:txBody>
      </p:sp>
      <p:sp>
        <p:nvSpPr>
          <p:cNvPr id="3" name="Rectangle 2">
            <a:extLst>
              <a:ext uri="{FF2B5EF4-FFF2-40B4-BE49-F238E27FC236}">
                <a16:creationId xmlns:a16="http://schemas.microsoft.com/office/drawing/2014/main" id="{372895A4-271C-2C41-AD0D-8BDC09FEBDB1}"/>
              </a:ext>
            </a:extLst>
          </p:cNvPr>
          <p:cNvSpPr/>
          <p:nvPr/>
        </p:nvSpPr>
        <p:spPr>
          <a:xfrm>
            <a:off x="-150812" y="2209800"/>
            <a:ext cx="8991600" cy="3416320"/>
          </a:xfrm>
          <a:prstGeom prst="rect">
            <a:avLst/>
          </a:prstGeom>
        </p:spPr>
        <p:txBody>
          <a:bodyPr wrap="square">
            <a:spAutoFit/>
          </a:bodyPr>
          <a:lstStyle/>
          <a:p>
            <a:pPr marL="628650" marR="0">
              <a:spcBef>
                <a:spcPts val="0"/>
              </a:spcBef>
              <a:spcAft>
                <a:spcPts val="0"/>
              </a:spcAft>
            </a:pPr>
            <a:r>
              <a:rPr lang="en-US" sz="2400" dirty="0">
                <a:latin typeface="+mj-lt"/>
                <a:ea typeface="Times New Roman" panose="02020603050405020304" pitchFamily="18" charset="0"/>
                <a:cs typeface="Times New Roman" panose="02020603050405020304" pitchFamily="18" charset="0"/>
              </a:rPr>
              <a:t>Move that TG IEEE 802.15.4md formally request that the 802.15 WG start a Standards Association Ballot requesting approval of document </a:t>
            </a:r>
            <a:r>
              <a:rPr lang="en-US" sz="2400" dirty="0"/>
              <a:t>P802.15.4-REVd-D04 (or latest revision) </a:t>
            </a:r>
            <a:r>
              <a:rPr lang="en-US" sz="2400" dirty="0">
                <a:latin typeface="+mj-lt"/>
                <a:ea typeface="Times New Roman" panose="02020603050405020304" pitchFamily="18" charset="0"/>
                <a:cs typeface="Times New Roman" panose="02020603050405020304" pitchFamily="18" charset="0"/>
              </a:rPr>
              <a:t>and to forward document </a:t>
            </a:r>
            <a:r>
              <a:rPr lang="en-US" sz="2400" dirty="0"/>
              <a:t>P802.15.4-REVd-D04 (or latest revision)</a:t>
            </a:r>
            <a:r>
              <a:rPr lang="en-US" sz="2400" dirty="0">
                <a:latin typeface="+mj-lt"/>
                <a:ea typeface="Times New Roman" panose="02020603050405020304" pitchFamily="18" charset="0"/>
                <a:cs typeface="Times New Roman" panose="02020603050405020304" pitchFamily="18" charset="0"/>
              </a:rPr>
              <a:t>, to Standards Association Ballot</a:t>
            </a:r>
          </a:p>
          <a:p>
            <a:pPr marL="628650" marR="0">
              <a:spcBef>
                <a:spcPts val="0"/>
              </a:spcBef>
              <a:spcAft>
                <a:spcPts val="0"/>
              </a:spcAft>
            </a:pPr>
            <a:r>
              <a:rPr lang="en-US" sz="2400" dirty="0">
                <a:latin typeface="+mj-lt"/>
                <a:ea typeface="Times New Roman" panose="02020603050405020304" pitchFamily="18" charset="0"/>
                <a:cs typeface="Times New Roman" panose="02020603050405020304" pitchFamily="18" charset="0"/>
              </a:rPr>
              <a:t>Motion: Kunal Shah</a:t>
            </a:r>
          </a:p>
          <a:p>
            <a:pPr marL="628650" marR="0">
              <a:spcBef>
                <a:spcPts val="0"/>
              </a:spcBef>
              <a:spcAft>
                <a:spcPts val="0"/>
              </a:spcAft>
            </a:pPr>
            <a:r>
              <a:rPr lang="en-US" sz="2400" dirty="0">
                <a:latin typeface="+mj-lt"/>
                <a:ea typeface="Times New Roman" panose="02020603050405020304" pitchFamily="18" charset="0"/>
                <a:cs typeface="Times New Roman" panose="02020603050405020304" pitchFamily="18" charset="0"/>
              </a:rPr>
              <a:t>Second: Clint Powell</a:t>
            </a:r>
            <a:br>
              <a:rPr lang="en-US" sz="2400" dirty="0">
                <a:latin typeface="+mj-lt"/>
                <a:ea typeface="Times New Roman" panose="02020603050405020304" pitchFamily="18" charset="0"/>
                <a:cs typeface="Times New Roman" panose="02020603050405020304" pitchFamily="18" charset="0"/>
              </a:rPr>
            </a:br>
            <a:r>
              <a:rPr lang="en-US" sz="2400" dirty="0">
                <a:latin typeface="+mj-lt"/>
                <a:ea typeface="Times New Roman" panose="02020603050405020304" pitchFamily="18" charset="0"/>
                <a:cs typeface="Times New Roman" panose="02020603050405020304" pitchFamily="18" charset="0"/>
              </a:rPr>
              <a:t>Motions without objection</a:t>
            </a:r>
          </a:p>
          <a:p>
            <a:pPr marL="628650" marR="0">
              <a:spcBef>
                <a:spcPts val="0"/>
              </a:spcBef>
              <a:spcAft>
                <a:spcPts val="0"/>
              </a:spcAft>
            </a:pPr>
            <a:r>
              <a:rPr lang="en-US" sz="2400" dirty="0">
                <a:latin typeface="+mj-lt"/>
                <a:ea typeface="Times New Roman" panose="02020603050405020304" pitchFamily="18" charset="0"/>
                <a:cs typeface="Times New Roman" panose="02020603050405020304" pitchFamily="18" charset="0"/>
              </a:rPr>
              <a:t> </a:t>
            </a:r>
          </a:p>
        </p:txBody>
      </p:sp>
      <p:sp>
        <p:nvSpPr>
          <p:cNvPr id="4" name="TextBox 3">
            <a:extLst>
              <a:ext uri="{FF2B5EF4-FFF2-40B4-BE49-F238E27FC236}">
                <a16:creationId xmlns:a16="http://schemas.microsoft.com/office/drawing/2014/main" id="{41313EE6-3809-A64D-85F1-1078542B97D5}"/>
              </a:ext>
            </a:extLst>
          </p:cNvPr>
          <p:cNvSpPr txBox="1"/>
          <p:nvPr/>
        </p:nvSpPr>
        <p:spPr>
          <a:xfrm>
            <a:off x="573088" y="1371600"/>
            <a:ext cx="7543800" cy="461665"/>
          </a:xfrm>
          <a:prstGeom prst="rect">
            <a:avLst/>
          </a:prstGeom>
          <a:noFill/>
        </p:spPr>
        <p:txBody>
          <a:bodyPr wrap="square" rtlCol="0">
            <a:spAutoFit/>
          </a:bodyPr>
          <a:lstStyle/>
          <a:p>
            <a:r>
              <a:rPr lang="en-US" sz="2400" b="1" dirty="0"/>
              <a:t>Task Group Initiation of Standards Association Ballot</a:t>
            </a:r>
          </a:p>
        </p:txBody>
      </p:sp>
    </p:spTree>
    <p:extLst>
      <p:ext uri="{BB962C8B-B14F-4D97-AF65-F5344CB8AC3E}">
        <p14:creationId xmlns:p14="http://schemas.microsoft.com/office/powerpoint/2010/main" val="4123612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DD53211-1062-3241-B794-18F49B95A73F}"/>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13</a:t>
            </a:fld>
            <a:endParaRPr lang="en-US" altLang="en-US"/>
          </a:p>
        </p:txBody>
      </p:sp>
      <p:sp>
        <p:nvSpPr>
          <p:cNvPr id="3" name="Rectangle 2">
            <a:extLst>
              <a:ext uri="{FF2B5EF4-FFF2-40B4-BE49-F238E27FC236}">
                <a16:creationId xmlns:a16="http://schemas.microsoft.com/office/drawing/2014/main" id="{B857FBB9-CCDF-3949-9ADE-05C072C4DB92}"/>
              </a:ext>
            </a:extLst>
          </p:cNvPr>
          <p:cNvSpPr/>
          <p:nvPr/>
        </p:nvSpPr>
        <p:spPr>
          <a:xfrm>
            <a:off x="0" y="1905000"/>
            <a:ext cx="6858000" cy="3046988"/>
          </a:xfrm>
          <a:prstGeom prst="rect">
            <a:avLst/>
          </a:prstGeom>
        </p:spPr>
        <p:txBody>
          <a:bodyPr wrap="square">
            <a:spAutoFit/>
          </a:bodyPr>
          <a:lstStyle/>
          <a:p>
            <a:pPr marL="628650" marR="0">
              <a:spcBef>
                <a:spcPts val="0"/>
              </a:spcBef>
              <a:spcAft>
                <a:spcPts val="0"/>
              </a:spcAft>
            </a:pPr>
            <a:r>
              <a:rPr lang="en-US" sz="2400" dirty="0">
                <a:latin typeface="+mj-lt"/>
                <a:ea typeface="Times New Roman" panose="02020603050405020304" pitchFamily="18" charset="0"/>
                <a:cs typeface="Times New Roman" panose="02020603050405020304" pitchFamily="18" charset="0"/>
              </a:rPr>
              <a:t>Motion: </a:t>
            </a:r>
          </a:p>
          <a:p>
            <a:pPr marL="628650" marR="0">
              <a:spcBef>
                <a:spcPts val="0"/>
              </a:spcBef>
              <a:spcAft>
                <a:spcPts val="0"/>
              </a:spcAft>
            </a:pPr>
            <a:r>
              <a:rPr lang="en-US" sz="2400" dirty="0">
                <a:latin typeface="+mj-lt"/>
                <a:ea typeface="Times New Roman" panose="02020603050405020304" pitchFamily="18" charset="0"/>
                <a:cs typeface="Times New Roman" panose="02020603050405020304" pitchFamily="18" charset="0"/>
              </a:rPr>
              <a:t>802.15 has reviewed and approves and requests conditional approval from the EC to submit </a:t>
            </a:r>
            <a:r>
              <a:rPr lang="en-US" sz="2400" dirty="0"/>
              <a:t>P802.15.4-REVd-D04 </a:t>
            </a:r>
            <a:r>
              <a:rPr lang="en-US" sz="2400" dirty="0">
                <a:latin typeface="+mj-lt"/>
                <a:ea typeface="Times New Roman" panose="02020603050405020304" pitchFamily="18" charset="0"/>
                <a:cs typeface="Times New Roman" panose="02020603050405020304" pitchFamily="18" charset="0"/>
              </a:rPr>
              <a:t>(or current revision) to Standards Association ballot.</a:t>
            </a:r>
          </a:p>
          <a:p>
            <a:pPr marL="628650" marR="0">
              <a:spcBef>
                <a:spcPts val="0"/>
              </a:spcBef>
              <a:spcAft>
                <a:spcPts val="0"/>
              </a:spcAft>
            </a:pPr>
            <a:endParaRPr lang="en-US" sz="2400" dirty="0">
              <a:latin typeface="+mj-lt"/>
              <a:ea typeface="Times New Roman" panose="02020603050405020304" pitchFamily="18" charset="0"/>
              <a:cs typeface="Times New Roman" panose="02020603050405020304" pitchFamily="18" charset="0"/>
            </a:endParaRPr>
          </a:p>
          <a:p>
            <a:pPr marL="628650" marR="0">
              <a:spcBef>
                <a:spcPts val="0"/>
              </a:spcBef>
              <a:spcAft>
                <a:spcPts val="0"/>
              </a:spcAft>
            </a:pPr>
            <a:r>
              <a:rPr lang="en-US" sz="2400" dirty="0">
                <a:latin typeface="+mj-lt"/>
                <a:ea typeface="Times New Roman" panose="02020603050405020304" pitchFamily="18" charset="0"/>
                <a:cs typeface="Times New Roman" panose="02020603050405020304" pitchFamily="18" charset="0"/>
              </a:rPr>
              <a:t>Moved by: Gary Stuebing</a:t>
            </a:r>
          </a:p>
          <a:p>
            <a:pPr marL="628650" marR="0">
              <a:spcBef>
                <a:spcPts val="0"/>
              </a:spcBef>
              <a:spcAft>
                <a:spcPts val="0"/>
              </a:spcAft>
            </a:pPr>
            <a:r>
              <a:rPr lang="en-US" sz="2400" dirty="0">
                <a:latin typeface="+mj-lt"/>
                <a:ea typeface="Times New Roman" panose="02020603050405020304" pitchFamily="18" charset="0"/>
                <a:cs typeface="Times New Roman" panose="02020603050405020304" pitchFamily="18" charset="0"/>
              </a:rPr>
              <a:t>Seconded</a:t>
            </a:r>
          </a:p>
        </p:txBody>
      </p:sp>
      <p:sp>
        <p:nvSpPr>
          <p:cNvPr id="4" name="TextBox 3">
            <a:extLst>
              <a:ext uri="{FF2B5EF4-FFF2-40B4-BE49-F238E27FC236}">
                <a16:creationId xmlns:a16="http://schemas.microsoft.com/office/drawing/2014/main" id="{18515FF6-13B1-C64B-AF2B-5FE7EE8A8FC0}"/>
              </a:ext>
            </a:extLst>
          </p:cNvPr>
          <p:cNvSpPr txBox="1"/>
          <p:nvPr/>
        </p:nvSpPr>
        <p:spPr>
          <a:xfrm>
            <a:off x="609600" y="1412855"/>
            <a:ext cx="8305800" cy="461665"/>
          </a:xfrm>
          <a:prstGeom prst="rect">
            <a:avLst/>
          </a:prstGeom>
          <a:noFill/>
        </p:spPr>
        <p:txBody>
          <a:bodyPr wrap="square" rtlCol="0">
            <a:spAutoFit/>
          </a:bodyPr>
          <a:lstStyle/>
          <a:p>
            <a:r>
              <a:rPr lang="en-US" sz="2400" b="1" dirty="0"/>
              <a:t>WG Standards Association Conditional ballot Initiation</a:t>
            </a:r>
          </a:p>
        </p:txBody>
      </p:sp>
    </p:spTree>
    <p:extLst>
      <p:ext uri="{BB962C8B-B14F-4D97-AF65-F5344CB8AC3E}">
        <p14:creationId xmlns:p14="http://schemas.microsoft.com/office/powerpoint/2010/main" val="28214213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ECB4164-87AE-0E42-BDAF-C0DE2052FD1E}"/>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14</a:t>
            </a:fld>
            <a:endParaRPr lang="en-US" altLang="en-US"/>
          </a:p>
        </p:txBody>
      </p:sp>
      <p:sp>
        <p:nvSpPr>
          <p:cNvPr id="4" name="Rectangle 3">
            <a:extLst>
              <a:ext uri="{FF2B5EF4-FFF2-40B4-BE49-F238E27FC236}">
                <a16:creationId xmlns:a16="http://schemas.microsoft.com/office/drawing/2014/main" id="{3414958C-0E1B-7045-BF0C-1B8D8247FC8D}"/>
              </a:ext>
            </a:extLst>
          </p:cNvPr>
          <p:cNvSpPr/>
          <p:nvPr/>
        </p:nvSpPr>
        <p:spPr>
          <a:xfrm>
            <a:off x="457994" y="853936"/>
            <a:ext cx="8457406" cy="5878532"/>
          </a:xfrm>
          <a:prstGeom prst="rect">
            <a:avLst/>
          </a:prstGeom>
        </p:spPr>
        <p:txBody>
          <a:bodyPr wrap="square">
            <a:spAutoFit/>
          </a:bodyPr>
          <a:lstStyle/>
          <a:p>
            <a:r>
              <a:rPr lang="en-US" sz="1800" dirty="0"/>
              <a:t>TG CRG Motion for Standards Association Ballot</a:t>
            </a:r>
            <a:endParaRPr lang="en-US" sz="1800" i="1" dirty="0"/>
          </a:p>
          <a:p>
            <a:r>
              <a:rPr lang="en-US" sz="2400" dirty="0"/>
              <a:t>Move that 802.15.4md TG approve the formation of a Comment Resolution Group (CRG) for the Standards Association balloting of the P802.15.REVd.D04 (or latest revision) with the following membership: Gary Stuebing(As Chair), Don Sturek, Kunal Shah, Ruben Salazar, Tero Kivinen, Phil Beecher, </a:t>
            </a:r>
            <a:r>
              <a:rPr lang="en-US" sz="2400" dirty="0" err="1"/>
              <a:t>Shoichi</a:t>
            </a:r>
            <a:r>
              <a:rPr lang="en-US" sz="2400" dirty="0"/>
              <a:t> Kitazawa and Clint Powell. The 802.15.4md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Clint Powell	</a:t>
            </a:r>
          </a:p>
          <a:p>
            <a:pPr lvl="2" eaLnBrk="1" hangingPunct="1">
              <a:spcBef>
                <a:spcPts val="375"/>
              </a:spcBef>
              <a:buSzPct val="100000"/>
            </a:pPr>
            <a:r>
              <a:rPr lang="en-US" altLang="en-US" sz="2000" dirty="0">
                <a:solidFill>
                  <a:srgbClr val="000000"/>
                </a:solidFill>
              </a:rPr>
              <a:t>Seconded By: Don Sturek</a:t>
            </a:r>
          </a:p>
          <a:p>
            <a:pPr lvl="2" eaLnBrk="1" hangingPunct="1">
              <a:spcBef>
                <a:spcPts val="375"/>
              </a:spcBef>
              <a:buSzPct val="100000"/>
            </a:pPr>
            <a:r>
              <a:rPr lang="en-US" sz="2000" dirty="0">
                <a:solidFill>
                  <a:srgbClr val="000000"/>
                </a:solidFill>
              </a:rPr>
              <a:t>Motion passed without objection</a:t>
            </a:r>
            <a:endParaRPr lang="en-US" sz="1800" dirty="0"/>
          </a:p>
        </p:txBody>
      </p:sp>
    </p:spTree>
    <p:extLst>
      <p:ext uri="{BB962C8B-B14F-4D97-AF65-F5344CB8AC3E}">
        <p14:creationId xmlns:p14="http://schemas.microsoft.com/office/powerpoint/2010/main" val="3380566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ECB4164-87AE-0E42-BDAF-C0DE2052FD1E}"/>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15</a:t>
            </a:fld>
            <a:endParaRPr lang="en-US" altLang="en-US"/>
          </a:p>
        </p:txBody>
      </p:sp>
      <p:sp>
        <p:nvSpPr>
          <p:cNvPr id="4" name="Rectangle 3">
            <a:extLst>
              <a:ext uri="{FF2B5EF4-FFF2-40B4-BE49-F238E27FC236}">
                <a16:creationId xmlns:a16="http://schemas.microsoft.com/office/drawing/2014/main" id="{3414958C-0E1B-7045-BF0C-1B8D8247FC8D}"/>
              </a:ext>
            </a:extLst>
          </p:cNvPr>
          <p:cNvSpPr/>
          <p:nvPr/>
        </p:nvSpPr>
        <p:spPr>
          <a:xfrm>
            <a:off x="457994" y="853936"/>
            <a:ext cx="8457406" cy="5878532"/>
          </a:xfrm>
          <a:prstGeom prst="rect">
            <a:avLst/>
          </a:prstGeom>
        </p:spPr>
        <p:txBody>
          <a:bodyPr wrap="square">
            <a:spAutoFit/>
          </a:bodyPr>
          <a:lstStyle/>
          <a:p>
            <a:r>
              <a:rPr lang="en-US" sz="1800" dirty="0"/>
              <a:t>CRG Motion for Standards Association Ballot</a:t>
            </a:r>
            <a:endParaRPr lang="en-US" sz="1800" i="1" dirty="0"/>
          </a:p>
          <a:p>
            <a:r>
              <a:rPr lang="en-US" sz="2400" dirty="0"/>
              <a:t>Move that 802.15 WG approve the formation of a Comment Resolution Group (CRG) for the Standards Association balloting of the P802.15.REVd.D04 (or latest revision) with the following membership: Gary Stuebing(As Chair), Don Sturek, Kunal Shah, Ruben Salazar, Tero Kivinen, Phil Beecher, </a:t>
            </a:r>
            <a:r>
              <a:rPr lang="en-US" sz="2400" dirty="0" err="1"/>
              <a:t>Shoichi</a:t>
            </a:r>
            <a:r>
              <a:rPr lang="en-US" sz="2400" dirty="0"/>
              <a:t> Kitazawa and Clint Powell. The 802.15.4md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Gary Stuebing	</a:t>
            </a:r>
          </a:p>
          <a:p>
            <a:pPr lvl="2" eaLnBrk="1" hangingPunct="1">
              <a:spcBef>
                <a:spcPts val="375"/>
              </a:spcBef>
              <a:buSzPct val="100000"/>
            </a:pPr>
            <a:r>
              <a:rPr lang="en-US" altLang="en-US" sz="2000" dirty="0">
                <a:solidFill>
                  <a:srgbClr val="000000"/>
                </a:solidFill>
              </a:rPr>
              <a:t>Seconded By: </a:t>
            </a:r>
          </a:p>
          <a:p>
            <a:pPr lvl="2" eaLnBrk="1" hangingPunct="1">
              <a:spcBef>
                <a:spcPts val="375"/>
              </a:spcBef>
              <a:buSzPct val="100000"/>
            </a:pPr>
            <a:r>
              <a:rPr lang="en-US" sz="2000" dirty="0">
                <a:solidFill>
                  <a:srgbClr val="000000"/>
                </a:solidFill>
              </a:rPr>
              <a:t>Motion</a:t>
            </a:r>
            <a:endParaRPr lang="en-US" sz="1800" dirty="0"/>
          </a:p>
        </p:txBody>
      </p:sp>
    </p:spTree>
    <p:extLst>
      <p:ext uri="{BB962C8B-B14F-4D97-AF65-F5344CB8AC3E}">
        <p14:creationId xmlns:p14="http://schemas.microsoft.com/office/powerpoint/2010/main" val="20428368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2752-14D1-6146-80BE-6FBD29849E28}"/>
              </a:ext>
            </a:extLst>
          </p:cNvPr>
          <p:cNvSpPr>
            <a:spLocks noGrp="1"/>
          </p:cNvSpPr>
          <p:nvPr>
            <p:ph type="title"/>
          </p:nvPr>
        </p:nvSpPr>
        <p:spPr>
          <a:xfrm>
            <a:off x="685800" y="381000"/>
            <a:ext cx="7772400" cy="1066800"/>
          </a:xfrm>
        </p:spPr>
        <p:txBody>
          <a:bodyPr/>
          <a:lstStyle/>
          <a:p>
            <a:r>
              <a:rPr lang="en-US" dirty="0"/>
              <a:t>Closing Report  - Revised Timeline</a:t>
            </a:r>
          </a:p>
        </p:txBody>
      </p:sp>
      <p:sp>
        <p:nvSpPr>
          <p:cNvPr id="5" name="Rectangle 4">
            <a:extLst>
              <a:ext uri="{FF2B5EF4-FFF2-40B4-BE49-F238E27FC236}">
                <a16:creationId xmlns:a16="http://schemas.microsoft.com/office/drawing/2014/main" id="{A83972E8-C658-1B43-B91E-24BD65F4037C}"/>
              </a:ext>
            </a:extLst>
          </p:cNvPr>
          <p:cNvSpPr/>
          <p:nvPr/>
        </p:nvSpPr>
        <p:spPr>
          <a:xfrm>
            <a:off x="685800" y="1447800"/>
            <a:ext cx="8534400" cy="3785652"/>
          </a:xfrm>
          <a:prstGeom prst="rect">
            <a:avLst/>
          </a:prstGeom>
        </p:spPr>
        <p:txBody>
          <a:bodyPr wrap="square">
            <a:spAutoFit/>
          </a:bodyPr>
          <a:lstStyle/>
          <a:p>
            <a:pPr>
              <a:spcBef>
                <a:spcPts val="0"/>
              </a:spcBef>
              <a:spcAft>
                <a:spcPts val="0"/>
              </a:spcAft>
            </a:pPr>
            <a:r>
              <a:rPr lang="en-US" sz="2400" dirty="0">
                <a:solidFill>
                  <a:srgbClr val="000000"/>
                </a:solidFill>
                <a:latin typeface="Calibri" panose="020F0502020204030204" pitchFamily="34" charset="0"/>
              </a:rPr>
              <a:t>KONA PLENARY</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Letter Ballot closes November 16</a:t>
            </a:r>
            <a:r>
              <a:rPr lang="en-US" sz="2400" baseline="30000" dirty="0">
                <a:solidFill>
                  <a:srgbClr val="000000"/>
                </a:solidFill>
                <a:latin typeface="Calibri" panose="020F0502020204030204" pitchFamily="34" charset="0"/>
              </a:rPr>
              <a:t>th </a:t>
            </a:r>
            <a:r>
              <a:rPr lang="en-US" sz="2400" dirty="0">
                <a:solidFill>
                  <a:srgbClr val="000000"/>
                </a:solidFill>
                <a:latin typeface="Calibri" panose="020F0502020204030204" pitchFamily="34" charset="0"/>
              </a:rPr>
              <a:t> – 6pm Eastern</a:t>
            </a:r>
          </a:p>
          <a:p>
            <a:pPr marL="1200150" lvl="2"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Form a CRG for Recirc and or Sponsor</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Request Conditional Sponsor Ballot (30 days) - Starting 01 Dec and complete by December 31</a:t>
            </a:r>
          </a:p>
          <a:p>
            <a:pPr marL="742950" lvl="1" indent="-285750">
              <a:spcBef>
                <a:spcPts val="0"/>
              </a:spcBef>
              <a:spcAft>
                <a:spcPts val="0"/>
              </a:spcAft>
              <a:buFont typeface="Arial" panose="020B0604020202020204" pitchFamily="34" charset="0"/>
              <a:buChar char="•"/>
            </a:pPr>
            <a:endParaRPr lang="en-US" sz="2400" dirty="0">
              <a:solidFill>
                <a:srgbClr val="000000"/>
              </a:solidFill>
              <a:latin typeface="Calibri" panose="020F0502020204030204" pitchFamily="34" charset="0"/>
            </a:endParaRPr>
          </a:p>
          <a:p>
            <a:pPr>
              <a:spcBef>
                <a:spcPts val="0"/>
              </a:spcBef>
              <a:spcAft>
                <a:spcPts val="0"/>
              </a:spcAft>
            </a:pPr>
            <a:r>
              <a:rPr lang="en-US" sz="2400" dirty="0">
                <a:solidFill>
                  <a:srgbClr val="000000"/>
                </a:solidFill>
                <a:latin typeface="Calibri" panose="020F0502020204030204" pitchFamily="34" charset="0"/>
              </a:rPr>
              <a:t>IRVINE INTERIM</a:t>
            </a:r>
          </a:p>
          <a:p>
            <a:pPr marL="800100" lvl="1"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Recirc or Sponsor Ballot Comment Resolution</a:t>
            </a:r>
          </a:p>
          <a:p>
            <a:pPr marL="800100" lvl="1"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Recirculation of ballot</a:t>
            </a:r>
          </a:p>
          <a:p>
            <a:pPr lvl="1">
              <a:spcBef>
                <a:spcPts val="0"/>
              </a:spcBef>
              <a:spcAft>
                <a:spcPts val="0"/>
              </a:spcAft>
            </a:pPr>
            <a:endParaRPr lang="en-US" sz="2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4614607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2752-14D1-6146-80BE-6FBD29849E28}"/>
              </a:ext>
            </a:extLst>
          </p:cNvPr>
          <p:cNvSpPr>
            <a:spLocks noGrp="1"/>
          </p:cNvSpPr>
          <p:nvPr>
            <p:ph type="title"/>
          </p:nvPr>
        </p:nvSpPr>
        <p:spPr>
          <a:xfrm>
            <a:off x="685800" y="457200"/>
            <a:ext cx="7772400" cy="1066800"/>
          </a:xfrm>
        </p:spPr>
        <p:txBody>
          <a:bodyPr/>
          <a:lstStyle/>
          <a:p>
            <a:r>
              <a:rPr lang="en-US" dirty="0"/>
              <a:t>Closing Report  - Revised Timeline</a:t>
            </a:r>
          </a:p>
        </p:txBody>
      </p:sp>
      <p:sp>
        <p:nvSpPr>
          <p:cNvPr id="3" name="Rectangle 2">
            <a:extLst>
              <a:ext uri="{FF2B5EF4-FFF2-40B4-BE49-F238E27FC236}">
                <a16:creationId xmlns:a16="http://schemas.microsoft.com/office/drawing/2014/main" id="{2ADBF6C2-BF2F-C341-86A5-401102F46F12}"/>
              </a:ext>
            </a:extLst>
          </p:cNvPr>
          <p:cNvSpPr/>
          <p:nvPr/>
        </p:nvSpPr>
        <p:spPr>
          <a:xfrm>
            <a:off x="609600" y="1524000"/>
            <a:ext cx="8534400" cy="1569660"/>
          </a:xfrm>
          <a:prstGeom prst="rect">
            <a:avLst/>
          </a:prstGeom>
        </p:spPr>
        <p:txBody>
          <a:bodyPr wrap="square">
            <a:spAutoFit/>
          </a:bodyPr>
          <a:lstStyle/>
          <a:p>
            <a:pPr marL="285750"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ATLANTA Plenary</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Recirculation of Sponsor</a:t>
            </a:r>
          </a:p>
          <a:p>
            <a:pPr lvl="1">
              <a:spcBef>
                <a:spcPts val="0"/>
              </a:spcBef>
              <a:spcAft>
                <a:spcPts val="0"/>
              </a:spcAft>
            </a:pPr>
            <a:r>
              <a:rPr lang="en-US" sz="2400" dirty="0">
                <a:solidFill>
                  <a:srgbClr val="000000"/>
                </a:solidFill>
                <a:latin typeface="Calibri" panose="020F0502020204030204" pitchFamily="34" charset="0"/>
              </a:rPr>
              <a:t>or</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Request EC to move to REVCOM</a:t>
            </a:r>
          </a:p>
        </p:txBody>
      </p:sp>
    </p:spTree>
    <p:extLst>
      <p:ext uri="{BB962C8B-B14F-4D97-AF65-F5344CB8AC3E}">
        <p14:creationId xmlns:p14="http://schemas.microsoft.com/office/powerpoint/2010/main" val="447699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a:r>
            <a:r>
              <a:rPr lang="en-US" altLang="en-US" sz="2000" b="1">
                <a:latin typeface="Calibri" panose="020F0502020204030204" pitchFamily="34" charset="0"/>
                <a:cs typeface="Calibri" panose="020F0502020204030204" pitchFamily="34" charset="0"/>
              </a:rPr>
              <a:t>at this link:</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
        <p:nvSpPr>
          <p:cNvPr id="6" name="Date Placeholder 3">
            <a:extLst>
              <a:ext uri="{FF2B5EF4-FFF2-40B4-BE49-F238E27FC236}">
                <a16:creationId xmlns:a16="http://schemas.microsoft.com/office/drawing/2014/main" id="{EB259B0C-612D-EE4B-A6EB-ADC0B6C8F6DA}"/>
              </a:ext>
            </a:extLst>
          </p:cNvPr>
          <p:cNvSpPr txBox="1">
            <a:spLocks/>
          </p:cNvSpPr>
          <p:nvPr/>
        </p:nvSpPr>
        <p:spPr>
          <a:xfrm>
            <a:off x="457200" y="228600"/>
            <a:ext cx="1600200" cy="21544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2019</a:t>
            </a:r>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3</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November</a:t>
            </a:r>
            <a:r>
              <a:rPr lang="en-US" altLang="en-US" sz="3600" dirty="0"/>
              <a:t> IEEE 802.15.4md Opening and Closing  Final</a:t>
            </a:r>
            <a:br>
              <a:rPr lang="en-US" altLang="en-US" sz="3600" dirty="0"/>
            </a:b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
        <p:nvSpPr>
          <p:cNvPr id="8" name="Date Placeholder 3">
            <a:extLst>
              <a:ext uri="{FF2B5EF4-FFF2-40B4-BE49-F238E27FC236}">
                <a16:creationId xmlns:a16="http://schemas.microsoft.com/office/drawing/2014/main" id="{CCF36FBF-548C-6B45-AB6A-DE0E7F63C693}"/>
              </a:ext>
            </a:extLst>
          </p:cNvPr>
          <p:cNvSpPr txBox="1">
            <a:spLocks/>
          </p:cNvSpPr>
          <p:nvPr/>
        </p:nvSpPr>
        <p:spPr>
          <a:xfrm>
            <a:off x="457200" y="228600"/>
            <a:ext cx="1600200" cy="21544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2019</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1727534087"/>
              </p:ext>
            </p:extLst>
          </p:nvPr>
        </p:nvGraphicFramePr>
        <p:xfrm>
          <a:off x="152400" y="1715467"/>
          <a:ext cx="8762999" cy="4529425"/>
        </p:xfrm>
        <a:graphic>
          <a:graphicData uri="http://schemas.openxmlformats.org/drawingml/2006/table">
            <a:tbl>
              <a:tblPr firstRow="1" firstCol="1" bandRow="1">
                <a:tableStyleId>{00A15C55-8517-42AA-B614-E9B94910E393}</a:tableStyleId>
              </a:tblPr>
              <a:tblGrid>
                <a:gridCol w="851011">
                  <a:extLst>
                    <a:ext uri="{9D8B030D-6E8A-4147-A177-3AD203B41FA5}">
                      <a16:colId xmlns:a16="http://schemas.microsoft.com/office/drawing/2014/main" val="20000"/>
                    </a:ext>
                  </a:extLst>
                </a:gridCol>
                <a:gridCol w="2127528">
                  <a:extLst>
                    <a:ext uri="{9D8B030D-6E8A-4147-A177-3AD203B41FA5}">
                      <a16:colId xmlns:a16="http://schemas.microsoft.com/office/drawing/2014/main" val="20001"/>
                    </a:ext>
                  </a:extLst>
                </a:gridCol>
                <a:gridCol w="1957325">
                  <a:extLst>
                    <a:ext uri="{9D8B030D-6E8A-4147-A177-3AD203B41FA5}">
                      <a16:colId xmlns:a16="http://schemas.microsoft.com/office/drawing/2014/main" val="20002"/>
                    </a:ext>
                  </a:extLst>
                </a:gridCol>
                <a:gridCol w="1845936">
                  <a:extLst>
                    <a:ext uri="{9D8B030D-6E8A-4147-A177-3AD203B41FA5}">
                      <a16:colId xmlns:a16="http://schemas.microsoft.com/office/drawing/2014/main" val="20003"/>
                    </a:ext>
                  </a:extLst>
                </a:gridCol>
                <a:gridCol w="19811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algn="ctr"/>
                      <a:r>
                        <a:rPr lang="en-US" dirty="0"/>
                        <a:t>Project Session </a:t>
                      </a:r>
                    </a:p>
                    <a:p>
                      <a:pPr algn="ctr"/>
                      <a:r>
                        <a:rPr lang="en-US" dirty="0"/>
                        <a:t>Kings 3</a:t>
                      </a:r>
                    </a:p>
                  </a:txBody>
                  <a:tcPr/>
                </a:tc>
                <a:tc>
                  <a:txBody>
                    <a:bodyPr/>
                    <a:lstStyle/>
                    <a:p>
                      <a:pPr algn="ctr"/>
                      <a:r>
                        <a:rPr lang="en-US" dirty="0"/>
                        <a:t>Project Session </a:t>
                      </a:r>
                    </a:p>
                    <a:p>
                      <a:pPr algn="ctr"/>
                      <a:r>
                        <a:rPr lang="en-US" dirty="0"/>
                        <a:t>Kings 3</a:t>
                      </a:r>
                    </a:p>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Opening Plenary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Kings 3</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a:r>
                        <a:rPr lang="en-US" dirty="0"/>
                        <a:t>Midweek Plenary Kings 3</a:t>
                      </a:r>
                    </a:p>
                  </a:txBody>
                  <a:tcPr/>
                </a:tc>
                <a:tc>
                  <a:txBody>
                    <a:bodyPr/>
                    <a:lstStyle/>
                    <a:p>
                      <a:pPr algn="ctr"/>
                      <a:r>
                        <a:rPr lang="en-US" dirty="0"/>
                        <a:t>Project Session </a:t>
                      </a:r>
                    </a:p>
                    <a:p>
                      <a:pPr algn="ctr"/>
                      <a:r>
                        <a:rPr lang="en-US" dirty="0"/>
                        <a:t>Kings 3</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Project Session </a:t>
                      </a:r>
                    </a:p>
                    <a:p>
                      <a:pPr algn="ctr"/>
                      <a:r>
                        <a:rPr lang="en-US" dirty="0"/>
                        <a:t>Kings 3</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Project Session </a:t>
                      </a:r>
                    </a:p>
                    <a:p>
                      <a:pPr algn="ctr"/>
                      <a:r>
                        <a:rPr lang="en-US" dirty="0"/>
                        <a:t>Kings 3</a:t>
                      </a:r>
                    </a:p>
                  </a:txBody>
                  <a:tcPr/>
                </a:tc>
                <a:tc>
                  <a:txBody>
                    <a:bodyPr/>
                    <a:lstStyle/>
                    <a:p>
                      <a:pPr algn="ctr"/>
                      <a:r>
                        <a:rPr lang="en-US" dirty="0"/>
                        <a:t>Project Session </a:t>
                      </a:r>
                    </a:p>
                    <a:p>
                      <a:pPr algn="ctr"/>
                      <a:r>
                        <a:rPr lang="en-US" dirty="0"/>
                        <a:t>Kings 3</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Closing Plenary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Kings 3</a:t>
                      </a:r>
                    </a:p>
                  </a:txBody>
                  <a:tcPr/>
                </a:tc>
                <a:extLst>
                  <a:ext uri="{0D108BD9-81ED-4DB2-BD59-A6C34878D82A}">
                    <a16:rowId xmlns:a16="http://schemas.microsoft.com/office/drawing/2014/main" val="10004"/>
                  </a:ext>
                </a:extLst>
              </a:tr>
              <a:tr h="370840">
                <a:tc>
                  <a:txBody>
                    <a:bodyPr/>
                    <a:lstStyle/>
                    <a:p>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659643591"/>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Opening Session</a:t>
            </a:r>
          </a:p>
          <a:p>
            <a:pPr lvl="1"/>
            <a:r>
              <a:rPr lang="en-US" sz="2400" dirty="0"/>
              <a:t>Call for Patents</a:t>
            </a:r>
          </a:p>
          <a:p>
            <a:pPr lvl="1"/>
            <a:r>
              <a:rPr lang="en-US" sz="2400" dirty="0"/>
              <a:t>Review minutes and approve minutes from last Face to Face. DCN 15-19-457-00</a:t>
            </a:r>
          </a:p>
          <a:p>
            <a:pPr lvl="1"/>
            <a:r>
              <a:rPr lang="en-US" sz="2400" dirty="0"/>
              <a:t>Approve CRG Minutes </a:t>
            </a:r>
          </a:p>
          <a:p>
            <a:pPr lvl="2"/>
            <a:r>
              <a:rPr lang="en-US" sz="2000" dirty="0"/>
              <a:t>DCN 15-19-0489-00-04md</a:t>
            </a:r>
          </a:p>
          <a:p>
            <a:pPr lvl="1"/>
            <a:r>
              <a:rPr lang="en-US" sz="2400" dirty="0"/>
              <a:t>Discussion on next Steps</a:t>
            </a:r>
          </a:p>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9AE07FDC-6039-F24D-941B-A35B6414D317}"/>
              </a:ext>
            </a:extLst>
          </p:cNvPr>
          <p:cNvGraphicFramePr>
            <a:graphicFrameLocks noGrp="1"/>
          </p:cNvGraphicFramePr>
          <p:nvPr>
            <p:extLst>
              <p:ext uri="{D42A27DB-BD31-4B8C-83A1-F6EECF244321}">
                <p14:modId xmlns:p14="http://schemas.microsoft.com/office/powerpoint/2010/main" val="274790976"/>
              </p:ext>
            </p:extLst>
          </p:nvPr>
        </p:nvGraphicFramePr>
        <p:xfrm>
          <a:off x="1524000" y="2133600"/>
          <a:ext cx="6400800" cy="182880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545679184"/>
                    </a:ext>
                  </a:extLst>
                </a:gridCol>
                <a:gridCol w="1600200">
                  <a:extLst>
                    <a:ext uri="{9D8B030D-6E8A-4147-A177-3AD203B41FA5}">
                      <a16:colId xmlns:a16="http://schemas.microsoft.com/office/drawing/2014/main" val="446869718"/>
                    </a:ext>
                  </a:extLst>
                </a:gridCol>
                <a:gridCol w="1600200">
                  <a:extLst>
                    <a:ext uri="{9D8B030D-6E8A-4147-A177-3AD203B41FA5}">
                      <a16:colId xmlns:a16="http://schemas.microsoft.com/office/drawing/2014/main" val="3207683483"/>
                    </a:ext>
                  </a:extLst>
                </a:gridCol>
                <a:gridCol w="1600200">
                  <a:extLst>
                    <a:ext uri="{9D8B030D-6E8A-4147-A177-3AD203B41FA5}">
                      <a16:colId xmlns:a16="http://schemas.microsoft.com/office/drawing/2014/main" val="41596453"/>
                    </a:ext>
                  </a:extLst>
                </a:gridCol>
              </a:tblGrid>
              <a:tr h="0">
                <a:tc>
                  <a:txBody>
                    <a:bodyPr/>
                    <a:lstStyle/>
                    <a:p>
                      <a:endParaRPr lang="en-US" dirty="0"/>
                    </a:p>
                  </a:txBody>
                  <a:tcPr/>
                </a:tc>
                <a:tc>
                  <a:txBody>
                    <a:bodyPr/>
                    <a:lstStyle/>
                    <a:p>
                      <a:r>
                        <a:rPr lang="en-US" dirty="0">
                          <a:solidFill>
                            <a:schemeClr val="tx1"/>
                          </a:solidFill>
                        </a:rPr>
                        <a:t>EDITORIAL</a:t>
                      </a:r>
                    </a:p>
                  </a:txBody>
                  <a:tcPr/>
                </a:tc>
                <a:tc>
                  <a:txBody>
                    <a:bodyPr/>
                    <a:lstStyle/>
                    <a:p>
                      <a:r>
                        <a:rPr lang="en-US" dirty="0">
                          <a:solidFill>
                            <a:schemeClr val="tx1"/>
                          </a:solidFill>
                        </a:rPr>
                        <a:t>TECHNICAL</a:t>
                      </a:r>
                    </a:p>
                  </a:txBody>
                  <a:tcPr/>
                </a:tc>
                <a:tc>
                  <a:txBody>
                    <a:bodyPr/>
                    <a:lstStyle/>
                    <a:p>
                      <a:r>
                        <a:rPr lang="en-US" dirty="0">
                          <a:solidFill>
                            <a:schemeClr val="tx1"/>
                          </a:solidFill>
                        </a:rPr>
                        <a:t>OPEN</a:t>
                      </a:r>
                    </a:p>
                  </a:txBody>
                  <a:tcPr/>
                </a:tc>
                <a:extLst>
                  <a:ext uri="{0D108BD9-81ED-4DB2-BD59-A6C34878D82A}">
                    <a16:rowId xmlns:a16="http://schemas.microsoft.com/office/drawing/2014/main" val="1144613048"/>
                  </a:ext>
                </a:extLst>
              </a:tr>
              <a:tr h="329243">
                <a:tc>
                  <a:txBody>
                    <a:bodyPr/>
                    <a:lstStyle/>
                    <a:p>
                      <a:pPr algn="ctr"/>
                      <a:r>
                        <a:rPr lang="en-US" dirty="0"/>
                        <a:t>LB158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262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237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solidFill>
                      <a:srgbClr val="FFC000"/>
                    </a:solidFill>
                  </a:tcPr>
                </a:tc>
                <a:extLst>
                  <a:ext uri="{0D108BD9-81ED-4DB2-BD59-A6C34878D82A}">
                    <a16:rowId xmlns:a16="http://schemas.microsoft.com/office/drawing/2014/main" val="4218296357"/>
                  </a:ext>
                </a:extLst>
              </a:tr>
              <a:tr h="329243">
                <a:tc>
                  <a:txBody>
                    <a:bodyPr/>
                    <a:lstStyle/>
                    <a:p>
                      <a:pPr algn="ctr"/>
                      <a:r>
                        <a:rPr lang="en-US" dirty="0"/>
                        <a:t>Rogue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solidFill>
                      <a:srgbClr val="FFC000"/>
                    </a:solidFill>
                  </a:tcPr>
                </a:tc>
                <a:extLst>
                  <a:ext uri="{0D108BD9-81ED-4DB2-BD59-A6C34878D82A}">
                    <a16:rowId xmlns:a16="http://schemas.microsoft.com/office/drawing/2014/main" val="3313201505"/>
                  </a:ext>
                </a:extLst>
              </a:tr>
              <a:tr h="329243">
                <a:tc>
                  <a:txBody>
                    <a:bodyPr/>
                    <a:lstStyle/>
                    <a:p>
                      <a:pPr algn="ctr"/>
                      <a:r>
                        <a:rPr lang="en-US" dirty="0"/>
                        <a:t>Total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269</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240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solidFill>
                      <a:srgbClr val="FFC000"/>
                    </a:solidFill>
                  </a:tcPr>
                </a:tc>
                <a:extLst>
                  <a:ext uri="{0D108BD9-81ED-4DB2-BD59-A6C34878D82A}">
                    <a16:rowId xmlns:a16="http://schemas.microsoft.com/office/drawing/2014/main" val="4076148125"/>
                  </a:ext>
                </a:extLst>
              </a:tr>
              <a:tr h="0">
                <a:tc>
                  <a:txBody>
                    <a:bodyPr/>
                    <a:lstStyle/>
                    <a:p>
                      <a:pPr algn="ctr"/>
                      <a:r>
                        <a:rPr lang="en-US" dirty="0"/>
                        <a:t>Grand Total</a:t>
                      </a:r>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507</a:t>
                      </a:r>
                    </a:p>
                  </a:txBody>
                  <a:tcPr/>
                </a:tc>
                <a:tc hMerge="1">
                  <a:txBody>
                    <a:bodyPr/>
                    <a:lstStyle/>
                    <a:p>
                      <a:pPr algn="ctr"/>
                      <a:endParaRPr lang="en-US" dirty="0"/>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82053274"/>
                  </a:ext>
                </a:extLst>
              </a:tr>
            </a:tbl>
          </a:graphicData>
        </a:graphic>
      </p:graphicFrame>
      <p:sp>
        <p:nvSpPr>
          <p:cNvPr id="7" name="TextBox 6">
            <a:extLst>
              <a:ext uri="{FF2B5EF4-FFF2-40B4-BE49-F238E27FC236}">
                <a16:creationId xmlns:a16="http://schemas.microsoft.com/office/drawing/2014/main" id="{D6481F6D-2A16-F64A-8CCF-C3D398DE6962}"/>
              </a:ext>
            </a:extLst>
          </p:cNvPr>
          <p:cNvSpPr txBox="1"/>
          <p:nvPr/>
        </p:nvSpPr>
        <p:spPr>
          <a:xfrm>
            <a:off x="1525929" y="3962400"/>
            <a:ext cx="4947188" cy="1200329"/>
          </a:xfrm>
          <a:prstGeom prst="rect">
            <a:avLst/>
          </a:prstGeom>
          <a:noFill/>
        </p:spPr>
        <p:txBody>
          <a:bodyPr wrap="none" rtlCol="0">
            <a:spAutoFit/>
          </a:bodyPr>
          <a:lstStyle/>
          <a:p>
            <a:r>
              <a:rPr lang="en-US" sz="2400" dirty="0"/>
              <a:t>All Editorials have been Sent to Editor</a:t>
            </a:r>
          </a:p>
          <a:p>
            <a:r>
              <a:rPr lang="en-US" sz="2400" dirty="0"/>
              <a:t>Currently have resolved 153 Technical</a:t>
            </a:r>
          </a:p>
          <a:p>
            <a:r>
              <a:rPr lang="en-US" sz="2400" dirty="0"/>
              <a:t> – 85 Total Comments outstanding</a:t>
            </a:r>
          </a:p>
        </p:txBody>
      </p:sp>
    </p:spTree>
    <p:extLst>
      <p:ext uri="{BB962C8B-B14F-4D97-AF65-F5344CB8AC3E}">
        <p14:creationId xmlns:p14="http://schemas.microsoft.com/office/powerpoint/2010/main" val="2387061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643218" y="238380"/>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Review submissions</a:t>
            </a:r>
          </a:p>
          <a:p>
            <a:r>
              <a:rPr lang="en-US" sz="2800" dirty="0"/>
              <a:t>Sessions 2-5 </a:t>
            </a:r>
          </a:p>
          <a:p>
            <a:pPr lvl="1"/>
            <a:r>
              <a:rPr lang="en-US" sz="2400" dirty="0"/>
              <a:t>Review Submissions</a:t>
            </a:r>
          </a:p>
          <a:p>
            <a:pPr lvl="1"/>
            <a:endParaRPr lang="en-US" sz="2400" dirty="0"/>
          </a:p>
          <a:p>
            <a:pPr marL="514350" indent="-457200"/>
            <a:r>
              <a:rPr lang="en-US" sz="2800" dirty="0"/>
              <a:t>Session 6</a:t>
            </a:r>
          </a:p>
          <a:p>
            <a:pPr marL="914400" lvl="1" indent="-457200"/>
            <a:r>
              <a:rPr lang="en-US" sz="2400" dirty="0"/>
              <a:t>Motions and next steps</a:t>
            </a:r>
          </a:p>
          <a:p>
            <a:pPr lvl="1"/>
            <a:endParaRPr lang="en-US" sz="24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791604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 Minutes are posted in document </a:t>
            </a:r>
            <a:r>
              <a:rPr lang="en-US" dirty="0"/>
              <a:t>DCN 15-19-0561-01-04md</a:t>
            </a:r>
            <a:endParaRPr lang="en-US" sz="2800" dirty="0"/>
          </a:p>
          <a:p>
            <a:r>
              <a:rPr lang="en-US" sz="2800" dirty="0"/>
              <a:t>Call for Patents was made.</a:t>
            </a:r>
          </a:p>
          <a:p>
            <a:r>
              <a:rPr lang="en-US" sz="2800" dirty="0"/>
              <a:t>Minutes from F2F and CRG’s were approved</a:t>
            </a:r>
          </a:p>
          <a:p>
            <a:r>
              <a:rPr lang="en-US" sz="2800" dirty="0"/>
              <a:t>Agenda was approved</a:t>
            </a:r>
          </a:p>
          <a:p>
            <a:r>
              <a:rPr lang="en-US" sz="2800" dirty="0"/>
              <a:t>Six sessions were held </a:t>
            </a:r>
          </a:p>
          <a:p>
            <a:r>
              <a:rPr lang="en-US" sz="2800" dirty="0"/>
              <a:t>There was a TG motion to move to a conditional Sponsor Ballot after the current recirc ballot closes </a:t>
            </a:r>
          </a:p>
          <a:p>
            <a:pPr marL="0" indent="0">
              <a:buNone/>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8</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521901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endParaRPr lang="en-US" sz="2800" dirty="0"/>
          </a:p>
          <a:p>
            <a:pPr marL="0" indent="0">
              <a:buNone/>
            </a:pPr>
            <a:endParaRPr lang="en-US" sz="2800" dirty="0"/>
          </a:p>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9</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5" name="Picture 4">
            <a:extLst>
              <a:ext uri="{FF2B5EF4-FFF2-40B4-BE49-F238E27FC236}">
                <a16:creationId xmlns:a16="http://schemas.microsoft.com/office/drawing/2014/main" id="{CC5BAA5A-2FAC-7448-A37F-3181BAA52EA9}"/>
              </a:ext>
            </a:extLst>
          </p:cNvPr>
          <p:cNvPicPr>
            <a:picLocks noChangeAspect="1"/>
          </p:cNvPicPr>
          <p:nvPr/>
        </p:nvPicPr>
        <p:blipFill>
          <a:blip r:embed="rId3"/>
          <a:stretch>
            <a:fillRect/>
          </a:stretch>
        </p:blipFill>
        <p:spPr>
          <a:xfrm>
            <a:off x="-42582" y="0"/>
            <a:ext cx="9144000" cy="6858000"/>
          </a:xfrm>
          <a:prstGeom prst="rect">
            <a:avLst/>
          </a:prstGeom>
        </p:spPr>
      </p:pic>
      <p:sp>
        <p:nvSpPr>
          <p:cNvPr id="7" name="Rectangle 6">
            <a:extLst>
              <a:ext uri="{FF2B5EF4-FFF2-40B4-BE49-F238E27FC236}">
                <a16:creationId xmlns:a16="http://schemas.microsoft.com/office/drawing/2014/main" id="{467D1302-9335-AF4E-94E4-07DFF2D9CD77}"/>
              </a:ext>
            </a:extLst>
          </p:cNvPr>
          <p:cNvSpPr/>
          <p:nvPr/>
        </p:nvSpPr>
        <p:spPr>
          <a:xfrm>
            <a:off x="381000" y="1229550"/>
            <a:ext cx="8115300" cy="892552"/>
          </a:xfrm>
          <a:prstGeom prst="rect">
            <a:avLst/>
          </a:prstGeom>
        </p:spPr>
        <p:txBody>
          <a:bodyPr wrap="square">
            <a:spAutoFit/>
          </a:bodyPr>
          <a:lstStyle/>
          <a:p>
            <a:pPr marL="171450" indent="-171450">
              <a:buFont typeface="Arial" panose="020B0604020202020204" pitchFamily="34" charset="0"/>
              <a:buChar char="•"/>
            </a:pPr>
            <a:r>
              <a:rPr lang="en-US" sz="2800" dirty="0"/>
              <a:t>Draft Agenda for January Interim has been posted; </a:t>
            </a:r>
            <a:r>
              <a:rPr lang="en-US" sz="2400" dirty="0"/>
              <a:t>DCN </a:t>
            </a:r>
            <a:r>
              <a:rPr lang="en-US" sz="2400" b="1" dirty="0"/>
              <a:t>15-19-0564-00-04md</a:t>
            </a:r>
            <a:endParaRPr lang="en-US" sz="2000" dirty="0"/>
          </a:p>
        </p:txBody>
      </p:sp>
    </p:spTree>
    <p:extLst>
      <p:ext uri="{BB962C8B-B14F-4D97-AF65-F5344CB8AC3E}">
        <p14:creationId xmlns:p14="http://schemas.microsoft.com/office/powerpoint/2010/main" val="214892772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7439</TotalTime>
  <Words>1340</Words>
  <Application>Microsoft Macintosh PowerPoint</Application>
  <PresentationFormat>On-screen Show (4:3)</PresentationFormat>
  <Paragraphs>190</Paragraphs>
  <Slides>17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Times New Roman</vt:lpstr>
      <vt:lpstr>Office Theme</vt:lpstr>
      <vt:lpstr>PowerPoint Presentation</vt:lpstr>
      <vt:lpstr>PowerPoint Presentation</vt:lpstr>
      <vt:lpstr>802.15.4MD November IEEE 802.15.4md Opening and Closing  Final </vt:lpstr>
      <vt:lpstr>15.4md Sessions this Week</vt:lpstr>
      <vt:lpstr>Agenda </vt:lpstr>
      <vt:lpstr>IEEE 802.15.4md </vt:lpstr>
      <vt:lpstr>Agenda </vt:lpstr>
      <vt:lpstr>IEEE 802.15.4md Closing Report </vt:lpstr>
      <vt:lpstr>IEEE 802.15.4md Closing Report </vt:lpstr>
      <vt:lpstr>PowerPoint Presentation</vt:lpstr>
      <vt:lpstr>PowerPoint Presentation</vt:lpstr>
      <vt:lpstr>PowerPoint Presentation</vt:lpstr>
      <vt:lpstr>PowerPoint Presentation</vt:lpstr>
      <vt:lpstr>PowerPoint Presentation</vt:lpstr>
      <vt:lpstr>PowerPoint Presentation</vt:lpstr>
      <vt:lpstr>Closing Report  - Revised Timeline</vt:lpstr>
      <vt:lpstr>Closing Report  - Revised Timeline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142</cp:revision>
  <cp:lastPrinted>1998-02-10T13:28:06Z</cp:lastPrinted>
  <dcterms:created xsi:type="dcterms:W3CDTF">2018-03-03T14:04:29Z</dcterms:created>
  <dcterms:modified xsi:type="dcterms:W3CDTF">2019-11-14T20:41:38Z</dcterms:modified>
</cp:coreProperties>
</file>