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8" r:id="rId3"/>
    <p:sldId id="260" r:id="rId4"/>
    <p:sldId id="264" r:id="rId5"/>
    <p:sldId id="265" r:id="rId6"/>
    <p:sldId id="263" r:id="rId7"/>
    <p:sldId id="266" r:id="rId8"/>
    <p:sldId id="261" r:id="rId9"/>
  </p:sldIdLst>
  <p:sldSz cx="9144000" cy="6858000" type="screen4x3"/>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8" d="100"/>
          <a:sy n="58" d="100"/>
        </p:scale>
        <p:origin x="1514" y="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en-US" sz="4400" b="0" strike="noStrike" spc="-1">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US" sz="3200" b="0" strike="noStrike" spc="-1">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en-US" sz="4400" b="0" strike="noStrike" spc="-1">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en-US" sz="4400" b="0" strike="noStrike" spc="-1">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en-US" sz="4400" b="0" strike="noStrike" spc="-1" dirty="0">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en-US" sz="4400" b="0" strike="noStrike" spc="-1" dirty="0">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en-US" sz="4400" b="0" strike="noStrike" spc="-1">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en-US"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en-US" sz="4400" b="0" strike="noStrike" spc="-1">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en-US" sz="4400" b="0" strike="noStrike" spc="-1">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en-US" sz="4400" b="0" strike="noStrike" spc="-1">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446584"/>
            <a:ext cx="8229240" cy="1144800"/>
          </a:xfrm>
          <a:prstGeom prst="rect">
            <a:avLst/>
          </a:prstGeom>
        </p:spPr>
        <p:txBody>
          <a:bodyPr lIns="0" tIns="0" rIns="0" bIns="0" anchor="ctr">
            <a:noAutofit/>
          </a:bodyPr>
          <a:lstStyle/>
          <a:p>
            <a:pPr algn="ctr"/>
            <a:r>
              <a:rPr lang="en-US" sz="4400" b="0" strike="noStrike" spc="-1">
                <a:latin typeface="Arial"/>
              </a:rPr>
              <a:t>Click to edit the title text format</a:t>
            </a:r>
          </a:p>
        </p:txBody>
      </p:sp>
      <p:sp>
        <p:nvSpPr>
          <p:cNvPr id="11" name="CustomShape 2"/>
          <p:cNvSpPr/>
          <p:nvPr/>
        </p:nvSpPr>
        <p:spPr>
          <a:xfrm>
            <a:off x="3095640" y="396000"/>
            <a:ext cx="5358600" cy="20952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marL="1828800" algn="r">
              <a:lnSpc>
                <a:spcPct val="100000"/>
              </a:lnSpc>
            </a:pPr>
            <a:r>
              <a:rPr lang="en-US" sz="1400" b="1" strike="noStrike" spc="-1" dirty="0">
                <a:solidFill>
                  <a:srgbClr val="000000"/>
                </a:solidFill>
                <a:latin typeface="Times New Roman"/>
                <a:ea typeface="DejaVu Sans"/>
              </a:rPr>
              <a:t>doc.: </a:t>
            </a:r>
            <a:r>
              <a:rPr lang="en-US" sz="1400" b="1" strike="noStrike" spc="-1" dirty="0">
                <a:solidFill>
                  <a:srgbClr val="000000"/>
                </a:solidFill>
                <a:latin typeface="Times New Roman"/>
                <a:ea typeface="+mn-ea"/>
              </a:rPr>
              <a:t>15-19-0569-00-0022</a:t>
            </a:r>
            <a:endParaRPr lang="en-US" sz="1400" b="0" strike="noStrike" spc="-1" dirty="0">
              <a:latin typeface="Arial"/>
            </a:endParaRPr>
          </a:p>
        </p:txBody>
      </p:sp>
      <p:sp>
        <p:nvSpPr>
          <p:cNvPr id="2" name="Line 3"/>
          <p:cNvSpPr/>
          <p:nvPr/>
        </p:nvSpPr>
        <p:spPr>
          <a:xfrm>
            <a:off x="685800" y="609480"/>
            <a:ext cx="7772400" cy="36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3" name="CustomShape 4"/>
          <p:cNvSpPr/>
          <p:nvPr/>
        </p:nvSpPr>
        <p:spPr>
          <a:xfrm>
            <a:off x="685800" y="6475320"/>
            <a:ext cx="1734840" cy="30132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en-US" sz="1600" b="0" strike="noStrike" spc="-1">
                <a:solidFill>
                  <a:srgbClr val="000000"/>
                </a:solidFill>
                <a:latin typeface="Times New Roman"/>
                <a:ea typeface="DejaVu Sans"/>
              </a:rPr>
              <a:t>Submission</a:t>
            </a:r>
            <a:endParaRPr lang="en-US" sz="1600" b="0" strike="noStrike" spc="-1">
              <a:latin typeface="Arial"/>
            </a:endParaRPr>
          </a:p>
        </p:txBody>
      </p:sp>
      <p:sp>
        <p:nvSpPr>
          <p:cNvPr id="4" name="Line 5"/>
          <p:cNvSpPr/>
          <p:nvPr/>
        </p:nvSpPr>
        <p:spPr>
          <a:xfrm>
            <a:off x="685800" y="647712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5" name="Line 6"/>
          <p:cNvSpPr/>
          <p:nvPr/>
        </p:nvSpPr>
        <p:spPr>
          <a:xfrm>
            <a:off x="685800" y="647496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6" name="CustomShape 7"/>
          <p:cNvSpPr/>
          <p:nvPr/>
        </p:nvSpPr>
        <p:spPr>
          <a:xfrm>
            <a:off x="3749040" y="6475320"/>
            <a:ext cx="1734840" cy="30132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ctr">
              <a:lnSpc>
                <a:spcPct val="100000"/>
              </a:lnSpc>
            </a:pPr>
            <a:r>
              <a:rPr lang="en-US" sz="1600" b="0" strike="noStrike" spc="-1" dirty="0">
                <a:solidFill>
                  <a:srgbClr val="000000"/>
                </a:solidFill>
                <a:latin typeface="Times New Roman"/>
                <a:ea typeface="DejaVu Sans"/>
              </a:rPr>
              <a:t>Slide </a:t>
            </a:r>
            <a:fld id="{4C7425EE-5787-454C-9A0A-C47B5C9D1140}" type="slidenum">
              <a:rPr lang="en-US" sz="1600" b="0" strike="noStrike" spc="-1">
                <a:solidFill>
                  <a:srgbClr val="000000"/>
                </a:solidFill>
                <a:latin typeface="Times New Roman"/>
                <a:ea typeface="DejaVu Sans"/>
              </a:rPr>
              <a:t>‹#›</a:t>
            </a:fld>
            <a:r>
              <a:rPr lang="en-US" sz="1600" b="0" strike="noStrike" spc="-1" dirty="0">
                <a:solidFill>
                  <a:srgbClr val="000000"/>
                </a:solidFill>
                <a:latin typeface="Times New Roman"/>
                <a:ea typeface="DejaVu Sans"/>
              </a:rPr>
              <a:t> </a:t>
            </a:r>
            <a:endParaRPr lang="en-US" sz="1600" b="0" strike="noStrike" spc="-1" dirty="0">
              <a:latin typeface="Arial"/>
            </a:endParaRPr>
          </a:p>
        </p:txBody>
      </p:sp>
      <p:sp>
        <p:nvSpPr>
          <p:cNvPr id="7" name="CustomShape 8"/>
          <p:cNvSpPr/>
          <p:nvPr/>
        </p:nvSpPr>
        <p:spPr>
          <a:xfrm>
            <a:off x="6811120" y="6490080"/>
            <a:ext cx="1734840" cy="30132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600" b="0" strike="noStrike" spc="-1" dirty="0">
                <a:solidFill>
                  <a:srgbClr val="000000"/>
                </a:solidFill>
                <a:latin typeface="Times New Roman"/>
                <a:ea typeface="DejaVu Sans"/>
              </a:rPr>
              <a:t>Oliver Holland</a:t>
            </a:r>
            <a:endParaRPr lang="en-US" sz="1600" b="0" strike="noStrike" spc="-1" dirty="0">
              <a:latin typeface="Arial"/>
            </a:endParaRPr>
          </a:p>
        </p:txBody>
      </p:sp>
      <p:sp>
        <p:nvSpPr>
          <p:cNvPr id="8" name="CustomShape 9"/>
          <p:cNvSpPr/>
          <p:nvPr/>
        </p:nvSpPr>
        <p:spPr>
          <a:xfrm>
            <a:off x="685800" y="365760"/>
            <a:ext cx="2570400" cy="20952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dirty="0">
                <a:solidFill>
                  <a:srgbClr val="000000"/>
                </a:solidFill>
                <a:latin typeface="Times New Roman"/>
                <a:ea typeface="DejaVu Sans"/>
              </a:rPr>
              <a:t>November 2019</a:t>
            </a:r>
            <a:endParaRPr lang="en-US" sz="1400" b="0" strike="noStrike" spc="-1" dirty="0">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5/dcn/19/15-19-0538-00-0022-ntia-scos-draft-proposals.doc"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 name="CustomShape 1"/>
          <p:cNvSpPr/>
          <p:nvPr/>
        </p:nvSpPr>
        <p:spPr>
          <a:xfrm>
            <a:off x="692491" y="864123"/>
            <a:ext cx="7770591" cy="4622400"/>
          </a:xfrm>
          <a:prstGeom prst="rect">
            <a:avLst/>
          </a:prstGeom>
          <a:noFill/>
          <a:ln>
            <a:noFill/>
          </a:ln>
        </p:spPr>
        <p:style>
          <a:lnRef idx="0">
            <a:scrgbClr r="0" g="0" b="0"/>
          </a:lnRef>
          <a:fillRef idx="0">
            <a:scrgbClr r="0" g="0" b="0"/>
          </a:fillRef>
          <a:effectRef idx="0">
            <a:scrgbClr r="0" g="0" b="0"/>
          </a:effectRef>
          <a:fontRef idx="minor"/>
        </p:style>
        <p:txBody>
          <a:bodyPr lIns="90000" tIns="46800" rIns="90000" bIns="46800">
            <a:noAutofit/>
          </a:bodyPr>
          <a:lstStyle/>
          <a:p>
            <a:pPr algn="ctr">
              <a:lnSpc>
                <a:spcPct val="100000"/>
              </a:lnSpc>
            </a:pPr>
            <a:r>
              <a:rPr lang="en-US" sz="2800" b="1" u="sng" strike="noStrike" spc="-1" dirty="0">
                <a:solidFill>
                  <a:srgbClr val="000000"/>
                </a:solidFill>
                <a:uFill>
                  <a:solidFill>
                    <a:srgbClr val="FFFFFF"/>
                  </a:solidFill>
                </a:uFill>
                <a:latin typeface="Times New Roman"/>
                <a:ea typeface="DejaVu Sans"/>
              </a:rPr>
              <a:t>IEEE P802.15 Working Group</a:t>
            </a:r>
          </a:p>
          <a:p>
            <a:pPr algn="ctr">
              <a:lnSpc>
                <a:spcPct val="100000"/>
              </a:lnSpc>
            </a:pPr>
            <a:r>
              <a:rPr lang="en-US" sz="2800" b="1" u="sng" strike="noStrike" spc="-1" dirty="0">
                <a:solidFill>
                  <a:srgbClr val="000000"/>
                </a:solidFill>
                <a:uFill>
                  <a:solidFill>
                    <a:srgbClr val="FFFFFF"/>
                  </a:solidFill>
                </a:uFill>
                <a:latin typeface="Times New Roman"/>
                <a:ea typeface="DejaVu Sans"/>
              </a:rPr>
              <a:t>Wireless Specialty Networks (WSNs)</a:t>
            </a:r>
            <a:endParaRPr lang="en-US" sz="2800" b="0" strike="noStrike" spc="-1" dirty="0">
              <a:latin typeface="Arial"/>
            </a:endParaRPr>
          </a:p>
          <a:p>
            <a:pPr>
              <a:lnSpc>
                <a:spcPct val="100000"/>
              </a:lnSpc>
            </a:pPr>
            <a:endParaRPr lang="en-US" sz="2000" b="0" strike="noStrike" spc="-1" dirty="0">
              <a:latin typeface="Arial"/>
            </a:endParaRPr>
          </a:p>
          <a:p>
            <a:pPr>
              <a:lnSpc>
                <a:spcPct val="100000"/>
              </a:lnSpc>
              <a:spcAft>
                <a:spcPts val="600"/>
              </a:spcAft>
            </a:pPr>
            <a:r>
              <a:rPr lang="en-US" b="1" strike="noStrike" spc="-1" dirty="0">
                <a:solidFill>
                  <a:srgbClr val="000000"/>
                </a:solidFill>
                <a:latin typeface="Times New Roman"/>
                <a:ea typeface="DejaVu Sans"/>
              </a:rPr>
              <a:t>Document Title:</a:t>
            </a:r>
            <a:r>
              <a:rPr lang="en-US" b="0" strike="noStrike" spc="-1" dirty="0">
                <a:solidFill>
                  <a:srgbClr val="000000"/>
                </a:solidFill>
                <a:latin typeface="Times New Roman"/>
                <a:ea typeface="DejaVu Sans"/>
              </a:rPr>
              <a:t> TG22 Closing Report for November 2019 Plenary Session</a:t>
            </a:r>
            <a:endParaRPr lang="en-US" b="0" strike="noStrike" spc="-1" dirty="0">
              <a:latin typeface="Arial"/>
            </a:endParaRPr>
          </a:p>
          <a:p>
            <a:pPr>
              <a:lnSpc>
                <a:spcPct val="100000"/>
              </a:lnSpc>
              <a:spcAft>
                <a:spcPts val="600"/>
              </a:spcAft>
            </a:pPr>
            <a:r>
              <a:rPr lang="en-US" b="1" strike="noStrike" spc="-1" dirty="0">
                <a:solidFill>
                  <a:srgbClr val="000000"/>
                </a:solidFill>
                <a:latin typeface="Times New Roman"/>
                <a:ea typeface="DejaVu Sans"/>
              </a:rPr>
              <a:t>Date Submitted: </a:t>
            </a:r>
            <a:r>
              <a:rPr lang="en-US" strike="noStrike" spc="-1" dirty="0">
                <a:solidFill>
                  <a:srgbClr val="000000"/>
                </a:solidFill>
                <a:latin typeface="Times New Roman"/>
                <a:ea typeface="DejaVu Sans"/>
              </a:rPr>
              <a:t>November 14, 2019</a:t>
            </a:r>
            <a:endParaRPr lang="en-US" spc="-1" dirty="0">
              <a:solidFill>
                <a:srgbClr val="000000"/>
              </a:solidFill>
              <a:latin typeface="Times New Roman"/>
              <a:ea typeface="DejaVu Sans"/>
            </a:endParaRPr>
          </a:p>
          <a:p>
            <a:pPr>
              <a:lnSpc>
                <a:spcPct val="100000"/>
              </a:lnSpc>
              <a:spcAft>
                <a:spcPts val="600"/>
              </a:spcAft>
            </a:pPr>
            <a:r>
              <a:rPr lang="en-US" b="1" spc="-1" dirty="0">
                <a:solidFill>
                  <a:srgbClr val="000000"/>
                </a:solidFill>
                <a:latin typeface="Times New Roman"/>
              </a:rPr>
              <a:t>Document Number:</a:t>
            </a:r>
            <a:r>
              <a:rPr lang="en-US" spc="-1" dirty="0">
                <a:solidFill>
                  <a:srgbClr val="000000"/>
                </a:solidFill>
                <a:latin typeface="Times New Roman"/>
              </a:rPr>
              <a:t> 15-19-0569-00-0022</a:t>
            </a:r>
            <a:endParaRPr lang="en-US" strike="noStrike" spc="-1" dirty="0">
              <a:latin typeface="Arial"/>
            </a:endParaRPr>
          </a:p>
          <a:p>
            <a:pPr>
              <a:lnSpc>
                <a:spcPct val="100000"/>
              </a:lnSpc>
              <a:spcAft>
                <a:spcPts val="600"/>
              </a:spcAft>
            </a:pPr>
            <a:r>
              <a:rPr lang="en-US" b="1" strike="noStrike" spc="-1" dirty="0">
                <a:solidFill>
                  <a:srgbClr val="000000"/>
                </a:solidFill>
                <a:latin typeface="Times New Roman"/>
                <a:ea typeface="DejaVu Sans"/>
              </a:rPr>
              <a:t>Source:</a:t>
            </a:r>
            <a:r>
              <a:rPr lang="en-US" b="0" strike="noStrike" spc="-1" dirty="0">
                <a:solidFill>
                  <a:srgbClr val="000000"/>
                </a:solidFill>
                <a:latin typeface="Times New Roman"/>
                <a:ea typeface="DejaVu Sans"/>
              </a:rPr>
              <a:t> </a:t>
            </a:r>
            <a:r>
              <a:rPr lang="en-US" spc="-1" dirty="0">
                <a:solidFill>
                  <a:srgbClr val="000000"/>
                </a:solidFill>
                <a:latin typeface="Times New Roman"/>
                <a:ea typeface="DejaVu Sans"/>
              </a:rPr>
              <a:t>Oliver Holland</a:t>
            </a:r>
            <a:r>
              <a:rPr lang="en-US" b="0" strike="noStrike" spc="-1" dirty="0">
                <a:solidFill>
                  <a:srgbClr val="000000"/>
                </a:solidFill>
                <a:latin typeface="Times New Roman"/>
                <a:ea typeface="DejaVu Sans"/>
              </a:rPr>
              <a:t>, Advanced Wireless Technology Group, Ltd.</a:t>
            </a:r>
            <a:endParaRPr lang="en-US" b="0" strike="noStrike" spc="-1" dirty="0">
              <a:latin typeface="Arial"/>
            </a:endParaRPr>
          </a:p>
          <a:p>
            <a:pPr>
              <a:lnSpc>
                <a:spcPct val="100000"/>
              </a:lnSpc>
              <a:spcAft>
                <a:spcPts val="600"/>
              </a:spcAft>
            </a:pPr>
            <a:r>
              <a:rPr lang="en-US" b="1" strike="noStrike" spc="-1" dirty="0">
                <a:solidFill>
                  <a:srgbClr val="000000"/>
                </a:solidFill>
                <a:latin typeface="Times New Roman"/>
                <a:ea typeface="DejaVu Sans"/>
              </a:rPr>
              <a:t>E-Mail: </a:t>
            </a:r>
            <a:r>
              <a:rPr lang="en-US" b="0" strike="noStrike" spc="-1" dirty="0">
                <a:solidFill>
                  <a:srgbClr val="000000"/>
                </a:solidFill>
                <a:latin typeface="Times New Roman"/>
                <a:ea typeface="DejaVu Sans"/>
              </a:rPr>
              <a:t>oliver.holland@</a:t>
            </a:r>
            <a:r>
              <a:rPr lang="en-US" spc="-1" dirty="0">
                <a:solidFill>
                  <a:srgbClr val="000000"/>
                </a:solidFill>
                <a:latin typeface="Times New Roman"/>
                <a:ea typeface="DejaVu Sans"/>
              </a:rPr>
              <a:t>awtg.co.uk</a:t>
            </a:r>
            <a:endParaRPr lang="en-US" b="0" strike="noStrike" spc="-1" dirty="0">
              <a:latin typeface="Arial"/>
            </a:endParaRPr>
          </a:p>
          <a:p>
            <a:pPr>
              <a:lnSpc>
                <a:spcPct val="100000"/>
              </a:lnSpc>
              <a:spcAft>
                <a:spcPts val="600"/>
              </a:spcAft>
            </a:pPr>
            <a:r>
              <a:rPr lang="en-US" b="1" strike="noStrike" spc="-1" dirty="0">
                <a:solidFill>
                  <a:srgbClr val="000000"/>
                </a:solidFill>
                <a:latin typeface="Times New Roman"/>
                <a:ea typeface="DejaVu Sans"/>
              </a:rPr>
              <a:t>Abstract:</a:t>
            </a:r>
            <a:r>
              <a:rPr lang="en-US" spc="-1" dirty="0">
                <a:solidFill>
                  <a:srgbClr val="000000"/>
                </a:solidFill>
                <a:latin typeface="Times New Roman"/>
                <a:ea typeface="DejaVu Sans"/>
              </a:rPr>
              <a:t> </a:t>
            </a:r>
            <a:r>
              <a:rPr lang="en-US" b="0" strike="noStrike" spc="-1" dirty="0">
                <a:solidFill>
                  <a:srgbClr val="000000"/>
                </a:solidFill>
                <a:latin typeface="Times New Roman"/>
                <a:ea typeface="DejaVu Sans"/>
              </a:rPr>
              <a:t>Closing Report for </a:t>
            </a:r>
            <a:r>
              <a:rPr lang="en-US" spc="-1" dirty="0">
                <a:solidFill>
                  <a:srgbClr val="000000"/>
                </a:solidFill>
                <a:latin typeface="Times New Roman"/>
              </a:rPr>
              <a:t>TG22 </a:t>
            </a:r>
            <a:r>
              <a:rPr lang="en-US" b="0" strike="noStrike" spc="-1" dirty="0">
                <a:solidFill>
                  <a:srgbClr val="000000"/>
                </a:solidFill>
                <a:latin typeface="Times New Roman"/>
                <a:ea typeface="DejaVu Sans"/>
              </a:rPr>
              <a:t>meeting in November 2019 Plenary Session.</a:t>
            </a:r>
            <a:endParaRPr lang="en-US" b="0" strike="noStrike" spc="-1" dirty="0">
              <a:latin typeface="Arial"/>
            </a:endParaRPr>
          </a:p>
          <a:p>
            <a:pPr>
              <a:lnSpc>
                <a:spcPct val="100000"/>
              </a:lnSpc>
              <a:spcAft>
                <a:spcPts val="600"/>
              </a:spcAft>
            </a:pPr>
            <a:r>
              <a:rPr lang="en-US" b="1" strike="noStrike" spc="-1" dirty="0">
                <a:solidFill>
                  <a:srgbClr val="000000"/>
                </a:solidFill>
                <a:latin typeface="Times New Roman"/>
                <a:ea typeface="DejaVu Sans"/>
              </a:rPr>
              <a:t>Notice:</a:t>
            </a:r>
            <a:r>
              <a:rPr lang="en-US" spc="-1" dirty="0">
                <a:solidFill>
                  <a:srgbClr val="000000"/>
                </a:solidFill>
                <a:latin typeface="Times New Roman"/>
                <a:ea typeface="DejaVu Sans"/>
              </a:rPr>
              <a:t> </a:t>
            </a:r>
            <a:r>
              <a:rPr lang="en-US" b="0" strike="noStrike" spc="-1" dirty="0">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b="0" strike="noStrike" spc="-1" dirty="0">
              <a:latin typeface="Arial"/>
            </a:endParaRPr>
          </a:p>
          <a:p>
            <a:pPr>
              <a:lnSpc>
                <a:spcPct val="100000"/>
              </a:lnSpc>
            </a:pPr>
            <a:r>
              <a:rPr lang="en-US" b="1" strike="noStrike" spc="-1" dirty="0">
                <a:solidFill>
                  <a:srgbClr val="000000"/>
                </a:solidFill>
                <a:latin typeface="Times New Roman"/>
                <a:ea typeface="DejaVu Sans"/>
              </a:rPr>
              <a:t>Release:</a:t>
            </a:r>
            <a:r>
              <a:rPr lang="en-US" spc="-1" dirty="0">
                <a:solidFill>
                  <a:srgbClr val="000000"/>
                </a:solidFill>
                <a:latin typeface="Times New Roman"/>
                <a:ea typeface="DejaVu Sans"/>
              </a:rPr>
              <a:t> </a:t>
            </a:r>
            <a:r>
              <a:rPr lang="en-US" b="0" strike="noStrike" spc="-1" dirty="0">
                <a:solidFill>
                  <a:srgbClr val="000000"/>
                </a:solidFill>
                <a:latin typeface="Times New Roman"/>
                <a:ea typeface="DejaVu Sans"/>
              </a:rPr>
              <a:t>The contributor acknowledges and accepts that this contribution becomes the property of IEEE and may be made publicly available by P802.15.	</a:t>
            </a:r>
            <a:endParaRPr lang="en-US"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CustomShape 1"/>
          <p:cNvSpPr/>
          <p:nvPr/>
        </p:nvSpPr>
        <p:spPr>
          <a:xfrm>
            <a:off x="685800" y="685440"/>
            <a:ext cx="7768440" cy="1063080"/>
          </a:xfrm>
          <a:prstGeom prst="rect">
            <a:avLst/>
          </a:prstGeom>
          <a:noFill/>
          <a:ln>
            <a:noFill/>
          </a:ln>
        </p:spPr>
        <p:style>
          <a:lnRef idx="0">
            <a:scrgbClr r="0" g="0" b="0"/>
          </a:lnRef>
          <a:fillRef idx="0">
            <a:scrgbClr r="0" g="0" b="0"/>
          </a:fillRef>
          <a:effectRef idx="0">
            <a:scrgbClr r="0" g="0" b="0"/>
          </a:effectRef>
          <a:fontRef idx="minor"/>
        </p:style>
      </p:sp>
      <p:sp>
        <p:nvSpPr>
          <p:cNvPr id="96" name="CustomShape 2"/>
          <p:cNvSpPr/>
          <p:nvPr/>
        </p:nvSpPr>
        <p:spPr>
          <a:xfrm>
            <a:off x="438120" y="598526"/>
            <a:ext cx="8227080" cy="677108"/>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en-US" sz="4400" b="0" strike="noStrike" spc="-1" dirty="0">
                <a:solidFill>
                  <a:srgbClr val="000000"/>
                </a:solidFill>
                <a:latin typeface="Arial"/>
                <a:ea typeface="DejaVu Sans"/>
              </a:rPr>
              <a:t>Plan For this Meeting</a:t>
            </a:r>
            <a:endParaRPr lang="en-US" sz="4400" b="0" strike="noStrike" spc="-1" dirty="0">
              <a:latin typeface="Arial"/>
            </a:endParaRPr>
          </a:p>
        </p:txBody>
      </p:sp>
      <p:sp>
        <p:nvSpPr>
          <p:cNvPr id="97" name="CustomShape 3"/>
          <p:cNvSpPr/>
          <p:nvPr/>
        </p:nvSpPr>
        <p:spPr>
          <a:xfrm>
            <a:off x="621658" y="1604520"/>
            <a:ext cx="7943439" cy="456804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fontScale="55000" lnSpcReduction="20000"/>
          </a:bodyPr>
          <a:lstStyle/>
          <a:p>
            <a:pPr marL="432000" indent="-321840">
              <a:lnSpc>
                <a:spcPct val="100000"/>
              </a:lnSpc>
              <a:spcBef>
                <a:spcPts val="1417"/>
              </a:spcBef>
              <a:buClr>
                <a:srgbClr val="000000"/>
              </a:buClr>
              <a:buSzPct val="45000"/>
              <a:buFont typeface="Wingdings" charset="2"/>
              <a:buChar char=""/>
            </a:pPr>
            <a:r>
              <a:rPr lang="en-GB" sz="3200" spc="-1" dirty="0">
                <a:solidFill>
                  <a:srgbClr val="000000"/>
                </a:solidFill>
              </a:rPr>
              <a:t>Agenda and Minutes</a:t>
            </a:r>
          </a:p>
          <a:p>
            <a:pPr marL="889200" lvl="1" indent="-321840">
              <a:spcBef>
                <a:spcPts val="1417"/>
              </a:spcBef>
              <a:buClr>
                <a:srgbClr val="000000"/>
              </a:buClr>
              <a:buSzPct val="45000"/>
              <a:buFont typeface="Wingdings" charset="2"/>
              <a:buChar char=""/>
            </a:pPr>
            <a:r>
              <a:rPr lang="en-GB" sz="3200" spc="-1" dirty="0">
                <a:solidFill>
                  <a:srgbClr val="000000"/>
                </a:solidFill>
              </a:rPr>
              <a:t>In Ballot Resolution phase; no formal Agenda necessary. No minutes to approve as first meeting after transition to 802.15 (last minutes in 802.22 have been prepared/approved)</a:t>
            </a:r>
          </a:p>
          <a:p>
            <a:pPr marL="432000" indent="-321840">
              <a:lnSpc>
                <a:spcPct val="100000"/>
              </a:lnSpc>
              <a:spcBef>
                <a:spcPts val="1417"/>
              </a:spcBef>
              <a:buClr>
                <a:srgbClr val="000000"/>
              </a:buClr>
              <a:buSzPct val="45000"/>
              <a:buFont typeface="Wingdings" charset="2"/>
              <a:buChar char=""/>
            </a:pPr>
            <a:r>
              <a:rPr lang="en-GB" sz="3200" spc="-1" dirty="0">
                <a:solidFill>
                  <a:srgbClr val="000000"/>
                </a:solidFill>
              </a:rPr>
              <a:t>IEEE Patent Slides</a:t>
            </a:r>
          </a:p>
          <a:p>
            <a:pPr marL="432000" indent="-321840">
              <a:lnSpc>
                <a:spcPct val="100000"/>
              </a:lnSpc>
              <a:spcBef>
                <a:spcPts val="1417"/>
              </a:spcBef>
              <a:buClr>
                <a:srgbClr val="000000"/>
              </a:buClr>
              <a:buSzPct val="45000"/>
              <a:buFont typeface="Wingdings" charset="2"/>
              <a:buChar char=""/>
            </a:pPr>
            <a:r>
              <a:rPr lang="en-GB" sz="3200" spc="-1" dirty="0">
                <a:solidFill>
                  <a:srgbClr val="000000"/>
                </a:solidFill>
              </a:rPr>
              <a:t>Contributions</a:t>
            </a:r>
          </a:p>
          <a:p>
            <a:pPr marL="432000" indent="-321840">
              <a:lnSpc>
                <a:spcPct val="100000"/>
              </a:lnSpc>
              <a:spcBef>
                <a:spcPts val="1417"/>
              </a:spcBef>
              <a:buClr>
                <a:srgbClr val="000000"/>
              </a:buClr>
              <a:buSzPct val="45000"/>
              <a:buFont typeface="Wingdings" charset="2"/>
              <a:buChar char=""/>
            </a:pPr>
            <a:r>
              <a:rPr lang="en-GB" sz="3200" spc="-1" dirty="0">
                <a:solidFill>
                  <a:srgbClr val="000000"/>
                </a:solidFill>
              </a:rPr>
              <a:t>Work on 802.15.22.3 D5.0 Sponsor Ballot comments resolution</a:t>
            </a:r>
          </a:p>
          <a:p>
            <a:pPr marL="889200" lvl="1" indent="-321840">
              <a:spcBef>
                <a:spcPts val="1417"/>
              </a:spcBef>
              <a:buClr>
                <a:srgbClr val="000000"/>
              </a:buClr>
              <a:buSzPct val="45000"/>
              <a:buFont typeface="Wingdings" charset="2"/>
              <a:buChar char=""/>
            </a:pPr>
            <a:r>
              <a:rPr lang="en-GB" sz="3200" spc="-1" dirty="0">
                <a:solidFill>
                  <a:srgbClr val="000000"/>
                </a:solidFill>
              </a:rPr>
              <a:t>Schedule on finalizing the comments resolution, updating the Draft and Recirculation Sponsor Ballot</a:t>
            </a:r>
          </a:p>
          <a:p>
            <a:pPr marL="889200" lvl="1" indent="-321840">
              <a:spcBef>
                <a:spcPts val="1417"/>
              </a:spcBef>
              <a:buClr>
                <a:srgbClr val="000000"/>
              </a:buClr>
              <a:buSzPct val="45000"/>
              <a:buFont typeface="Wingdings" charset="2"/>
              <a:buChar char=""/>
            </a:pPr>
            <a:r>
              <a:rPr lang="en-GB" sz="3200" spc="-1" dirty="0">
                <a:solidFill>
                  <a:srgbClr val="000000"/>
                </a:solidFill>
              </a:rPr>
              <a:t>Designation of Editor</a:t>
            </a:r>
          </a:p>
          <a:p>
            <a:pPr marL="432000" indent="-321840">
              <a:lnSpc>
                <a:spcPct val="100000"/>
              </a:lnSpc>
              <a:spcBef>
                <a:spcPts val="1417"/>
              </a:spcBef>
              <a:buClr>
                <a:srgbClr val="000000"/>
              </a:buClr>
              <a:buSzPct val="45000"/>
              <a:buFont typeface="Wingdings" charset="2"/>
              <a:buChar char=""/>
            </a:pPr>
            <a:r>
              <a:rPr lang="en-GB" sz="3200" spc="-1" dirty="0">
                <a:solidFill>
                  <a:srgbClr val="000000"/>
                </a:solidFill>
              </a:rPr>
              <a:t>Action Points</a:t>
            </a:r>
          </a:p>
          <a:p>
            <a:pPr marL="432000" indent="-321840">
              <a:lnSpc>
                <a:spcPct val="100000"/>
              </a:lnSpc>
              <a:spcBef>
                <a:spcPts val="1417"/>
              </a:spcBef>
              <a:buClr>
                <a:srgbClr val="000000"/>
              </a:buClr>
              <a:buSzPct val="45000"/>
              <a:buFont typeface="Wingdings" charset="2"/>
              <a:buChar char=""/>
            </a:pPr>
            <a:r>
              <a:rPr lang="en-GB" sz="3200" spc="-1" dirty="0">
                <a:solidFill>
                  <a:srgbClr val="000000"/>
                </a:solidFill>
              </a:rPr>
              <a:t>Future Meetings</a:t>
            </a:r>
          </a:p>
          <a:p>
            <a:pPr marL="432000" indent="-321840">
              <a:lnSpc>
                <a:spcPct val="100000"/>
              </a:lnSpc>
              <a:spcBef>
                <a:spcPts val="1417"/>
              </a:spcBef>
              <a:buClr>
                <a:srgbClr val="000000"/>
              </a:buClr>
              <a:buSzPct val="45000"/>
              <a:buFont typeface="Wingdings" charset="2"/>
              <a:buChar char=""/>
            </a:pPr>
            <a:r>
              <a:rPr lang="en-GB" sz="3200" spc="-1" dirty="0">
                <a:solidFill>
                  <a:srgbClr val="000000"/>
                </a:solidFill>
              </a:rPr>
              <a:t>Other business</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CustomShape 1"/>
          <p:cNvSpPr/>
          <p:nvPr/>
        </p:nvSpPr>
        <p:spPr>
          <a:xfrm>
            <a:off x="685800" y="685440"/>
            <a:ext cx="7768440" cy="1063080"/>
          </a:xfrm>
          <a:prstGeom prst="rect">
            <a:avLst/>
          </a:prstGeom>
          <a:noFill/>
          <a:ln>
            <a:noFill/>
          </a:ln>
        </p:spPr>
        <p:style>
          <a:lnRef idx="0">
            <a:scrgbClr r="0" g="0" b="0"/>
          </a:lnRef>
          <a:fillRef idx="0">
            <a:scrgbClr r="0" g="0" b="0"/>
          </a:fillRef>
          <a:effectRef idx="0">
            <a:scrgbClr r="0" g="0" b="0"/>
          </a:effectRef>
          <a:fontRef idx="minor"/>
        </p:style>
      </p:sp>
      <p:sp>
        <p:nvSpPr>
          <p:cNvPr id="102" name="CustomShape 2"/>
          <p:cNvSpPr/>
          <p:nvPr/>
        </p:nvSpPr>
        <p:spPr>
          <a:xfrm>
            <a:off x="438120" y="602280"/>
            <a:ext cx="8227080" cy="66960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en-US" sz="4400" b="0" strike="noStrike" spc="-1">
                <a:solidFill>
                  <a:srgbClr val="000000"/>
                </a:solidFill>
                <a:latin typeface="Arial"/>
                <a:ea typeface="DejaVu Sans"/>
              </a:rPr>
              <a:t>Meeting Achievements</a:t>
            </a:r>
            <a:endParaRPr lang="en-US" sz="4400" b="0" strike="noStrike" spc="-1">
              <a:latin typeface="Arial"/>
            </a:endParaRPr>
          </a:p>
        </p:txBody>
      </p:sp>
      <p:sp>
        <p:nvSpPr>
          <p:cNvPr id="103" name="CustomShape 3"/>
          <p:cNvSpPr/>
          <p:nvPr/>
        </p:nvSpPr>
        <p:spPr>
          <a:xfrm>
            <a:off x="642393" y="1604520"/>
            <a:ext cx="7905509" cy="4495338"/>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fontScale="92500"/>
          </a:bodyPr>
          <a:lstStyle/>
          <a:p>
            <a:pPr marL="432000" indent="-321840">
              <a:lnSpc>
                <a:spcPct val="100000"/>
              </a:lnSpc>
              <a:spcBef>
                <a:spcPts val="1417"/>
              </a:spcBef>
              <a:buClr>
                <a:srgbClr val="000000"/>
              </a:buClr>
              <a:buSzPct val="45000"/>
              <a:buFont typeface="Wingdings" charset="2"/>
              <a:buChar char=""/>
            </a:pPr>
            <a:r>
              <a:rPr lang="en-US" sz="3200" b="0" strike="noStrike" spc="-1" dirty="0">
                <a:solidFill>
                  <a:srgbClr val="000000"/>
                </a:solidFill>
                <a:latin typeface="Arial"/>
                <a:ea typeface="DejaVu Sans"/>
              </a:rPr>
              <a:t>Extensive work on a contribution to 22.3 (also significantly before this meeting) addressing numerous comments expressed in the Sponsor Ballot—which will be referred to in many of the comments resolutions</a:t>
            </a:r>
          </a:p>
          <a:p>
            <a:pPr marL="889200" lvl="1" indent="-321840">
              <a:spcBef>
                <a:spcPts val="1417"/>
              </a:spcBef>
              <a:buClr>
                <a:srgbClr val="000000"/>
              </a:buClr>
              <a:buSzPct val="45000"/>
              <a:buFont typeface="Wingdings" charset="2"/>
              <a:buChar char=""/>
            </a:pPr>
            <a:r>
              <a:rPr lang="en-US" sz="3200" b="0" strike="noStrike" spc="-1" dirty="0">
                <a:latin typeface="Arial"/>
              </a:rPr>
              <a:t>Current version of contribution </a:t>
            </a:r>
            <a:r>
              <a:rPr lang="en-US" sz="3200" spc="-1" dirty="0"/>
              <a:t>as follows </a:t>
            </a:r>
            <a:r>
              <a:rPr lang="en-US" sz="3200" spc="-1" dirty="0">
                <a:hlinkClick r:id="rId2"/>
              </a:rPr>
              <a:t>https://mentor.ieee.org/802.15/dcn/19/15-19-0538-00-0022-ntia-scos-draft-proposals.doc</a:t>
            </a:r>
            <a:endParaRPr lang="en-US" sz="32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CustomShape 1"/>
          <p:cNvSpPr/>
          <p:nvPr/>
        </p:nvSpPr>
        <p:spPr>
          <a:xfrm>
            <a:off x="685800" y="685440"/>
            <a:ext cx="7768440" cy="1063080"/>
          </a:xfrm>
          <a:prstGeom prst="rect">
            <a:avLst/>
          </a:prstGeom>
          <a:noFill/>
          <a:ln>
            <a:noFill/>
          </a:ln>
        </p:spPr>
        <p:style>
          <a:lnRef idx="0">
            <a:scrgbClr r="0" g="0" b="0"/>
          </a:lnRef>
          <a:fillRef idx="0">
            <a:scrgbClr r="0" g="0" b="0"/>
          </a:fillRef>
          <a:effectRef idx="0">
            <a:scrgbClr r="0" g="0" b="0"/>
          </a:effectRef>
          <a:fontRef idx="minor"/>
        </p:style>
      </p:sp>
      <p:sp>
        <p:nvSpPr>
          <p:cNvPr id="102" name="CustomShape 2"/>
          <p:cNvSpPr/>
          <p:nvPr/>
        </p:nvSpPr>
        <p:spPr>
          <a:xfrm>
            <a:off x="438120" y="602280"/>
            <a:ext cx="8227080" cy="66960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en-US" sz="4400" b="0" strike="noStrike" spc="-1">
                <a:solidFill>
                  <a:srgbClr val="000000"/>
                </a:solidFill>
                <a:latin typeface="Arial"/>
                <a:ea typeface="DejaVu Sans"/>
              </a:rPr>
              <a:t>Meeting Achievements</a:t>
            </a:r>
            <a:endParaRPr lang="en-US" sz="4400" b="0" strike="noStrike" spc="-1">
              <a:latin typeface="Arial"/>
            </a:endParaRPr>
          </a:p>
        </p:txBody>
      </p:sp>
      <p:sp>
        <p:nvSpPr>
          <p:cNvPr id="103" name="CustomShape 3"/>
          <p:cNvSpPr/>
          <p:nvPr/>
        </p:nvSpPr>
        <p:spPr>
          <a:xfrm>
            <a:off x="642393" y="1604520"/>
            <a:ext cx="7905509" cy="4495338"/>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a:bodyPr>
          <a:lstStyle/>
          <a:p>
            <a:pPr marL="432000" indent="-321840">
              <a:lnSpc>
                <a:spcPct val="100000"/>
              </a:lnSpc>
              <a:spcBef>
                <a:spcPts val="1417"/>
              </a:spcBef>
              <a:buClr>
                <a:srgbClr val="000000"/>
              </a:buClr>
              <a:buSzPct val="45000"/>
              <a:buFont typeface="Wingdings" charset="2"/>
              <a:buChar char=""/>
            </a:pPr>
            <a:r>
              <a:rPr lang="en-GB" sz="2400" spc="-1" dirty="0">
                <a:solidFill>
                  <a:srgbClr val="000000"/>
                </a:solidFill>
              </a:rPr>
              <a:t>All except 60 of the 282 comments addressed</a:t>
            </a:r>
          </a:p>
          <a:p>
            <a:pPr marL="432000" indent="-321840">
              <a:lnSpc>
                <a:spcPct val="100000"/>
              </a:lnSpc>
              <a:spcBef>
                <a:spcPts val="1417"/>
              </a:spcBef>
              <a:buClr>
                <a:srgbClr val="000000"/>
              </a:buClr>
              <a:buSzPct val="45000"/>
              <a:buFont typeface="Wingdings" charset="2"/>
              <a:buChar char=""/>
            </a:pPr>
            <a:r>
              <a:rPr lang="en-GB" sz="2400" spc="-1" dirty="0">
                <a:solidFill>
                  <a:srgbClr val="000000"/>
                </a:solidFill>
              </a:rPr>
              <a:t>Remaining ones generally dependent on (near-complete) finalisation of aforementioned contribution</a:t>
            </a:r>
          </a:p>
          <a:p>
            <a:pPr marL="432000" indent="-321840">
              <a:lnSpc>
                <a:spcPct val="100000"/>
              </a:lnSpc>
              <a:spcBef>
                <a:spcPts val="1417"/>
              </a:spcBef>
              <a:buClr>
                <a:srgbClr val="000000"/>
              </a:buClr>
              <a:buSzPct val="45000"/>
              <a:buFont typeface="Wingdings" charset="2"/>
              <a:buChar char=""/>
            </a:pPr>
            <a:r>
              <a:rPr lang="en-GB" sz="2400" spc="-1" dirty="0">
                <a:solidFill>
                  <a:srgbClr val="000000"/>
                </a:solidFill>
              </a:rPr>
              <a:t>Noted that many of the comments conflict; a large number of resolved comments resolutions will need to be revisited once aforementioned contribution is complete, however, the changes necessary (e.g., pointing to the new contribution) are obvious</a:t>
            </a:r>
          </a:p>
        </p:txBody>
      </p:sp>
    </p:spTree>
    <p:extLst>
      <p:ext uri="{BB962C8B-B14F-4D97-AF65-F5344CB8AC3E}">
        <p14:creationId xmlns:p14="http://schemas.microsoft.com/office/powerpoint/2010/main" val="1643847425"/>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CustomShape 1"/>
          <p:cNvSpPr/>
          <p:nvPr/>
        </p:nvSpPr>
        <p:spPr>
          <a:xfrm>
            <a:off x="685800" y="685440"/>
            <a:ext cx="7768440" cy="1063080"/>
          </a:xfrm>
          <a:prstGeom prst="rect">
            <a:avLst/>
          </a:prstGeom>
          <a:noFill/>
          <a:ln>
            <a:noFill/>
          </a:ln>
        </p:spPr>
        <p:style>
          <a:lnRef idx="0">
            <a:scrgbClr r="0" g="0" b="0"/>
          </a:lnRef>
          <a:fillRef idx="0">
            <a:scrgbClr r="0" g="0" b="0"/>
          </a:fillRef>
          <a:effectRef idx="0">
            <a:scrgbClr r="0" g="0" b="0"/>
          </a:effectRef>
          <a:fontRef idx="minor"/>
        </p:style>
      </p:sp>
      <p:sp>
        <p:nvSpPr>
          <p:cNvPr id="102" name="CustomShape 2"/>
          <p:cNvSpPr/>
          <p:nvPr/>
        </p:nvSpPr>
        <p:spPr>
          <a:xfrm>
            <a:off x="438120" y="598526"/>
            <a:ext cx="8227080" cy="677108"/>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en-US" sz="4400" b="0" strike="noStrike" spc="-1" dirty="0">
                <a:solidFill>
                  <a:srgbClr val="000000"/>
                </a:solidFill>
                <a:latin typeface="Arial"/>
                <a:ea typeface="DejaVu Sans"/>
              </a:rPr>
              <a:t>Meeting Achievements</a:t>
            </a:r>
            <a:endParaRPr lang="en-US" sz="4400" b="0" strike="noStrike" spc="-1" dirty="0">
              <a:latin typeface="Arial"/>
            </a:endParaRPr>
          </a:p>
        </p:txBody>
      </p:sp>
      <p:sp>
        <p:nvSpPr>
          <p:cNvPr id="103" name="CustomShape 3"/>
          <p:cNvSpPr/>
          <p:nvPr/>
        </p:nvSpPr>
        <p:spPr>
          <a:xfrm>
            <a:off x="642393" y="1604520"/>
            <a:ext cx="7905509" cy="4495338"/>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fontScale="85000" lnSpcReduction="20000"/>
          </a:bodyPr>
          <a:lstStyle/>
          <a:p>
            <a:pPr marL="432000" indent="-321840">
              <a:lnSpc>
                <a:spcPct val="100000"/>
              </a:lnSpc>
              <a:spcBef>
                <a:spcPts val="1417"/>
              </a:spcBef>
              <a:buClr>
                <a:srgbClr val="000000"/>
              </a:buClr>
              <a:buSzPct val="45000"/>
              <a:buFont typeface="Wingdings" charset="2"/>
              <a:buChar char=""/>
            </a:pPr>
            <a:r>
              <a:rPr lang="en-GB" sz="2400" spc="-1" dirty="0">
                <a:solidFill>
                  <a:srgbClr val="000000"/>
                </a:solidFill>
              </a:rPr>
              <a:t>Defined schedule</a:t>
            </a:r>
          </a:p>
          <a:p>
            <a:pPr marL="889200" lvl="1" indent="-321840">
              <a:spcBef>
                <a:spcPts val="1417"/>
              </a:spcBef>
              <a:buClr>
                <a:srgbClr val="000000"/>
              </a:buClr>
              <a:buSzPct val="45000"/>
              <a:buFont typeface="Wingdings" charset="2"/>
              <a:buChar char=""/>
            </a:pPr>
            <a:r>
              <a:rPr lang="en-GB" sz="2400" spc="-1" dirty="0">
                <a:solidFill>
                  <a:srgbClr val="000000"/>
                </a:solidFill>
              </a:rPr>
              <a:t>Comments addressed and resolved by 29 November</a:t>
            </a:r>
          </a:p>
          <a:p>
            <a:pPr marL="889200" lvl="1" indent="-321840">
              <a:spcBef>
                <a:spcPts val="1417"/>
              </a:spcBef>
              <a:buClr>
                <a:srgbClr val="000000"/>
              </a:buClr>
              <a:buSzPct val="45000"/>
              <a:buFont typeface="Wingdings" charset="2"/>
              <a:buChar char=""/>
            </a:pPr>
            <a:r>
              <a:rPr lang="en-GB" sz="2400" spc="-1" dirty="0">
                <a:solidFill>
                  <a:srgbClr val="000000"/>
                </a:solidFill>
              </a:rPr>
              <a:t>Updated Draft by 6 December</a:t>
            </a:r>
          </a:p>
          <a:p>
            <a:pPr marL="889200" lvl="1" indent="-321840">
              <a:spcBef>
                <a:spcPts val="1417"/>
              </a:spcBef>
              <a:buClr>
                <a:srgbClr val="000000"/>
              </a:buClr>
              <a:buSzPct val="45000"/>
              <a:buFont typeface="Wingdings" charset="2"/>
              <a:buChar char=""/>
            </a:pPr>
            <a:r>
              <a:rPr lang="en-GB" sz="2400" spc="-1" dirty="0">
                <a:solidFill>
                  <a:srgbClr val="000000"/>
                </a:solidFill>
              </a:rPr>
              <a:t>Start Recirculation Sponsor Ballot by mid-December or early January (16 December – 10 January)</a:t>
            </a:r>
          </a:p>
          <a:p>
            <a:pPr marL="889200" lvl="1" indent="-321840">
              <a:spcBef>
                <a:spcPts val="1417"/>
              </a:spcBef>
              <a:buClr>
                <a:srgbClr val="000000"/>
              </a:buClr>
              <a:buSzPct val="45000"/>
              <a:buFont typeface="Wingdings" charset="2"/>
              <a:buChar char=""/>
            </a:pPr>
            <a:r>
              <a:rPr lang="en-GB" sz="2400" spc="-1" dirty="0">
                <a:solidFill>
                  <a:srgbClr val="000000"/>
                </a:solidFill>
              </a:rPr>
              <a:t>…the rest depends on the Recirculation Sponsor Ballot results…</a:t>
            </a:r>
          </a:p>
          <a:p>
            <a:pPr marL="432000" indent="-321840">
              <a:spcBef>
                <a:spcPts val="1417"/>
              </a:spcBef>
              <a:buClr>
                <a:srgbClr val="000000"/>
              </a:buClr>
              <a:buSzPct val="45000"/>
              <a:buFont typeface="Wingdings" charset="2"/>
              <a:buChar char=""/>
            </a:pPr>
            <a:r>
              <a:rPr lang="en-GB" sz="2400" spc="-1" dirty="0">
                <a:solidFill>
                  <a:srgbClr val="000000"/>
                </a:solidFill>
              </a:rPr>
              <a:t>Appointed Technical Editors</a:t>
            </a:r>
          </a:p>
          <a:p>
            <a:pPr marL="889200" lvl="1" indent="-321840">
              <a:spcBef>
                <a:spcPts val="1417"/>
              </a:spcBef>
              <a:buClr>
                <a:srgbClr val="000000"/>
              </a:buClr>
              <a:buSzPct val="45000"/>
              <a:buFont typeface="Wingdings" charset="2"/>
              <a:buChar char=""/>
            </a:pPr>
            <a:r>
              <a:rPr lang="en-GB" sz="2400" spc="-1" dirty="0">
                <a:solidFill>
                  <a:srgbClr val="000000"/>
                </a:solidFill>
              </a:rPr>
              <a:t>Lead Editor: Douglas Boulware (NTIA)</a:t>
            </a:r>
          </a:p>
          <a:p>
            <a:pPr marL="889200" lvl="1" indent="-321840">
              <a:spcBef>
                <a:spcPts val="1417"/>
              </a:spcBef>
              <a:buClr>
                <a:srgbClr val="000000"/>
              </a:buClr>
              <a:buSzPct val="45000"/>
              <a:buFont typeface="Wingdings" charset="2"/>
              <a:buChar char=""/>
            </a:pPr>
            <a:r>
              <a:rPr lang="en-GB" sz="2400" spc="-1" dirty="0">
                <a:solidFill>
                  <a:srgbClr val="000000"/>
                </a:solidFill>
              </a:rPr>
              <a:t>Editorial Team: Oliver Holland (AWTG), Mike Cotton (NTIA), Apurva Mody (</a:t>
            </a:r>
            <a:r>
              <a:rPr lang="en-GB" sz="2400" spc="-1" dirty="0" err="1">
                <a:solidFill>
                  <a:srgbClr val="000000"/>
                </a:solidFill>
              </a:rPr>
              <a:t>AiRANACULUS</a:t>
            </a:r>
            <a:r>
              <a:rPr lang="en-GB" sz="2400" spc="-1" dirty="0">
                <a:solidFill>
                  <a:srgbClr val="000000"/>
                </a:solidFill>
              </a:rPr>
              <a:t>), Roger Hislop (Internet Solutions)</a:t>
            </a:r>
          </a:p>
        </p:txBody>
      </p:sp>
    </p:spTree>
    <p:extLst>
      <p:ext uri="{BB962C8B-B14F-4D97-AF65-F5344CB8AC3E}">
        <p14:creationId xmlns:p14="http://schemas.microsoft.com/office/powerpoint/2010/main" val="900496752"/>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CustomShape 1"/>
          <p:cNvSpPr/>
          <p:nvPr/>
        </p:nvSpPr>
        <p:spPr>
          <a:xfrm>
            <a:off x="685800" y="685440"/>
            <a:ext cx="7768440" cy="1063080"/>
          </a:xfrm>
          <a:prstGeom prst="rect">
            <a:avLst/>
          </a:prstGeom>
          <a:noFill/>
          <a:ln>
            <a:noFill/>
          </a:ln>
        </p:spPr>
        <p:style>
          <a:lnRef idx="0">
            <a:scrgbClr r="0" g="0" b="0"/>
          </a:lnRef>
          <a:fillRef idx="0">
            <a:scrgbClr r="0" g="0" b="0"/>
          </a:fillRef>
          <a:effectRef idx="0">
            <a:scrgbClr r="0" g="0" b="0"/>
          </a:effectRef>
          <a:fontRef idx="minor"/>
        </p:style>
      </p:sp>
      <p:sp>
        <p:nvSpPr>
          <p:cNvPr id="102" name="CustomShape 2"/>
          <p:cNvSpPr/>
          <p:nvPr/>
        </p:nvSpPr>
        <p:spPr>
          <a:xfrm>
            <a:off x="438120" y="598526"/>
            <a:ext cx="8227080" cy="677108"/>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en-US" sz="4400" b="0" strike="noStrike" spc="-1" dirty="0">
                <a:solidFill>
                  <a:srgbClr val="000000"/>
                </a:solidFill>
                <a:latin typeface="Arial"/>
                <a:ea typeface="DejaVu Sans"/>
              </a:rPr>
              <a:t>Sponsor Ballot Statistics</a:t>
            </a:r>
            <a:endParaRPr lang="en-US" sz="4400" b="0" strike="noStrike" spc="-1" dirty="0">
              <a:latin typeface="Arial"/>
            </a:endParaRPr>
          </a:p>
        </p:txBody>
      </p:sp>
      <p:pic>
        <p:nvPicPr>
          <p:cNvPr id="2051" name="Picture 6" descr="dot">
            <a:extLst>
              <a:ext uri="{FF2B5EF4-FFF2-40B4-BE49-F238E27FC236}">
                <a16:creationId xmlns:a16="http://schemas.microsoft.com/office/drawing/2014/main" id="{4750E4A5-05CF-4FB5-9795-C4F92B6302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113" cy="11113"/>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5" descr="dot">
            <a:extLst>
              <a:ext uri="{FF2B5EF4-FFF2-40B4-BE49-F238E27FC236}">
                <a16:creationId xmlns:a16="http://schemas.microsoft.com/office/drawing/2014/main" id="{E8D4A092-9D32-4E95-BFBB-1C6B2EBFAB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938" cy="7938"/>
          </a:xfrm>
          <a:prstGeom prst="rect">
            <a:avLst/>
          </a:prstGeom>
          <a:noFill/>
          <a:extLst>
            <a:ext uri="{909E8E84-426E-40DD-AFC4-6F175D3DCCD1}">
              <a14:hiddenFill xmlns:a14="http://schemas.microsoft.com/office/drawing/2010/main">
                <a:solidFill>
                  <a:srgbClr val="FFFFFF"/>
                </a:solidFill>
              </a14:hiddenFill>
            </a:ext>
          </a:extLst>
        </p:spPr>
      </p:pic>
      <p:pic>
        <p:nvPicPr>
          <p:cNvPr id="2049" name="Picture 4" descr="dot">
            <a:extLst>
              <a:ext uri="{FF2B5EF4-FFF2-40B4-BE49-F238E27FC236}">
                <a16:creationId xmlns:a16="http://schemas.microsoft.com/office/drawing/2014/main" id="{EF5F4BE3-D6BF-49B7-8BBC-F313B136C7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938" cy="7938"/>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A screenshot of text&#10;&#10;Description automatically generated">
            <a:extLst>
              <a:ext uri="{FF2B5EF4-FFF2-40B4-BE49-F238E27FC236}">
                <a16:creationId xmlns:a16="http://schemas.microsoft.com/office/drawing/2014/main" id="{1A98B32E-18EC-4CC6-9DAD-74B8A11AC71B}"/>
              </a:ext>
            </a:extLst>
          </p:cNvPr>
          <p:cNvPicPr>
            <a:picLocks noChangeAspect="1"/>
          </p:cNvPicPr>
          <p:nvPr/>
        </p:nvPicPr>
        <p:blipFill rotWithShape="1">
          <a:blip r:embed="rId3">
            <a:extLst>
              <a:ext uri="{28A0092B-C50C-407E-A947-70E740481C1C}">
                <a14:useLocalDpi xmlns:a14="http://schemas.microsoft.com/office/drawing/2010/main" val="0"/>
              </a:ext>
            </a:extLst>
          </a:blip>
          <a:srcRect l="1314" t="33973" b="22215"/>
          <a:stretch/>
        </p:blipFill>
        <p:spPr>
          <a:xfrm>
            <a:off x="1059127" y="3907577"/>
            <a:ext cx="4650944" cy="2460684"/>
          </a:xfrm>
          <a:prstGeom prst="rect">
            <a:avLst/>
          </a:prstGeom>
        </p:spPr>
      </p:pic>
      <p:pic>
        <p:nvPicPr>
          <p:cNvPr id="10" name="Picture 9" descr="A screenshot of text&#10;&#10;Description automatically generated">
            <a:extLst>
              <a:ext uri="{FF2B5EF4-FFF2-40B4-BE49-F238E27FC236}">
                <a16:creationId xmlns:a16="http://schemas.microsoft.com/office/drawing/2014/main" id="{480A4DA8-226E-4677-9C53-92B88FDE96C8}"/>
              </a:ext>
            </a:extLst>
          </p:cNvPr>
          <p:cNvPicPr>
            <a:picLocks noChangeAspect="1"/>
          </p:cNvPicPr>
          <p:nvPr/>
        </p:nvPicPr>
        <p:blipFill rotWithShape="1">
          <a:blip r:embed="rId3">
            <a:extLst>
              <a:ext uri="{28A0092B-C50C-407E-A947-70E740481C1C}">
                <a14:useLocalDpi xmlns:a14="http://schemas.microsoft.com/office/drawing/2010/main" val="0"/>
              </a:ext>
            </a:extLst>
          </a:blip>
          <a:srcRect l="1314" t="76264" r="30289" b="1364"/>
          <a:stretch/>
        </p:blipFill>
        <p:spPr>
          <a:xfrm>
            <a:off x="5361409" y="3769434"/>
            <a:ext cx="3223427" cy="1256477"/>
          </a:xfrm>
          <a:prstGeom prst="rect">
            <a:avLst/>
          </a:prstGeom>
        </p:spPr>
      </p:pic>
      <p:pic>
        <p:nvPicPr>
          <p:cNvPr id="11" name="Picture 10" descr="A screenshot of text&#10;&#10;Description automatically generated">
            <a:extLst>
              <a:ext uri="{FF2B5EF4-FFF2-40B4-BE49-F238E27FC236}">
                <a16:creationId xmlns:a16="http://schemas.microsoft.com/office/drawing/2014/main" id="{C2574C84-E026-45BE-9840-FA3AD86E7162}"/>
              </a:ext>
            </a:extLst>
          </p:cNvPr>
          <p:cNvPicPr>
            <a:picLocks noChangeAspect="1"/>
          </p:cNvPicPr>
          <p:nvPr/>
        </p:nvPicPr>
        <p:blipFill rotWithShape="1">
          <a:blip r:embed="rId3">
            <a:extLst>
              <a:ext uri="{28A0092B-C50C-407E-A947-70E740481C1C}">
                <a14:useLocalDpi xmlns:a14="http://schemas.microsoft.com/office/drawing/2010/main" val="0"/>
              </a:ext>
            </a:extLst>
          </a:blip>
          <a:srcRect l="1314" t="-1" b="67306"/>
          <a:stretch/>
        </p:blipFill>
        <p:spPr>
          <a:xfrm>
            <a:off x="1973525" y="1625497"/>
            <a:ext cx="5308784" cy="2096010"/>
          </a:xfrm>
          <a:prstGeom prst="rect">
            <a:avLst/>
          </a:prstGeom>
        </p:spPr>
      </p:pic>
    </p:spTree>
    <p:extLst>
      <p:ext uri="{BB962C8B-B14F-4D97-AF65-F5344CB8AC3E}">
        <p14:creationId xmlns:p14="http://schemas.microsoft.com/office/powerpoint/2010/main" val="3901461888"/>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CustomShape 1"/>
          <p:cNvSpPr/>
          <p:nvPr/>
        </p:nvSpPr>
        <p:spPr>
          <a:xfrm>
            <a:off x="685800" y="685440"/>
            <a:ext cx="7768440" cy="1063080"/>
          </a:xfrm>
          <a:prstGeom prst="rect">
            <a:avLst/>
          </a:prstGeom>
          <a:noFill/>
          <a:ln>
            <a:noFill/>
          </a:ln>
        </p:spPr>
        <p:style>
          <a:lnRef idx="0">
            <a:scrgbClr r="0" g="0" b="0"/>
          </a:lnRef>
          <a:fillRef idx="0">
            <a:scrgbClr r="0" g="0" b="0"/>
          </a:fillRef>
          <a:effectRef idx="0">
            <a:scrgbClr r="0" g="0" b="0"/>
          </a:effectRef>
          <a:fontRef idx="minor"/>
        </p:style>
      </p:sp>
      <p:sp>
        <p:nvSpPr>
          <p:cNvPr id="102" name="CustomShape 2"/>
          <p:cNvSpPr/>
          <p:nvPr/>
        </p:nvSpPr>
        <p:spPr>
          <a:xfrm>
            <a:off x="714418" y="692264"/>
            <a:ext cx="7699382" cy="1107996"/>
          </a:xfrm>
          <a:prstGeom prst="rect">
            <a:avLst/>
          </a:prstGeom>
          <a:noFill/>
          <a:ln>
            <a:noFill/>
          </a:ln>
        </p:spPr>
        <p:style>
          <a:lnRef idx="0">
            <a:scrgbClr r="0" g="0" b="0"/>
          </a:lnRef>
          <a:fillRef idx="0">
            <a:scrgbClr r="0" g="0" b="0"/>
          </a:fillRef>
          <a:effectRef idx="0">
            <a:scrgbClr r="0" g="0" b="0"/>
          </a:effectRef>
          <a:fontRef idx="minor"/>
        </p:style>
        <p:txBody>
          <a:bodyPr wrap="square" lIns="0" tIns="0" rIns="0" bIns="0" anchor="ctr">
            <a:spAutoFit/>
          </a:bodyPr>
          <a:lstStyle/>
          <a:p>
            <a:pPr algn="ctr">
              <a:lnSpc>
                <a:spcPct val="100000"/>
              </a:lnSpc>
            </a:pPr>
            <a:r>
              <a:rPr lang="en-US" sz="3600" b="0" strike="noStrike" spc="-1" dirty="0">
                <a:solidFill>
                  <a:srgbClr val="000000"/>
                </a:solidFill>
                <a:latin typeface="Arial"/>
                <a:ea typeface="DejaVu Sans"/>
              </a:rPr>
              <a:t>Renewal of Sponsor Ballot Resolution Committee (BRC)</a:t>
            </a:r>
            <a:endParaRPr lang="en-US" sz="3600" b="0" strike="noStrike" spc="-1" dirty="0">
              <a:latin typeface="Arial"/>
            </a:endParaRPr>
          </a:p>
        </p:txBody>
      </p:sp>
      <p:sp>
        <p:nvSpPr>
          <p:cNvPr id="103" name="CustomShape 3"/>
          <p:cNvSpPr/>
          <p:nvPr/>
        </p:nvSpPr>
        <p:spPr>
          <a:xfrm>
            <a:off x="642393" y="1999219"/>
            <a:ext cx="7905509" cy="4495338"/>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a:bodyPr>
          <a:lstStyle/>
          <a:p>
            <a:pPr marL="432000" indent="-321840">
              <a:lnSpc>
                <a:spcPct val="100000"/>
              </a:lnSpc>
              <a:spcBef>
                <a:spcPts val="600"/>
              </a:spcBef>
              <a:buClr>
                <a:srgbClr val="000000"/>
              </a:buClr>
              <a:buSzPct val="45000"/>
              <a:buFont typeface="Wingdings" charset="2"/>
              <a:buChar char=""/>
            </a:pPr>
            <a:r>
              <a:rPr lang="en-GB" sz="2400" spc="-1" dirty="0">
                <a:solidFill>
                  <a:srgbClr val="000000"/>
                </a:solidFill>
              </a:rPr>
              <a:t>Move to renew the 802.15.22.3 Ballot Resolution Committee consisting of the following individuals from Nov. 2019 to March 2020. </a:t>
            </a:r>
          </a:p>
          <a:p>
            <a:pPr marL="432000" indent="-321840">
              <a:lnSpc>
                <a:spcPct val="100000"/>
              </a:lnSpc>
              <a:spcBef>
                <a:spcPts val="600"/>
              </a:spcBef>
              <a:buClr>
                <a:srgbClr val="000000"/>
              </a:buClr>
              <a:buSzPct val="45000"/>
              <a:buFont typeface="Wingdings" charset="2"/>
              <a:buChar char=""/>
            </a:pPr>
            <a:r>
              <a:rPr lang="en-GB" sz="2400" spc="-1" dirty="0">
                <a:solidFill>
                  <a:srgbClr val="000000"/>
                </a:solidFill>
              </a:rPr>
              <a:t>Participants: Apurva N. Mody (</a:t>
            </a:r>
            <a:r>
              <a:rPr lang="en-GB" sz="2400" spc="-1" dirty="0" err="1">
                <a:solidFill>
                  <a:srgbClr val="000000"/>
                </a:solidFill>
              </a:rPr>
              <a:t>AiRANACULUS</a:t>
            </a:r>
            <a:r>
              <a:rPr lang="en-GB" sz="2400" spc="-1" dirty="0">
                <a:solidFill>
                  <a:srgbClr val="000000"/>
                </a:solidFill>
              </a:rPr>
              <a:t> and </a:t>
            </a:r>
            <a:r>
              <a:rPr lang="en-GB" sz="2400" spc="-1" dirty="0" err="1">
                <a:solidFill>
                  <a:srgbClr val="000000"/>
                </a:solidFill>
              </a:rPr>
              <a:t>WhiteSpace</a:t>
            </a:r>
            <a:r>
              <a:rPr lang="en-GB" sz="2400" spc="-1" dirty="0">
                <a:solidFill>
                  <a:srgbClr val="000000"/>
                </a:solidFill>
              </a:rPr>
              <a:t> Alliance), Oliver Holland (AWTG and King’s College London), Roger Hislop (Dimension Data), Michael Cotton (NTIA), Doug Boulware (NTIA), Gianfranco Miele (University of Casino, Italy) and Ranga Reddy (Self). </a:t>
            </a:r>
          </a:p>
          <a:p>
            <a:pPr marL="432000" indent="-321840">
              <a:lnSpc>
                <a:spcPct val="100000"/>
              </a:lnSpc>
              <a:spcBef>
                <a:spcPts val="600"/>
              </a:spcBef>
              <a:buClr>
                <a:srgbClr val="000000"/>
              </a:buClr>
              <a:buSzPct val="45000"/>
              <a:buFont typeface="Wingdings" charset="2"/>
              <a:buChar char=""/>
            </a:pPr>
            <a:r>
              <a:rPr lang="en-GB" sz="2400" spc="-1" dirty="0">
                <a:solidFill>
                  <a:srgbClr val="000000"/>
                </a:solidFill>
              </a:rPr>
              <a:t>Move: Oliver Holland (AWTG)</a:t>
            </a:r>
          </a:p>
          <a:p>
            <a:pPr marL="432000" indent="-321840">
              <a:lnSpc>
                <a:spcPct val="100000"/>
              </a:lnSpc>
              <a:spcBef>
                <a:spcPts val="600"/>
              </a:spcBef>
              <a:buClr>
                <a:srgbClr val="000000"/>
              </a:buClr>
              <a:buSzPct val="45000"/>
              <a:buFont typeface="Wingdings" charset="2"/>
              <a:buChar char=""/>
            </a:pPr>
            <a:r>
              <a:rPr lang="en-GB" sz="2400" spc="-1" dirty="0">
                <a:solidFill>
                  <a:srgbClr val="000000"/>
                </a:solidFill>
              </a:rPr>
              <a:t>Second: Mike Cotton (NTIA)</a:t>
            </a:r>
          </a:p>
        </p:txBody>
      </p:sp>
      <p:pic>
        <p:nvPicPr>
          <p:cNvPr id="2051" name="Picture 6" descr="dot">
            <a:extLst>
              <a:ext uri="{FF2B5EF4-FFF2-40B4-BE49-F238E27FC236}">
                <a16:creationId xmlns:a16="http://schemas.microsoft.com/office/drawing/2014/main" id="{4750E4A5-05CF-4FB5-9795-C4F92B6302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113" cy="11113"/>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5" descr="dot">
            <a:extLst>
              <a:ext uri="{FF2B5EF4-FFF2-40B4-BE49-F238E27FC236}">
                <a16:creationId xmlns:a16="http://schemas.microsoft.com/office/drawing/2014/main" id="{E8D4A092-9D32-4E95-BFBB-1C6B2EBFAB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938" cy="7938"/>
          </a:xfrm>
          <a:prstGeom prst="rect">
            <a:avLst/>
          </a:prstGeom>
          <a:noFill/>
          <a:extLst>
            <a:ext uri="{909E8E84-426E-40DD-AFC4-6F175D3DCCD1}">
              <a14:hiddenFill xmlns:a14="http://schemas.microsoft.com/office/drawing/2010/main">
                <a:solidFill>
                  <a:srgbClr val="FFFFFF"/>
                </a:solidFill>
              </a14:hiddenFill>
            </a:ext>
          </a:extLst>
        </p:spPr>
      </p:pic>
      <p:pic>
        <p:nvPicPr>
          <p:cNvPr id="2049" name="Picture 4" descr="dot">
            <a:extLst>
              <a:ext uri="{FF2B5EF4-FFF2-40B4-BE49-F238E27FC236}">
                <a16:creationId xmlns:a16="http://schemas.microsoft.com/office/drawing/2014/main" id="{EF5F4BE3-D6BF-49B7-8BBC-F313B136C7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938" cy="79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9428534"/>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ustomShape 1"/>
          <p:cNvSpPr/>
          <p:nvPr/>
        </p:nvSpPr>
        <p:spPr>
          <a:xfrm>
            <a:off x="685800" y="685440"/>
            <a:ext cx="7768440" cy="1063080"/>
          </a:xfrm>
          <a:prstGeom prst="rect">
            <a:avLst/>
          </a:prstGeom>
          <a:noFill/>
          <a:ln>
            <a:noFill/>
          </a:ln>
        </p:spPr>
        <p:style>
          <a:lnRef idx="0">
            <a:scrgbClr r="0" g="0" b="0"/>
          </a:lnRef>
          <a:fillRef idx="0">
            <a:scrgbClr r="0" g="0" b="0"/>
          </a:fillRef>
          <a:effectRef idx="0">
            <a:scrgbClr r="0" g="0" b="0"/>
          </a:effectRef>
          <a:fontRef idx="minor"/>
        </p:style>
      </p:sp>
      <p:sp>
        <p:nvSpPr>
          <p:cNvPr id="105" name="CustomShape 2"/>
          <p:cNvSpPr/>
          <p:nvPr/>
        </p:nvSpPr>
        <p:spPr>
          <a:xfrm>
            <a:off x="438120" y="598526"/>
            <a:ext cx="8227080" cy="677108"/>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en-US" sz="4400" b="0" strike="noStrike" spc="-1" dirty="0">
                <a:solidFill>
                  <a:srgbClr val="000000"/>
                </a:solidFill>
                <a:latin typeface="Arial"/>
                <a:ea typeface="DejaVu Sans"/>
              </a:rPr>
              <a:t>Future Meetings</a:t>
            </a:r>
            <a:endParaRPr lang="en-US" sz="4400" b="0" strike="noStrike" spc="-1" dirty="0">
              <a:latin typeface="Arial"/>
            </a:endParaRPr>
          </a:p>
        </p:txBody>
      </p:sp>
      <p:sp>
        <p:nvSpPr>
          <p:cNvPr id="106" name="CustomShape 3"/>
          <p:cNvSpPr/>
          <p:nvPr/>
        </p:nvSpPr>
        <p:spPr>
          <a:xfrm>
            <a:off x="697311" y="1624255"/>
            <a:ext cx="7848052" cy="4489551"/>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lnSpcReduction="10000"/>
          </a:bodyPr>
          <a:lstStyle/>
          <a:p>
            <a:pPr marL="432000" indent="-321840">
              <a:lnSpc>
                <a:spcPct val="100000"/>
              </a:lnSpc>
              <a:spcBef>
                <a:spcPts val="1417"/>
              </a:spcBef>
              <a:buClr>
                <a:srgbClr val="000000"/>
              </a:buClr>
              <a:buSzPct val="45000"/>
              <a:buFont typeface="Wingdings" charset="2"/>
              <a:buChar char=""/>
            </a:pPr>
            <a:r>
              <a:rPr lang="en-US" sz="3200" b="0" strike="noStrike" spc="-1" dirty="0">
                <a:solidFill>
                  <a:srgbClr val="000000"/>
                </a:solidFill>
                <a:latin typeface="Arial"/>
                <a:ea typeface="DejaVu Sans"/>
              </a:rPr>
              <a:t>Ballot Resolution Committee</a:t>
            </a:r>
          </a:p>
          <a:p>
            <a:pPr marL="889200" lvl="1" indent="-321840">
              <a:spcBef>
                <a:spcPts val="1417"/>
              </a:spcBef>
              <a:buClr>
                <a:srgbClr val="000000"/>
              </a:buClr>
              <a:buSzPct val="45000"/>
              <a:buFont typeface="Wingdings" charset="2"/>
              <a:buChar char=""/>
            </a:pPr>
            <a:r>
              <a:rPr lang="en-US" sz="3200" b="0" strike="noStrike" spc="-1" dirty="0">
                <a:solidFill>
                  <a:srgbClr val="000000"/>
                </a:solidFill>
                <a:latin typeface="Arial"/>
                <a:ea typeface="DejaVu Sans"/>
              </a:rPr>
              <a:t>Online meetings at 3pm UTC Fridays (although can vary based on availabilities, and can sometimes also meet on Wednesdays)</a:t>
            </a:r>
          </a:p>
          <a:p>
            <a:pPr marL="432000" indent="-321840">
              <a:lnSpc>
                <a:spcPct val="100000"/>
              </a:lnSpc>
              <a:spcBef>
                <a:spcPts val="1417"/>
              </a:spcBef>
              <a:buClr>
                <a:srgbClr val="000000"/>
              </a:buClr>
              <a:buSzPct val="45000"/>
              <a:buFont typeface="Wingdings" charset="2"/>
              <a:buChar char=""/>
            </a:pPr>
            <a:r>
              <a:rPr lang="en-US" sz="3200" b="0" strike="noStrike" spc="-1" dirty="0">
                <a:latin typeface="Arial"/>
              </a:rPr>
              <a:t>Continue only meeting face-to-face in Plenary Sessions</a:t>
            </a:r>
            <a:r>
              <a:rPr lang="en-US" sz="3200" spc="-1" dirty="0">
                <a:latin typeface="Arial"/>
              </a:rPr>
              <a:t>; next meeting in March 2020, Atlanta Plenary</a:t>
            </a:r>
          </a:p>
          <a:p>
            <a:pPr marL="889200" lvl="1" indent="-321840">
              <a:spcBef>
                <a:spcPts val="1417"/>
              </a:spcBef>
              <a:buClr>
                <a:srgbClr val="000000"/>
              </a:buClr>
              <a:buSzPct val="45000"/>
              <a:buFont typeface="Wingdings" charset="2"/>
              <a:buChar char=""/>
            </a:pPr>
            <a:r>
              <a:rPr lang="en-US" sz="3200" b="0" strike="noStrike" spc="-1" dirty="0">
                <a:latin typeface="Arial"/>
              </a:rPr>
              <a:t>2-3 Meetings required in that Session</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871</TotalTime>
  <Words>591</Words>
  <Application>Microsoft Office PowerPoint</Application>
  <PresentationFormat>On-screen Show (4:3)</PresentationFormat>
  <Paragraphs>49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TG9 Closing Hanoi</dc:title>
  <dc:subject/>
  <dc:creator>Tero Kivinen</dc:creator>
  <dc:description>&lt;doc#&gt;</dc:description>
  <cp:lastModifiedBy>Oliver Holland</cp:lastModifiedBy>
  <cp:revision>92</cp:revision>
  <dcterms:created xsi:type="dcterms:W3CDTF">2018-03-05T16:39:13Z</dcterms:created>
  <dcterms:modified xsi:type="dcterms:W3CDTF">2019-11-15T01:15:39Z</dcterms:modified>
  <dc:language>en-US</dc:language>
</cp:coreProperties>
</file>