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80" r:id="rId5"/>
    <p:sldId id="287" r:id="rId6"/>
    <p:sldId id="285"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67" d="100"/>
          <a:sy n="67" d="100"/>
        </p:scale>
        <p:origin x="1204"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2019/11/14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7</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802.15-19-0567-00-0dep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43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November 2019]	</a:t>
            </a:r>
          </a:p>
          <a:p>
            <a:r>
              <a:rPr lang="en-US" altLang="ja-JP" sz="1600" b="1" dirty="0">
                <a:ea typeface="ＭＳ Ｐゴシック" charset="-128"/>
              </a:rPr>
              <a:t>Date Submitted: </a:t>
            </a:r>
            <a:r>
              <a:rPr lang="en-US" altLang="ja-JP" sz="1600" dirty="0">
                <a:ea typeface="ＭＳ Ｐゴシック" charset="-128"/>
              </a:rPr>
              <a:t>[14 November 2019]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November Meeting at Waikoloa, Hawaii in 2019.]</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p:txBody>
          <a:bodyPr/>
          <a:lstStyle/>
          <a:p>
            <a:r>
              <a:rPr lang="en-US" altLang="ja-JP"/>
              <a:t>November 2019</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Waikoloa, Hawaii, USA</a:t>
            </a:r>
            <a:br>
              <a:rPr lang="en-US" altLang="ja-JP" dirty="0">
                <a:ea typeface="ＭＳ Ｐゴシック" pitchFamily="50" charset="-128"/>
              </a:rPr>
            </a:br>
            <a:r>
              <a:rPr lang="en-US" altLang="ja-JP" dirty="0">
                <a:ea typeface="ＭＳ Ｐゴシック" pitchFamily="50" charset="-128"/>
              </a:rPr>
              <a:t>November 14</a:t>
            </a:r>
            <a:r>
              <a:rPr lang="en-US" altLang="ja-JP" baseline="30000" dirty="0">
                <a:ea typeface="ＭＳ Ｐゴシック" pitchFamily="50" charset="-128"/>
              </a:rPr>
              <a:t>th</a:t>
            </a:r>
            <a:r>
              <a:rPr lang="en-US" altLang="ja-JP" dirty="0">
                <a:ea typeface="ＭＳ Ｐゴシック" pitchFamily="50" charset="-128"/>
              </a:rPr>
              <a:t>, 2019</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a:t>
            </a:r>
            <a:r>
              <a:rPr lang="en-US" altLang="ja-JP" sz="2800" dirty="0">
                <a:ea typeface="ＭＳ Ｐゴシック" pitchFamily="50" charset="-128"/>
              </a:rPr>
              <a:t> Oulu)</a:t>
            </a:r>
            <a:br>
              <a:rPr lang="en-US" altLang="ja-JP" sz="2800" dirty="0">
                <a:ea typeface="ＭＳ Ｐゴシック" pitchFamily="50" charset="-128"/>
              </a:rPr>
            </a:br>
            <a:r>
              <a:rPr lang="en-US" altLang="ja-JP" sz="2800" dirty="0">
                <a:ea typeface="ＭＳ Ｐゴシック" pitchFamily="50" charset="-128"/>
              </a:rPr>
              <a:t>Presented by </a:t>
            </a:r>
            <a:br>
              <a:rPr lang="en-US" altLang="ja-JP" sz="2800" dirty="0">
                <a:ea typeface="ＭＳ Ｐゴシック" pitchFamily="50" charset="-128"/>
              </a:rPr>
            </a:br>
            <a:r>
              <a:rPr lang="en-US" altLang="ja-JP" sz="2800" dirty="0">
                <a:ea typeface="ＭＳ Ｐゴシック" pitchFamily="50" charset="-128"/>
              </a:rPr>
              <a:t>Huan-Bang Li (NICT)</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November 2019</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9539" y="1059926"/>
            <a:ext cx="8568951" cy="5380761"/>
          </a:xfrm>
        </p:spPr>
        <p:txBody>
          <a:bodyPr/>
          <a:lstStyle/>
          <a:p>
            <a:pPr algn="just">
              <a:lnSpc>
                <a:spcPts val="2400"/>
              </a:lnSpc>
            </a:pPr>
            <a:r>
              <a:rPr lang="en-US" altLang="ja-JP" sz="2000" dirty="0"/>
              <a:t>Following up the discussion in Ha Noi meeting September, IG-DEP activities have been confirmed as </a:t>
            </a:r>
            <a:r>
              <a:rPr lang="en-US" altLang="ja-JP" sz="2000" b="1" dirty="0"/>
              <a:t>amendment of existing IEEE802.15.6 for WBAN </a:t>
            </a:r>
            <a:r>
              <a:rPr lang="en-US" altLang="ja-JP" sz="2000" dirty="0"/>
              <a:t>rater than a new standard in focused use cases of WBAN for human, car, and robotic bodies.</a:t>
            </a:r>
          </a:p>
          <a:p>
            <a:pPr algn="just">
              <a:lnSpc>
                <a:spcPts val="2400"/>
              </a:lnSpc>
            </a:pPr>
            <a:r>
              <a:rPr lang="en-US" altLang="ja-JP" sz="2000" b="1" dirty="0"/>
              <a:t>Prof. Masayuki Hirata, MD </a:t>
            </a:r>
            <a:r>
              <a:rPr lang="en-US" altLang="ja-JP" sz="2000" dirty="0"/>
              <a:t>of Osaka University joined in this working group to give a keynote speech in WNG session from </a:t>
            </a:r>
            <a:r>
              <a:rPr lang="en-US" altLang="ja-JP" sz="2000" b="1" dirty="0"/>
              <a:t>a brain surgent point of view </a:t>
            </a:r>
            <a:r>
              <a:rPr lang="en-US" altLang="ja-JP" sz="2000" dirty="0"/>
              <a:t>to appeal necessity amendment of 802.15.6 for higher capacity and dependability with UWB radio for </a:t>
            </a:r>
            <a:r>
              <a:rPr lang="en-US" altLang="ja-JP" sz="2000" b="1" dirty="0"/>
              <a:t>2</a:t>
            </a:r>
            <a:r>
              <a:rPr lang="en-US" altLang="ja-JP" sz="2000" b="1" baseline="30000" dirty="0"/>
              <a:t>nd</a:t>
            </a:r>
            <a:r>
              <a:rPr lang="en-US" altLang="ja-JP" sz="2000" b="1" dirty="0"/>
              <a:t> Generation of </a:t>
            </a:r>
            <a:r>
              <a:rPr lang="en-US" altLang="ja-JP" sz="2000" b="1" dirty="0" err="1"/>
              <a:t>ECoG</a:t>
            </a:r>
            <a:r>
              <a:rPr lang="en-US" altLang="ja-JP" sz="2000" b="1" dirty="0"/>
              <a:t> sensing for BMI.</a:t>
            </a:r>
            <a:r>
              <a:rPr lang="en-US" altLang="ja-JP" sz="2000" dirty="0"/>
              <a:t> </a:t>
            </a:r>
          </a:p>
          <a:p>
            <a:pPr algn="just">
              <a:lnSpc>
                <a:spcPts val="2400"/>
              </a:lnSpc>
            </a:pPr>
            <a:r>
              <a:rPr lang="en-US" altLang="ja-JP" sz="2000" b="1" dirty="0"/>
              <a:t>Technical requirement was updated according to this new use case </a:t>
            </a:r>
            <a:r>
              <a:rPr lang="en-US" altLang="ja-JP" sz="2000" dirty="0"/>
              <a:t>such as for aggregate data rate, associate delay, delivery ratio requirement, disconnection ratio, coverage range, feedback loop response time, multiuser support, internetwork interference, channel model resilience etc.</a:t>
            </a:r>
          </a:p>
          <a:p>
            <a:pPr algn="just">
              <a:lnSpc>
                <a:spcPts val="2400"/>
              </a:lnSpc>
            </a:pPr>
            <a:r>
              <a:rPr lang="en-US" altLang="ja-JP" sz="2000" dirty="0"/>
              <a:t>By instruction of Dr. Bob </a:t>
            </a:r>
            <a:r>
              <a:rPr lang="en-US" altLang="ja-JP" sz="2000" dirty="0" err="1"/>
              <a:t>Heile</a:t>
            </a:r>
            <a:r>
              <a:rPr lang="en-US" altLang="ja-JP" sz="2000" dirty="0"/>
              <a:t>, IG-DEP will circulate a draft scope and unique identity to </a:t>
            </a:r>
            <a:r>
              <a:rPr lang="en-US" altLang="ja-JP" sz="2000" b="1" dirty="0"/>
              <a:t>get a head start on SG since next January meeting.</a:t>
            </a:r>
          </a:p>
        </p:txBody>
      </p:sp>
      <p:sp>
        <p:nvSpPr>
          <p:cNvPr id="3" name="タイトル 2"/>
          <p:cNvSpPr>
            <a:spLocks noGrp="1"/>
          </p:cNvSpPr>
          <p:nvPr>
            <p:ph type="title"/>
          </p:nvPr>
        </p:nvSpPr>
        <p:spPr>
          <a:xfrm>
            <a:off x="685800" y="484138"/>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nvPr>
        </p:nvGraphicFramePr>
        <p:xfrm>
          <a:off x="956916" y="1301515"/>
          <a:ext cx="7287490" cy="4575757"/>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Waikoloa 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p>
                    <a:p>
                      <a:pPr algn="ctr"/>
                      <a:r>
                        <a:rPr kumimoji="1" lang="ja-JP" altLang="en-US" dirty="0">
                          <a:solidFill>
                            <a:schemeClr val="tx1"/>
                          </a:solidFill>
                        </a:rPr>
                        <a:t>＊</a:t>
                      </a:r>
                      <a:r>
                        <a:rPr kumimoji="1" lang="en-US" altLang="ja-JP" dirty="0">
                          <a:solidFill>
                            <a:schemeClr val="tx1"/>
                          </a:solidFill>
                        </a:rPr>
                        <a:t>Keynote</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Waikoloa 3</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Waikoloa 2</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 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
        <p:nvSpPr>
          <p:cNvPr id="4" name="テキスト ボックス 3">
            <a:extLst>
              <a:ext uri="{FF2B5EF4-FFF2-40B4-BE49-F238E27FC236}">
                <a16:creationId xmlns:a16="http://schemas.microsoft.com/office/drawing/2014/main" id="{25F24E7D-312F-41FC-9B5D-6B95568323B5}"/>
              </a:ext>
            </a:extLst>
          </p:cNvPr>
          <p:cNvSpPr txBox="1"/>
          <p:nvPr/>
        </p:nvSpPr>
        <p:spPr>
          <a:xfrm>
            <a:off x="1588" y="5805264"/>
            <a:ext cx="9217024" cy="615553"/>
          </a:xfrm>
          <a:prstGeom prst="rect">
            <a:avLst/>
          </a:prstGeom>
          <a:noFill/>
        </p:spPr>
        <p:txBody>
          <a:bodyPr wrap="square" rtlCol="0">
            <a:spAutoFit/>
          </a:bodyPr>
          <a:lstStyle/>
          <a:p>
            <a:r>
              <a:rPr kumimoji="1" lang="en-US" altLang="ja-JP" sz="2000" dirty="0">
                <a:latin typeface="Arial" panose="020B0604020202020204" pitchFamily="34" charset="0"/>
                <a:cs typeface="Arial" panose="020B0604020202020204" pitchFamily="34" charset="0"/>
              </a:rPr>
              <a:t>* </a:t>
            </a:r>
            <a:r>
              <a:rPr kumimoji="1" lang="en-US" altLang="ja-JP" sz="1400" dirty="0">
                <a:latin typeface="Arial" panose="020B0604020202020204" pitchFamily="34" charset="0"/>
                <a:cs typeface="Arial" panose="020B0604020202020204" pitchFamily="34" charset="0"/>
              </a:rPr>
              <a:t>In WNG session Prof. Masayuki Hirata, MD, PhD &amp; Meng, Dept of Neurological Diagnosis and Restoration, Osaka University Graduate School of Medicine will give a keynote speech for Brain Machine Interface with WBAN,</a:t>
            </a:r>
            <a:endParaRPr kumimoji="1" lang="ja-JP" alt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37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302024"/>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15-19-0431-00-0dep-ig-dependability-September-2019-meeting-minutes</a:t>
            </a:r>
          </a:p>
          <a:p>
            <a:pPr>
              <a:lnSpc>
                <a:spcPts val="1100"/>
              </a:lnSpc>
            </a:pPr>
            <a:r>
              <a:rPr lang="en-US" altLang="ja-JP" sz="1300" dirty="0"/>
              <a:t>Review</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IG Dependability Activities for Cars and other IoT &amp; M2M Use cases and Amendment of IEEE802.15.6 Wireless Medical BAN        </a:t>
            </a:r>
            <a:r>
              <a:rPr lang="ja-JP" altLang="en-US" sz="1300" dirty="0">
                <a:cs typeface="Times New Roman" pitchFamily="18" charset="0"/>
              </a:rPr>
              <a:t>　　　　　　          　</a:t>
            </a:r>
            <a:r>
              <a:rPr lang="en-US" altLang="ja-JP" sz="1300" dirty="0">
                <a:cs typeface="Times New Roman" pitchFamily="18" charset="0"/>
              </a:rPr>
              <a:t>doc.#15-18-0347-01-0dep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IEEE802.15.6 Wireless Medical BAN                          doc.#15-18-0384-00-odep</a:t>
            </a:r>
          </a:p>
          <a:p>
            <a:pPr marL="800100" lvl="1">
              <a:lnSpc>
                <a:spcPts val="1100"/>
              </a:lnSpc>
              <a:spcBef>
                <a:spcPts val="0"/>
              </a:spcBef>
              <a:spcAft>
                <a:spcPts val="0"/>
              </a:spcAft>
              <a:buFont typeface="+mj-lt"/>
              <a:buAutoNum type="arabicPeriod"/>
              <a:defRPr/>
            </a:pPr>
            <a:r>
              <a:rPr lang="en-US" altLang="ja-JP" sz="1300" dirty="0" err="1">
                <a:cs typeface="Times New Roman" pitchFamily="18" charset="0"/>
              </a:rPr>
              <a:t>SmartBAN</a:t>
            </a:r>
            <a:r>
              <a:rPr lang="en-US" altLang="ja-JP" sz="1300" dirty="0">
                <a:cs typeface="Times New Roman" pitchFamily="18" charset="0"/>
              </a:rPr>
              <a:t> ETSI standard for smart body area networks             doc.#15-19-0509-00-0dep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Updated  Technical Requirements for Focused Use Cases on WBAN for Human, Robotic and Car Bodies</a:t>
            </a:r>
            <a:r>
              <a:rPr lang="ja-JP" altLang="en-US" sz="1300" dirty="0">
                <a:cs typeface="Times New Roman" pitchFamily="18" charset="0"/>
              </a:rPr>
              <a:t>　                                                                                          </a:t>
            </a:r>
            <a:endParaRPr lang="en-US" altLang="ja-JP" sz="1300" dirty="0">
              <a:cs typeface="Times New Roman" pitchFamily="18" charset="0"/>
            </a:endParaRPr>
          </a:p>
          <a:p>
            <a:pPr marL="514350" lvl="1" indent="0">
              <a:lnSpc>
                <a:spcPts val="1100"/>
              </a:lnSpc>
              <a:spcBef>
                <a:spcPts val="0"/>
              </a:spcBef>
              <a:spcAft>
                <a:spcPts val="0"/>
              </a:spcAft>
              <a:buNone/>
              <a:defRPr/>
            </a:pPr>
            <a:r>
              <a:rPr lang="en-US" altLang="ja-JP" sz="1300" dirty="0">
                <a:cs typeface="Times New Roman" pitchFamily="18" charset="0"/>
              </a:rPr>
              <a:t>                                                                                                            doc.#15-19-0157-03-0dep</a:t>
            </a:r>
          </a:p>
          <a:p>
            <a:pPr>
              <a:lnSpc>
                <a:spcPts val="1100"/>
              </a:lnSpc>
            </a:pPr>
            <a:r>
              <a:rPr lang="en-US" altLang="ja-JP" sz="1300" dirty="0"/>
              <a:t>Discussion</a:t>
            </a:r>
          </a:p>
          <a:p>
            <a:pPr marL="804863" indent="0">
              <a:lnSpc>
                <a:spcPts val="1100"/>
              </a:lnSpc>
              <a:buNone/>
            </a:pPr>
            <a:r>
              <a:rPr lang="en-US" altLang="ja-JP" sz="1300" dirty="0"/>
              <a:t>Amendment of PHY and MAC of IEEE802.15.6 Wireless Medical BAN to Dependable BAN for Medicine, Cars and other IoT/M2M Use cases with Data Science for Next Generation of </a:t>
            </a:r>
            <a:r>
              <a:rPr lang="en-US" altLang="ja-JP" sz="1300" dirty="0" err="1"/>
              <a:t>ECoG</a:t>
            </a:r>
            <a:r>
              <a:rPr lang="en-US" altLang="ja-JP" sz="1300" dirty="0"/>
              <a:t>-BMI.</a:t>
            </a:r>
          </a:p>
          <a:p>
            <a:pPr marL="538163" indent="0">
              <a:lnSpc>
                <a:spcPts val="1100"/>
              </a:lnSpc>
              <a:buNone/>
            </a:pPr>
            <a:r>
              <a:rPr lang="en-US" altLang="ja-JP" sz="1300" dirty="0"/>
              <a:t>1. Requirement for Wireless Medical BAN to Apply for </a:t>
            </a:r>
            <a:r>
              <a:rPr lang="en-US" altLang="ja-JP" sz="1300" dirty="0" err="1"/>
              <a:t>ECoG</a:t>
            </a:r>
            <a:r>
              <a:rPr lang="en-US" altLang="ja-JP" sz="1300" dirty="0"/>
              <a:t>-based Brain-Machine Interface</a:t>
            </a:r>
          </a:p>
          <a:p>
            <a:pPr marL="538163" indent="0">
              <a:lnSpc>
                <a:spcPts val="1100"/>
              </a:lnSpc>
              <a:buNone/>
            </a:pPr>
            <a:r>
              <a:rPr lang="en-US" altLang="ja-JP" sz="1300" dirty="0"/>
              <a:t>                                                                                                             doc.#15-19-0419-03-0dep</a:t>
            </a:r>
          </a:p>
          <a:p>
            <a:pPr marL="538163" indent="0">
              <a:lnSpc>
                <a:spcPts val="1100"/>
              </a:lnSpc>
              <a:buNone/>
            </a:pPr>
            <a:r>
              <a:rPr lang="en-US" altLang="ja-JP" sz="1300" dirty="0"/>
              <a:t>2.. Brain-Machine Interface based on Electrocorticography using high speed UWB wireless body area network                                                                                        doc.#15-19-0421-02-0dep                                                                 </a:t>
            </a:r>
          </a:p>
          <a:p>
            <a:pPr>
              <a:lnSpc>
                <a:spcPts val="1100"/>
              </a:lnSpc>
            </a:pPr>
            <a:r>
              <a:rPr lang="en-US" altLang="ja-JP" sz="1300" dirty="0"/>
              <a:t>Presentation</a:t>
            </a:r>
          </a:p>
          <a:p>
            <a:pPr lvl="1">
              <a:lnSpc>
                <a:spcPts val="1100"/>
              </a:lnSpc>
              <a:buFont typeface="+mj-lt"/>
              <a:buAutoNum type="arabicPeriod"/>
            </a:pPr>
            <a:r>
              <a:rPr lang="en-US" altLang="ja-JP" sz="1300" dirty="0"/>
              <a:t>Higher speed wireless body area networks are required for implantable brain-machine interfaces</a:t>
            </a:r>
          </a:p>
          <a:p>
            <a:pPr marL="457200" lvl="1" indent="0">
              <a:lnSpc>
                <a:spcPts val="1100"/>
              </a:lnSpc>
              <a:buNone/>
            </a:pPr>
            <a:r>
              <a:rPr lang="en-US" altLang="ja-JP" sz="1300" dirty="0"/>
              <a:t>                                                                                                              doc.#15-19-0545-00-0dep</a:t>
            </a:r>
          </a:p>
          <a:p>
            <a:pPr marL="800100" lvl="1" indent="-342900">
              <a:lnSpc>
                <a:spcPts val="1100"/>
              </a:lnSpc>
              <a:buAutoNum type="arabicPeriod" startAt="2"/>
            </a:pPr>
            <a:r>
              <a:rPr lang="en-US" altLang="ja-JP" sz="1300" dirty="0"/>
              <a:t>MAC Protocol with Interference Mitigation Using Negotiation among Coordinators in Multiple  Wireless Body Area Networks(BAN’s)                                                                    doc.#15-19-0503-00-0dep</a:t>
            </a:r>
          </a:p>
          <a:p>
            <a:pPr marL="800100" lvl="1" indent="-342900">
              <a:lnSpc>
                <a:spcPts val="1100"/>
              </a:lnSpc>
              <a:buAutoNum type="arabicPeriod" startAt="3"/>
            </a:pPr>
            <a:r>
              <a:rPr lang="en-US" altLang="ja-JP" sz="1300" dirty="0"/>
              <a:t>Localization of implanted devices by combining TDOA, particle filter and map-mapping with intestine modeling                                                                                          doc.#15-19-0510-00-0dep</a:t>
            </a:r>
          </a:p>
          <a:p>
            <a:pPr marL="800100" lvl="1" indent="-342900">
              <a:lnSpc>
                <a:spcPts val="1100"/>
              </a:lnSpc>
              <a:buAutoNum type="arabicPeriod" startAt="3"/>
            </a:pPr>
            <a:r>
              <a:rPr lang="en-US" altLang="ja-JP" sz="1300" dirty="0"/>
              <a:t>Stress analysis for rehabilitation patients using neural network for ECG-RRI with WBAN </a:t>
            </a:r>
          </a:p>
          <a:p>
            <a:pPr marL="457200" lvl="1" indent="0">
              <a:lnSpc>
                <a:spcPts val="1100"/>
              </a:lnSpc>
              <a:buNone/>
            </a:pPr>
            <a:r>
              <a:rPr lang="en-US" altLang="ja-JP" sz="1300" dirty="0"/>
              <a:t>                                                                                                              doc.#15-19-0506-00-0dep</a:t>
            </a:r>
          </a:p>
          <a:p>
            <a:pPr>
              <a:lnSpc>
                <a:spcPts val="1100"/>
              </a:lnSpc>
            </a:pPr>
            <a:r>
              <a:rPr lang="en-US" altLang="ja-JP" sz="1300" dirty="0"/>
              <a:t>Discussion</a:t>
            </a:r>
          </a:p>
          <a:p>
            <a:pPr lvl="1">
              <a:lnSpc>
                <a:spcPts val="1100"/>
              </a:lnSpc>
              <a:buFont typeface="+mj-lt"/>
              <a:buAutoNum type="arabicPeriod"/>
            </a:pPr>
            <a:r>
              <a:rPr lang="en-US" altLang="ja-JP" sz="1300" dirty="0"/>
              <a:t>Technical requirement update with possible enable technologies   doc.#15-19-0157-04-0dep</a:t>
            </a:r>
          </a:p>
          <a:p>
            <a:pPr lvl="1">
              <a:lnSpc>
                <a:spcPts val="1100"/>
              </a:lnSpc>
              <a:buFont typeface="+mj-lt"/>
              <a:buAutoNum type="arabicPeriod"/>
            </a:pPr>
            <a:r>
              <a:rPr lang="en-US" altLang="ja-JP" sz="1300" dirty="0"/>
              <a:t>Review and Update of draft of PAR and CSD;                                doc.#15-16-0290-03-0dep</a:t>
            </a:r>
          </a:p>
          <a:p>
            <a:pPr lvl="1">
              <a:lnSpc>
                <a:spcPts val="1100"/>
              </a:lnSpc>
              <a:buFont typeface="+mj-lt"/>
              <a:buAutoNum type="arabicPeriod"/>
            </a:pPr>
            <a:r>
              <a:rPr lang="en-US" altLang="ja-JP" sz="1300" dirty="0"/>
              <a:t>Update of Timeline and Progress to SG/TG/WG</a:t>
            </a:r>
          </a:p>
        </p:txBody>
      </p:sp>
      <p:sp>
        <p:nvSpPr>
          <p:cNvPr id="4098" name="Rectangle 2"/>
          <p:cNvSpPr>
            <a:spLocks noGrp="1" noChangeArrowheads="1"/>
          </p:cNvSpPr>
          <p:nvPr>
            <p:ph type="title"/>
          </p:nvPr>
        </p:nvSpPr>
        <p:spPr>
          <a:xfrm>
            <a:off x="684483" y="519862"/>
            <a:ext cx="7772400" cy="726976"/>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1557" y="1127707"/>
            <a:ext cx="8872993" cy="5440119"/>
          </a:xfrm>
        </p:spPr>
        <p:txBody>
          <a:bodyPr/>
          <a:lstStyle/>
          <a:p>
            <a:pPr marL="0" indent="0">
              <a:lnSpc>
                <a:spcPts val="1600"/>
              </a:lnSpc>
              <a:buNone/>
            </a:pPr>
            <a:r>
              <a:rPr lang="is-IS" altLang="ja-JP" sz="1600" dirty="0"/>
              <a:t>15-19-0497-03-0dep-ig-dependability-november-2019-meeting-agenda by Ryuji Kohno (YNU/CWC-UofOulu) </a:t>
            </a:r>
          </a:p>
          <a:p>
            <a:pPr marL="0" indent="0">
              <a:lnSpc>
                <a:spcPts val="1600"/>
              </a:lnSpc>
              <a:buNone/>
            </a:pPr>
            <a:r>
              <a:rPr lang="is-IS" altLang="ja-JP" sz="1600" dirty="0"/>
              <a:t>15-19-0496-02-0dep-ig-dep-opening-information-for-november-2019</a:t>
            </a:r>
            <a:r>
              <a:rPr lang="ja-JP" altLang="en-US" sz="1600" dirty="0"/>
              <a:t> </a:t>
            </a:r>
            <a:r>
              <a:rPr lang="is-IS" altLang="ja-JP" sz="1600" dirty="0"/>
              <a:t>by Ryuji Kohno (YNU/CWC-UofOulu)</a:t>
            </a:r>
            <a:r>
              <a:rPr lang="ja-JP" altLang="en-US" sz="1600" dirty="0"/>
              <a:t> </a:t>
            </a:r>
            <a:r>
              <a:rPr lang="en-US" altLang="ja-JP" sz="1600" dirty="0"/>
              <a:t>and</a:t>
            </a:r>
            <a:r>
              <a:rPr lang="ja-JP" altLang="en-US" sz="1600" dirty="0"/>
              <a:t> </a:t>
            </a:r>
            <a:r>
              <a:rPr lang="en-US" altLang="ja-JP" sz="1600" dirty="0"/>
              <a:t>Jussi</a:t>
            </a:r>
            <a:r>
              <a:rPr lang="ja-JP" altLang="en-US" sz="1600" dirty="0"/>
              <a:t> </a:t>
            </a:r>
            <a:r>
              <a:rPr lang="en-US" altLang="ja-JP" sz="1600" dirty="0" err="1"/>
              <a:t>Haapola</a:t>
            </a:r>
            <a:r>
              <a:rPr lang="en-US" altLang="ja-JP" sz="1600" dirty="0"/>
              <a:t> (CWC)</a:t>
            </a:r>
            <a:r>
              <a:rPr lang="ja-JP" altLang="en-US" sz="1600" dirty="0"/>
              <a:t>　</a:t>
            </a:r>
            <a:endParaRPr lang="en-US" altLang="ja-JP" sz="1600" dirty="0"/>
          </a:p>
          <a:p>
            <a:pPr marL="0" indent="0">
              <a:lnSpc>
                <a:spcPts val="1600"/>
              </a:lnSpc>
              <a:buNone/>
            </a:pPr>
            <a:r>
              <a:rPr lang="en-US" altLang="ja-JP" sz="1600" dirty="0"/>
              <a:t>15-19-0509-00-0dep-smartBAN ETSI standard for smart body area networks by Matti Hämäläinen(CWC), John </a:t>
            </a:r>
            <a:r>
              <a:rPr lang="en-US" altLang="ja-JP" sz="1600" dirty="0" err="1"/>
              <a:t>Faserotu</a:t>
            </a:r>
            <a:r>
              <a:rPr lang="en-US" altLang="ja-JP" sz="1600" dirty="0"/>
              <a:t>(CSEM)</a:t>
            </a:r>
            <a:endParaRPr lang="is-IS" altLang="ja-JP" sz="1600" dirty="0"/>
          </a:p>
          <a:p>
            <a:pPr marL="0" indent="0">
              <a:lnSpc>
                <a:spcPts val="1600"/>
              </a:lnSpc>
              <a:buNone/>
            </a:pPr>
            <a:r>
              <a:rPr lang="en-US" altLang="ja-JP" sz="1600" dirty="0"/>
              <a:t>15-18-0545-00-0dep-ig-dep-Higher speed wireless body area networks are required for implantable brain-machine interfaces by Masayuki Hirata (Osaka University), ) </a:t>
            </a:r>
            <a:r>
              <a:rPr lang="en-US" altLang="ja-JP" sz="1600" dirty="0" err="1"/>
              <a:t>Takafumi</a:t>
            </a:r>
            <a:r>
              <a:rPr lang="en-US" altLang="ja-JP" sz="1600" dirty="0"/>
              <a:t> Sasaki(NICT)</a:t>
            </a:r>
          </a:p>
          <a:p>
            <a:pPr marL="0" indent="0">
              <a:lnSpc>
                <a:spcPts val="1600"/>
              </a:lnSpc>
              <a:buNone/>
            </a:pPr>
            <a:r>
              <a:rPr lang="en-US" altLang="ja-JP" sz="1600" dirty="0"/>
              <a:t>15-19-0503-00-0dep-MAC Protocol with Interference Mitigation Using Negotiation among Coordinators in Multiple Wireless Body Area Networks(BAN’s) by </a:t>
            </a:r>
            <a:r>
              <a:rPr lang="en-US" altLang="ja-JP" sz="1600" dirty="0" err="1"/>
              <a:t>Shunya</a:t>
            </a:r>
            <a:r>
              <a:rPr lang="en-US" altLang="ja-JP" sz="1600" dirty="0"/>
              <a:t> Ogawa(YNU), Ryuji Kohno (YNU/CWC </a:t>
            </a:r>
            <a:r>
              <a:rPr lang="en-US" altLang="ja-JP" sz="1600" dirty="0" err="1"/>
              <a:t>UofOulu</a:t>
            </a:r>
            <a:r>
              <a:rPr lang="en-US" altLang="ja-JP" sz="1600" dirty="0"/>
              <a:t>)  </a:t>
            </a:r>
          </a:p>
          <a:p>
            <a:pPr marL="0" indent="0">
              <a:lnSpc>
                <a:spcPts val="1600"/>
              </a:lnSpc>
              <a:buNone/>
            </a:pPr>
            <a:r>
              <a:rPr lang="en-US" altLang="ja-JP" sz="1600" dirty="0"/>
              <a:t>15-19-0421-03-0dep-Brain-Machine Interface based on Electrocorticography using high speed UWB wireless body area network by </a:t>
            </a:r>
            <a:r>
              <a:rPr lang="en-US" altLang="ja-JP" sz="1600" dirty="0" err="1"/>
              <a:t>Takafumi</a:t>
            </a:r>
            <a:r>
              <a:rPr lang="en-US" altLang="ja-JP" sz="1600" dirty="0"/>
              <a:t> Sasaki(NICT), Masayuki Hirata(U of Osaka)</a:t>
            </a:r>
          </a:p>
          <a:p>
            <a:pPr marL="0" indent="0">
              <a:lnSpc>
                <a:spcPts val="1600"/>
              </a:lnSpc>
              <a:buNone/>
            </a:pPr>
            <a:r>
              <a:rPr lang="en-US" altLang="ja-JP" sz="1600" dirty="0"/>
              <a:t>15-19-0510-00-0dep-Localization of implanted devices by combining TDOA, particle filter and map-mapping with intestine by Ayaka Nakamura(YNU), Ryuji Kohno(YNU/CWC </a:t>
            </a:r>
            <a:r>
              <a:rPr lang="en-US" altLang="ja-JP" sz="1600" dirty="0" err="1"/>
              <a:t>UofOulu</a:t>
            </a:r>
            <a:r>
              <a:rPr lang="en-US" altLang="ja-JP" sz="1600" dirty="0"/>
              <a:t>)</a:t>
            </a:r>
          </a:p>
          <a:p>
            <a:pPr marL="0" indent="0">
              <a:lnSpc>
                <a:spcPts val="1600"/>
              </a:lnSpc>
              <a:buNone/>
            </a:pPr>
            <a:r>
              <a:rPr lang="en-US" altLang="ja-JP" sz="1600" dirty="0"/>
              <a:t>15-19-0506-00-0dep-Stress analysis for rehabilitation patients using neural network for ECG-RRI with WBAN by Yoshihiro Kinjo(YNU), Ryuji Kohno(YNU/CWC </a:t>
            </a:r>
            <a:r>
              <a:rPr lang="en-US" altLang="ja-JP" sz="1600" dirty="0" err="1"/>
              <a:t>UofOulu</a:t>
            </a:r>
            <a:r>
              <a:rPr lang="en-US" altLang="ja-JP" sz="1600" dirty="0"/>
              <a:t>)</a:t>
            </a:r>
          </a:p>
          <a:p>
            <a:pPr marL="0" indent="0">
              <a:lnSpc>
                <a:spcPts val="1600"/>
              </a:lnSpc>
              <a:buNone/>
            </a:pPr>
            <a:r>
              <a:rPr lang="en-US" altLang="ja-JP" sz="1600" dirty="0"/>
              <a:t>15-19-0157-03-0dep-ig-dep-Updated  Technical Requirements for Focused Use Cases on WBAN for Human, Robotic and Car Bodies byRyuji Kohno(YNU/CWC-Nippon)</a:t>
            </a:r>
          </a:p>
          <a:p>
            <a:pPr marL="0" indent="0">
              <a:lnSpc>
                <a:spcPts val="1600"/>
              </a:lnSpc>
              <a:buNone/>
            </a:pPr>
            <a:r>
              <a:rPr lang="fi-FI" altLang="ja-JP" sz="1600" dirty="0"/>
              <a:t>15-19-0568-00-0dep-ig-dep-meeting-minutes-november-2019</a:t>
            </a:r>
            <a:r>
              <a:rPr lang="ja-JP" altLang="en-US" sz="1600" dirty="0"/>
              <a:t> </a:t>
            </a:r>
            <a:r>
              <a:rPr lang="en-US" altLang="ja-JP" sz="1600" dirty="0"/>
              <a:t>by</a:t>
            </a:r>
            <a:r>
              <a:rPr lang="ja-JP" altLang="en-US" sz="1600" dirty="0"/>
              <a:t> </a:t>
            </a:r>
            <a:r>
              <a:rPr lang="en-US" altLang="ja-JP" sz="1600" dirty="0"/>
              <a:t>by Ryuji Kohno(YNU/CWC </a:t>
            </a:r>
            <a:r>
              <a:rPr lang="en-US" altLang="ja-JP" sz="1600" dirty="0" err="1"/>
              <a:t>UofOulu</a:t>
            </a:r>
            <a:r>
              <a:rPr lang="en-US" altLang="ja-JP" sz="1600" dirty="0"/>
              <a:t>)</a:t>
            </a:r>
          </a:p>
          <a:p>
            <a:pPr marL="0" indent="0">
              <a:lnSpc>
                <a:spcPts val="1600"/>
              </a:lnSpc>
              <a:buNone/>
            </a:pPr>
            <a:r>
              <a:rPr lang="fi-FI" altLang="ja-JP" sz="1600" dirty="0"/>
              <a:t>15-19-0567-00-0dep-ig-dep-closing-report-november-2019</a:t>
            </a:r>
            <a:r>
              <a:rPr lang="ja-JP" altLang="en-US" sz="1600" dirty="0"/>
              <a:t> </a:t>
            </a:r>
            <a:r>
              <a:rPr lang="en-US" altLang="ja-JP" sz="1600" dirty="0"/>
              <a:t>by</a:t>
            </a:r>
            <a:r>
              <a:rPr lang="ja-JP" altLang="en-US" sz="1600" dirty="0"/>
              <a:t> </a:t>
            </a:r>
            <a:r>
              <a:rPr lang="en-US" altLang="ja-JP" sz="1600" dirty="0"/>
              <a:t>Ryuji</a:t>
            </a:r>
            <a:r>
              <a:rPr lang="ja-JP" altLang="en-US" sz="1600" dirty="0"/>
              <a:t> </a:t>
            </a:r>
            <a:r>
              <a:rPr lang="en-US" altLang="ja-JP" sz="1600" dirty="0"/>
              <a:t>Kohno(YNU/CWC </a:t>
            </a:r>
            <a:r>
              <a:rPr lang="en-US" altLang="ja-JP" sz="1600" dirty="0" err="1"/>
              <a:t>UofOulu</a:t>
            </a:r>
            <a:r>
              <a:rPr lang="en-US" altLang="ja-JP" sz="1600" dirty="0"/>
              <a:t>)</a:t>
            </a: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522392"/>
            <a:ext cx="7727370" cy="648073"/>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7822</TotalTime>
  <Words>1147</Words>
  <Application>Microsoft Office PowerPoint</Application>
  <PresentationFormat>画面に合わせる (4:3)</PresentationFormat>
  <Paragraphs>117</Paragraphs>
  <Slides>7</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Arial</vt:lpstr>
      <vt:lpstr>Times New Roman</vt:lpstr>
      <vt:lpstr>IEEE-P802_15</vt:lpstr>
      <vt:lpstr>PowerPoint プレゼンテーション</vt:lpstr>
      <vt:lpstr>IEEE 802.15 IG DEP   Closing Report  Waikoloa, Hawaii, USA November 14th, 2019  Ryuji Kohno (YNU/CWC Uof Oulu) Presented by  Huan-Bang Li (NICT) </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79</cp:revision>
  <dcterms:created xsi:type="dcterms:W3CDTF">2018-03-06T17:15:04Z</dcterms:created>
  <dcterms:modified xsi:type="dcterms:W3CDTF">2019-11-14T12:24:11Z</dcterms:modified>
</cp:coreProperties>
</file>