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65" r:id="rId2"/>
    <p:sldId id="256" r:id="rId3"/>
    <p:sldId id="257" r:id="rId4"/>
    <p:sldId id="259" r:id="rId5"/>
    <p:sldId id="267" r:id="rId6"/>
    <p:sldId id="258" r:id="rId7"/>
    <p:sldId id="266"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am Lam" initials="PL" lastIdx="1" clrIdx="0">
    <p:extLst>
      <p:ext uri="{19B8F6BF-5375-455C-9EA6-DF929625EA0E}">
        <p15:presenceInfo xmlns:p15="http://schemas.microsoft.com/office/powerpoint/2012/main" userId="6bceea7c77f4a3b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94660"/>
  </p:normalViewPr>
  <p:slideViewPr>
    <p:cSldViewPr snapToGrid="0">
      <p:cViewPr varScale="1">
        <p:scale>
          <a:sx n="109" d="100"/>
          <a:sy n="109" d="100"/>
        </p:scale>
        <p:origin x="498" y="108"/>
      </p:cViewPr>
      <p:guideLst/>
    </p:cSldViewPr>
  </p:slideViewPr>
  <p:notesTextViewPr>
    <p:cViewPr>
      <p:scale>
        <a:sx n="1" d="1"/>
        <a:sy n="1" d="1"/>
      </p:scale>
      <p:origin x="0" y="0"/>
    </p:cViewPr>
  </p:notesTextViewPr>
  <p:notesViewPr>
    <p:cSldViewPr snapToGrid="0">
      <p:cViewPr varScale="1">
        <p:scale>
          <a:sx n="56" d="100"/>
          <a:sy n="56" d="100"/>
        </p:scale>
        <p:origin x="298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F50129-945C-48B6-B89D-175A51CA66B4}" type="datetimeFigureOut">
              <a:rPr lang="en-US" smtClean="0"/>
              <a:t>11/13/2019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38CEDF-50DF-4836-B4EB-299318907258}" type="slidenum">
              <a:rPr lang="en-US" smtClean="0"/>
              <a:t>‹#›</a:t>
            </a:fld>
            <a:endParaRPr lang="en-US"/>
          </a:p>
        </p:txBody>
      </p:sp>
    </p:spTree>
    <p:extLst>
      <p:ext uri="{BB962C8B-B14F-4D97-AF65-F5344CB8AC3E}">
        <p14:creationId xmlns:p14="http://schemas.microsoft.com/office/powerpoint/2010/main" val="3318478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Object Detection framework for High-rate Optical Vehicular Communication System</a:t>
            </a:r>
            <a:endParaRPr lang="en-US" dirty="0"/>
          </a:p>
        </p:txBody>
      </p:sp>
      <p:sp>
        <p:nvSpPr>
          <p:cNvPr id="4" name="Slide Number Placeholder 3"/>
          <p:cNvSpPr>
            <a:spLocks noGrp="1"/>
          </p:cNvSpPr>
          <p:nvPr>
            <p:ph type="sldNum" sz="quarter" idx="10"/>
          </p:nvPr>
        </p:nvSpPr>
        <p:spPr/>
        <p:txBody>
          <a:bodyPr/>
          <a:lstStyle/>
          <a:p>
            <a:fld id="{6C38CEDF-50DF-4836-B4EB-299318907258}" type="slidenum">
              <a:rPr lang="en-US" smtClean="0"/>
              <a:t>2</a:t>
            </a:fld>
            <a:endParaRPr lang="en-US"/>
          </a:p>
        </p:txBody>
      </p:sp>
    </p:spTree>
    <p:extLst>
      <p:ext uri="{BB962C8B-B14F-4D97-AF65-F5344CB8AC3E}">
        <p14:creationId xmlns:p14="http://schemas.microsoft.com/office/powerpoint/2010/main" val="2071812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smtClean="0"/>
              <a:t>The Gaussian</a:t>
            </a:r>
            <a:r>
              <a:rPr lang="en-US" b="0" i="0" baseline="0" dirty="0" smtClean="0"/>
              <a:t> distribution</a:t>
            </a:r>
            <a:endParaRPr lang="en-US" b="0" i="0" dirty="0"/>
          </a:p>
        </p:txBody>
      </p:sp>
      <p:sp>
        <p:nvSpPr>
          <p:cNvPr id="4" name="Slide Number Placeholder 3"/>
          <p:cNvSpPr>
            <a:spLocks noGrp="1"/>
          </p:cNvSpPr>
          <p:nvPr>
            <p:ph type="sldNum" sz="quarter" idx="10"/>
          </p:nvPr>
        </p:nvSpPr>
        <p:spPr/>
        <p:txBody>
          <a:bodyPr/>
          <a:lstStyle/>
          <a:p>
            <a:fld id="{6C38CEDF-50DF-4836-B4EB-299318907258}" type="slidenum">
              <a:rPr lang="en-US" smtClean="0"/>
              <a:t>6</a:t>
            </a:fld>
            <a:endParaRPr lang="en-US"/>
          </a:p>
        </p:txBody>
      </p:sp>
    </p:spTree>
    <p:extLst>
      <p:ext uri="{BB962C8B-B14F-4D97-AF65-F5344CB8AC3E}">
        <p14:creationId xmlns:p14="http://schemas.microsoft.com/office/powerpoint/2010/main" val="1971881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YOLO9000:} Better, Faster, Stronger</a:t>
            </a:r>
            <a:endParaRPr lang="en-US" dirty="0"/>
          </a:p>
        </p:txBody>
      </p:sp>
      <p:sp>
        <p:nvSpPr>
          <p:cNvPr id="4" name="Slide Number Placeholder 3"/>
          <p:cNvSpPr>
            <a:spLocks noGrp="1"/>
          </p:cNvSpPr>
          <p:nvPr>
            <p:ph type="sldNum" sz="quarter" idx="10"/>
          </p:nvPr>
        </p:nvSpPr>
        <p:spPr/>
        <p:txBody>
          <a:bodyPr/>
          <a:lstStyle/>
          <a:p>
            <a:fld id="{6C38CEDF-50DF-4836-B4EB-299318907258}" type="slidenum">
              <a:rPr lang="en-US" smtClean="0"/>
              <a:t>8</a:t>
            </a:fld>
            <a:endParaRPr lang="en-US"/>
          </a:p>
        </p:txBody>
      </p:sp>
    </p:spTree>
    <p:extLst>
      <p:ext uri="{BB962C8B-B14F-4D97-AF65-F5344CB8AC3E}">
        <p14:creationId xmlns:p14="http://schemas.microsoft.com/office/powerpoint/2010/main" val="3669916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2A0486-8688-4FA8-803A-CC2F3BC58CED}" type="slidenum">
              <a:rPr lang="en-US" smtClean="0"/>
              <a:t>‹#›</a:t>
            </a:fld>
            <a:endParaRPr lang="en-US"/>
          </a:p>
        </p:txBody>
      </p:sp>
      <p:sp>
        <p:nvSpPr>
          <p:cNvPr id="7"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9"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z="1200" dirty="0"/>
              <a:t>Submission</a:t>
            </a:r>
          </a:p>
        </p:txBody>
      </p:sp>
      <p:sp>
        <p:nvSpPr>
          <p:cNvPr id="12" name="Rectangle 7"/>
          <p:cNvSpPr>
            <a:spLocks noChangeArrowheads="1"/>
          </p:cNvSpPr>
          <p:nvPr/>
        </p:nvSpPr>
        <p:spPr bwMode="auto">
          <a:xfrm>
            <a:off x="4368800" y="394156"/>
            <a:ext cx="69088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smtClean="0">
                <a:solidFill>
                  <a:sysClr val="windowText" lastClr="000000"/>
                </a:solidFill>
              </a:rPr>
              <a:t>DCN </a:t>
            </a:r>
            <a:r>
              <a:rPr lang="en-US" altLang="en-US" sz="1400" b="1" dirty="0" smtClean="0">
                <a:solidFill>
                  <a:sysClr val="windowText" lastClr="000000"/>
                </a:solidFill>
              </a:rPr>
              <a:t>15-19-0544-00-0vat</a:t>
            </a:r>
            <a:endParaRPr lang="en-US" altLang="en-US" sz="1400" b="1" dirty="0">
              <a:solidFill>
                <a:sysClr val="windowText" lastClr="000000"/>
              </a:solidFill>
            </a:endParaRPr>
          </a:p>
        </p:txBody>
      </p:sp>
      <p:sp>
        <p:nvSpPr>
          <p:cNvPr id="13" name="Rectangle 4"/>
          <p:cNvSpPr>
            <a:spLocks noGrp="1" noChangeArrowheads="1"/>
          </p:cNvSpPr>
          <p:nvPr>
            <p:ph type="dt" sz="half" idx="2"/>
          </p:nvPr>
        </p:nvSpPr>
        <p:spPr bwMode="auto">
          <a:xfrm>
            <a:off x="914400" y="378281"/>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fld id="{EFDA93EF-389B-4871-935A-7B05360BC5D7}" type="datetimeFigureOut">
              <a:rPr lang="en-US" smtClean="0"/>
              <a:t>11/13/2019</a:t>
            </a:fld>
            <a:endParaRPr lang="en-US"/>
          </a:p>
        </p:txBody>
      </p:sp>
    </p:spTree>
    <p:extLst>
      <p:ext uri="{BB962C8B-B14F-4D97-AF65-F5344CB8AC3E}">
        <p14:creationId xmlns:p14="http://schemas.microsoft.com/office/powerpoint/2010/main" val="22267812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2A0486-8688-4FA8-803A-CC2F3BC58CED}" type="slidenum">
              <a:rPr lang="en-US" smtClean="0"/>
              <a:t>‹#›</a:t>
            </a:fld>
            <a:endParaRPr lang="en-US"/>
          </a:p>
        </p:txBody>
      </p:sp>
      <p:sp>
        <p:nvSpPr>
          <p:cNvPr id="7"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9" name="Rectangle 4"/>
          <p:cNvSpPr>
            <a:spLocks noGrp="1" noChangeArrowheads="1"/>
          </p:cNvSpPr>
          <p:nvPr>
            <p:ph type="dt" sz="half" idx="2"/>
          </p:nvPr>
        </p:nvSpPr>
        <p:spPr bwMode="auto">
          <a:xfrm>
            <a:off x="914400" y="378281"/>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fld id="{EFDA93EF-389B-4871-935A-7B05360BC5D7}" type="datetimeFigureOut">
              <a:rPr lang="en-US" smtClean="0"/>
              <a:t>11/13/2019</a:t>
            </a:fld>
            <a:endParaRPr lang="en-US"/>
          </a:p>
        </p:txBody>
      </p:sp>
    </p:spTree>
    <p:extLst>
      <p:ext uri="{BB962C8B-B14F-4D97-AF65-F5344CB8AC3E}">
        <p14:creationId xmlns:p14="http://schemas.microsoft.com/office/powerpoint/2010/main" val="21725223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85800"/>
            <a:ext cx="25908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85800"/>
            <a:ext cx="75692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2A0486-8688-4FA8-803A-CC2F3BC58CED}" type="slidenum">
              <a:rPr lang="en-US" smtClean="0"/>
              <a:t>‹#›</a:t>
            </a:fld>
            <a:endParaRPr lang="en-US"/>
          </a:p>
        </p:txBody>
      </p:sp>
      <p:sp>
        <p:nvSpPr>
          <p:cNvPr id="7"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9" name="Rectangle 4"/>
          <p:cNvSpPr>
            <a:spLocks noGrp="1" noChangeArrowheads="1"/>
          </p:cNvSpPr>
          <p:nvPr>
            <p:ph type="dt" sz="half" idx="2"/>
          </p:nvPr>
        </p:nvSpPr>
        <p:spPr bwMode="auto">
          <a:xfrm>
            <a:off x="914400" y="378281"/>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fld id="{EFDA93EF-389B-4871-935A-7B05360BC5D7}" type="datetimeFigureOut">
              <a:rPr lang="en-US" smtClean="0"/>
              <a:t>11/13/2019</a:t>
            </a:fld>
            <a:endParaRPr lang="en-US"/>
          </a:p>
        </p:txBody>
      </p:sp>
    </p:spTree>
    <p:extLst>
      <p:ext uri="{BB962C8B-B14F-4D97-AF65-F5344CB8AC3E}">
        <p14:creationId xmlns:p14="http://schemas.microsoft.com/office/powerpoint/2010/main" val="13767060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2A0486-8688-4FA8-803A-CC2F3BC58CED}" type="slidenum">
              <a:rPr lang="en-US" smtClean="0"/>
              <a:t>‹#›</a:t>
            </a:fld>
            <a:endParaRPr lang="en-US"/>
          </a:p>
        </p:txBody>
      </p:sp>
      <p:sp>
        <p:nvSpPr>
          <p:cNvPr id="7"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9"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z="1200" dirty="0"/>
              <a:t>Submission</a:t>
            </a:r>
          </a:p>
        </p:txBody>
      </p:sp>
      <p:sp>
        <p:nvSpPr>
          <p:cNvPr id="12" name="Rectangle 7"/>
          <p:cNvSpPr>
            <a:spLocks noChangeArrowheads="1"/>
          </p:cNvSpPr>
          <p:nvPr/>
        </p:nvSpPr>
        <p:spPr bwMode="auto">
          <a:xfrm>
            <a:off x="4368800" y="394156"/>
            <a:ext cx="69088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smtClean="0">
                <a:solidFill>
                  <a:sysClr val="windowText" lastClr="000000"/>
                </a:solidFill>
              </a:rPr>
              <a:t>DCN </a:t>
            </a:r>
            <a:r>
              <a:rPr lang="en-US" altLang="en-US" sz="1400" b="1" dirty="0" smtClean="0">
                <a:solidFill>
                  <a:sysClr val="windowText" lastClr="000000"/>
                </a:solidFill>
              </a:rPr>
              <a:t>15-19-0544-00-0vat</a:t>
            </a:r>
            <a:endParaRPr lang="en-US" altLang="en-US" sz="1400" b="1" dirty="0">
              <a:solidFill>
                <a:sysClr val="windowText" lastClr="000000"/>
              </a:solidFill>
            </a:endParaRPr>
          </a:p>
        </p:txBody>
      </p:sp>
      <p:sp>
        <p:nvSpPr>
          <p:cNvPr id="11" name="Rectangle 4"/>
          <p:cNvSpPr>
            <a:spLocks noGrp="1" noChangeArrowheads="1"/>
          </p:cNvSpPr>
          <p:nvPr>
            <p:ph type="dt" sz="half" idx="2"/>
          </p:nvPr>
        </p:nvSpPr>
        <p:spPr bwMode="auto">
          <a:xfrm>
            <a:off x="914400" y="378281"/>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fld id="{EFDA93EF-389B-4871-935A-7B05360BC5D7}" type="datetimeFigureOut">
              <a:rPr lang="en-US" smtClean="0"/>
              <a:t>11/13/2019</a:t>
            </a:fld>
            <a:endParaRPr lang="en-US"/>
          </a:p>
        </p:txBody>
      </p:sp>
    </p:spTree>
    <p:extLst>
      <p:ext uri="{BB962C8B-B14F-4D97-AF65-F5344CB8AC3E}">
        <p14:creationId xmlns:p14="http://schemas.microsoft.com/office/powerpoint/2010/main" val="245754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2A0486-8688-4FA8-803A-CC2F3BC58CED}" type="slidenum">
              <a:rPr lang="en-US" smtClean="0"/>
              <a:t>‹#›</a:t>
            </a:fld>
            <a:endParaRPr lang="en-US"/>
          </a:p>
        </p:txBody>
      </p:sp>
      <p:sp>
        <p:nvSpPr>
          <p:cNvPr id="7"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1"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z="1200" dirty="0"/>
              <a:t>Submission</a:t>
            </a:r>
          </a:p>
        </p:txBody>
      </p:sp>
      <p:sp>
        <p:nvSpPr>
          <p:cNvPr id="14" name="Rectangle 7"/>
          <p:cNvSpPr>
            <a:spLocks noChangeArrowheads="1"/>
          </p:cNvSpPr>
          <p:nvPr/>
        </p:nvSpPr>
        <p:spPr bwMode="auto">
          <a:xfrm>
            <a:off x="4368800" y="394156"/>
            <a:ext cx="69088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smtClean="0">
                <a:solidFill>
                  <a:sysClr val="windowText" lastClr="000000"/>
                </a:solidFill>
              </a:rPr>
              <a:t>DCN </a:t>
            </a:r>
            <a:r>
              <a:rPr lang="en-US" altLang="en-US" sz="1400" b="1" dirty="0" smtClean="0">
                <a:solidFill>
                  <a:sysClr val="windowText" lastClr="000000"/>
                </a:solidFill>
              </a:rPr>
              <a:t>15-19-0544-00-0vat</a:t>
            </a:r>
            <a:endParaRPr lang="en-US" altLang="en-US" sz="1400" b="1" dirty="0">
              <a:solidFill>
                <a:sysClr val="windowText" lastClr="000000"/>
              </a:solidFill>
            </a:endParaRPr>
          </a:p>
        </p:txBody>
      </p:sp>
      <p:sp>
        <p:nvSpPr>
          <p:cNvPr id="13" name="Rectangle 4"/>
          <p:cNvSpPr>
            <a:spLocks noGrp="1" noChangeArrowheads="1"/>
          </p:cNvSpPr>
          <p:nvPr>
            <p:ph type="dt" sz="half" idx="2"/>
          </p:nvPr>
        </p:nvSpPr>
        <p:spPr bwMode="auto">
          <a:xfrm>
            <a:off x="914400" y="378281"/>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fld id="{EFDA93EF-389B-4871-935A-7B05360BC5D7}" type="datetimeFigureOut">
              <a:rPr lang="en-US" smtClean="0"/>
              <a:t>11/13/2019</a:t>
            </a:fld>
            <a:endParaRPr lang="en-US"/>
          </a:p>
        </p:txBody>
      </p:sp>
    </p:spTree>
    <p:extLst>
      <p:ext uri="{BB962C8B-B14F-4D97-AF65-F5344CB8AC3E}">
        <p14:creationId xmlns:p14="http://schemas.microsoft.com/office/powerpoint/2010/main" val="11189039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A2A0486-8688-4FA8-803A-CC2F3BC58CED}" type="slidenum">
              <a:rPr lang="en-US" smtClean="0"/>
              <a:t>‹#›</a:t>
            </a:fld>
            <a:endParaRPr lang="en-US"/>
          </a:p>
        </p:txBody>
      </p:sp>
      <p:sp>
        <p:nvSpPr>
          <p:cNvPr id="8"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9"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2"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z="1200" dirty="0"/>
              <a:t>Submission</a:t>
            </a:r>
          </a:p>
        </p:txBody>
      </p:sp>
      <p:sp>
        <p:nvSpPr>
          <p:cNvPr id="15" name="Rectangle 7"/>
          <p:cNvSpPr>
            <a:spLocks noChangeArrowheads="1"/>
          </p:cNvSpPr>
          <p:nvPr/>
        </p:nvSpPr>
        <p:spPr bwMode="auto">
          <a:xfrm>
            <a:off x="4368800" y="394156"/>
            <a:ext cx="69088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smtClean="0">
                <a:solidFill>
                  <a:sysClr val="windowText" lastClr="000000"/>
                </a:solidFill>
              </a:rPr>
              <a:t>DCN </a:t>
            </a:r>
            <a:r>
              <a:rPr lang="en-US" altLang="en-US" sz="1400" b="1" dirty="0" smtClean="0">
                <a:solidFill>
                  <a:sysClr val="windowText" lastClr="000000"/>
                </a:solidFill>
              </a:rPr>
              <a:t>15-19-0544-00-0vat</a:t>
            </a:r>
            <a:endParaRPr lang="en-US" altLang="en-US" sz="1400" b="1" dirty="0">
              <a:solidFill>
                <a:sysClr val="windowText" lastClr="000000"/>
              </a:solidFill>
            </a:endParaRPr>
          </a:p>
        </p:txBody>
      </p:sp>
      <p:sp>
        <p:nvSpPr>
          <p:cNvPr id="14" name="Rectangle 4"/>
          <p:cNvSpPr>
            <a:spLocks noGrp="1" noChangeArrowheads="1"/>
          </p:cNvSpPr>
          <p:nvPr>
            <p:ph type="dt" sz="half" idx="13"/>
          </p:nvPr>
        </p:nvSpPr>
        <p:spPr bwMode="auto">
          <a:xfrm>
            <a:off x="914400" y="378281"/>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fld id="{EFDA93EF-389B-4871-935A-7B05360BC5D7}" type="datetimeFigureOut">
              <a:rPr lang="en-US" smtClean="0"/>
              <a:t>11/13/2019</a:t>
            </a:fld>
            <a:endParaRPr lang="en-US"/>
          </a:p>
        </p:txBody>
      </p:sp>
    </p:spTree>
    <p:extLst>
      <p:ext uri="{BB962C8B-B14F-4D97-AF65-F5344CB8AC3E}">
        <p14:creationId xmlns:p14="http://schemas.microsoft.com/office/powerpoint/2010/main" val="19987671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A2A0486-8688-4FA8-803A-CC2F3BC58CED}" type="slidenum">
              <a:rPr lang="en-US" smtClean="0"/>
              <a:t>‹#›</a:t>
            </a:fld>
            <a:endParaRPr lang="en-US"/>
          </a:p>
        </p:txBody>
      </p:sp>
      <p:sp>
        <p:nvSpPr>
          <p:cNvPr id="10"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1"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 name="Rectangle 9"/>
          <p:cNvSpPr>
            <a:spLocks noChangeArrowheads="1"/>
          </p:cNvSpPr>
          <p:nvPr/>
        </p:nvSpPr>
        <p:spPr bwMode="auto">
          <a:xfrm>
            <a:off x="914400" y="6475413"/>
            <a:ext cx="94826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sz="1800" dirty="0"/>
              <a:t>Submission</a:t>
            </a:r>
          </a:p>
        </p:txBody>
      </p:sp>
      <p:sp>
        <p:nvSpPr>
          <p:cNvPr id="12" name="Rectangle 4"/>
          <p:cNvSpPr>
            <a:spLocks noGrp="1" noChangeArrowheads="1"/>
          </p:cNvSpPr>
          <p:nvPr>
            <p:ph type="dt" sz="half" idx="13"/>
          </p:nvPr>
        </p:nvSpPr>
        <p:spPr bwMode="auto">
          <a:xfrm>
            <a:off x="914400" y="378281"/>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fld id="{EFDA93EF-389B-4871-935A-7B05360BC5D7}" type="datetimeFigureOut">
              <a:rPr lang="en-US" smtClean="0"/>
              <a:t>11/13/2019</a:t>
            </a:fld>
            <a:endParaRPr lang="en-US"/>
          </a:p>
        </p:txBody>
      </p:sp>
    </p:spTree>
    <p:extLst>
      <p:ext uri="{BB962C8B-B14F-4D97-AF65-F5344CB8AC3E}">
        <p14:creationId xmlns:p14="http://schemas.microsoft.com/office/powerpoint/2010/main" val="82997491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A2A0486-8688-4FA8-803A-CC2F3BC58CED}" type="slidenum">
              <a:rPr lang="en-US" smtClean="0"/>
              <a:t>‹#›</a:t>
            </a:fld>
            <a:endParaRPr lang="en-US"/>
          </a:p>
        </p:txBody>
      </p:sp>
      <p:sp>
        <p:nvSpPr>
          <p:cNvPr id="6"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7"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9" name="Rectangle 9"/>
          <p:cNvSpPr>
            <a:spLocks noChangeArrowheads="1"/>
          </p:cNvSpPr>
          <p:nvPr/>
        </p:nvSpPr>
        <p:spPr bwMode="auto">
          <a:xfrm>
            <a:off x="914400" y="6475413"/>
            <a:ext cx="94826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sz="1800" dirty="0"/>
              <a:t>Submission</a:t>
            </a:r>
          </a:p>
        </p:txBody>
      </p:sp>
      <p:sp>
        <p:nvSpPr>
          <p:cNvPr id="8" name="Rectangle 4"/>
          <p:cNvSpPr>
            <a:spLocks noGrp="1" noChangeArrowheads="1"/>
          </p:cNvSpPr>
          <p:nvPr>
            <p:ph type="dt" sz="half" idx="2"/>
          </p:nvPr>
        </p:nvSpPr>
        <p:spPr bwMode="auto">
          <a:xfrm>
            <a:off x="914400" y="378281"/>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fld id="{EFDA93EF-389B-4871-935A-7B05360BC5D7}" type="datetimeFigureOut">
              <a:rPr lang="en-US" smtClean="0"/>
              <a:t>11/13/2019</a:t>
            </a:fld>
            <a:endParaRPr lang="en-US"/>
          </a:p>
        </p:txBody>
      </p:sp>
    </p:spTree>
    <p:extLst>
      <p:ext uri="{BB962C8B-B14F-4D97-AF65-F5344CB8AC3E}">
        <p14:creationId xmlns:p14="http://schemas.microsoft.com/office/powerpoint/2010/main" val="9048794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A2A0486-8688-4FA8-803A-CC2F3BC58CED}" type="slidenum">
              <a:rPr lang="en-US" smtClean="0"/>
              <a:t>‹#›</a:t>
            </a:fld>
            <a:endParaRPr lang="en-US"/>
          </a:p>
        </p:txBody>
      </p:sp>
      <p:sp>
        <p:nvSpPr>
          <p:cNvPr id="7"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 name="Line 8"/>
          <p:cNvSpPr>
            <a:spLocks noChangeShapeType="1"/>
          </p:cNvSpPr>
          <p:nvPr/>
        </p:nvSpPr>
        <p:spPr bwMode="auto">
          <a:xfrm>
            <a:off x="1117600" y="64770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 name="Rectangle 9"/>
          <p:cNvSpPr>
            <a:spLocks noChangeArrowheads="1"/>
          </p:cNvSpPr>
          <p:nvPr/>
        </p:nvSpPr>
        <p:spPr bwMode="auto">
          <a:xfrm>
            <a:off x="1117600" y="6475413"/>
            <a:ext cx="94826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sz="1800" dirty="0"/>
              <a:t>Submission</a:t>
            </a:r>
          </a:p>
        </p:txBody>
      </p:sp>
      <p:sp>
        <p:nvSpPr>
          <p:cNvPr id="9" name="Rectangle 7"/>
          <p:cNvSpPr>
            <a:spLocks noChangeArrowheads="1"/>
          </p:cNvSpPr>
          <p:nvPr/>
        </p:nvSpPr>
        <p:spPr bwMode="auto">
          <a:xfrm>
            <a:off x="4368800" y="394156"/>
            <a:ext cx="69088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smtClean="0">
                <a:solidFill>
                  <a:srgbClr val="FF0000"/>
                </a:solidFill>
              </a:rPr>
              <a:t>doc.: IEEE 15-19-0xxx-00-0vat</a:t>
            </a:r>
            <a:endParaRPr lang="en-US" altLang="en-US" sz="1400" b="1" dirty="0">
              <a:solidFill>
                <a:srgbClr val="FF0000"/>
              </a:solidFill>
            </a:endParaRPr>
          </a:p>
        </p:txBody>
      </p:sp>
      <p:sp>
        <p:nvSpPr>
          <p:cNvPr id="11" name="Rectangle 4"/>
          <p:cNvSpPr>
            <a:spLocks noGrp="1" noChangeArrowheads="1"/>
          </p:cNvSpPr>
          <p:nvPr>
            <p:ph type="dt" sz="half" idx="2"/>
          </p:nvPr>
        </p:nvSpPr>
        <p:spPr bwMode="auto">
          <a:xfrm>
            <a:off x="914400" y="378281"/>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fld id="{EFDA93EF-389B-4871-935A-7B05360BC5D7}" type="datetimeFigureOut">
              <a:rPr lang="en-US" smtClean="0"/>
              <a:t>11/13/2019</a:t>
            </a:fld>
            <a:endParaRPr lang="en-US"/>
          </a:p>
        </p:txBody>
      </p:sp>
    </p:spTree>
    <p:extLst>
      <p:ext uri="{BB962C8B-B14F-4D97-AF65-F5344CB8AC3E}">
        <p14:creationId xmlns:p14="http://schemas.microsoft.com/office/powerpoint/2010/main" val="12748676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A2A0486-8688-4FA8-803A-CC2F3BC58CED}" type="slidenum">
              <a:rPr lang="en-US" smtClean="0"/>
              <a:t>‹#›</a:t>
            </a:fld>
            <a:endParaRPr lang="en-US"/>
          </a:p>
        </p:txBody>
      </p:sp>
      <p:sp>
        <p:nvSpPr>
          <p:cNvPr id="8"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9"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1" name="Rectangle 9"/>
          <p:cNvSpPr>
            <a:spLocks noChangeArrowheads="1"/>
          </p:cNvSpPr>
          <p:nvPr/>
        </p:nvSpPr>
        <p:spPr bwMode="auto">
          <a:xfrm>
            <a:off x="914400" y="6475413"/>
            <a:ext cx="94826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sz="1800" dirty="0"/>
              <a:t>Submission</a:t>
            </a:r>
          </a:p>
        </p:txBody>
      </p:sp>
      <p:sp>
        <p:nvSpPr>
          <p:cNvPr id="10" name="Rectangle 4"/>
          <p:cNvSpPr>
            <a:spLocks noGrp="1" noChangeArrowheads="1"/>
          </p:cNvSpPr>
          <p:nvPr>
            <p:ph type="dt" sz="half" idx="13"/>
          </p:nvPr>
        </p:nvSpPr>
        <p:spPr bwMode="auto">
          <a:xfrm>
            <a:off x="914400" y="378281"/>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fld id="{EFDA93EF-389B-4871-935A-7B05360BC5D7}" type="datetimeFigureOut">
              <a:rPr lang="en-US" smtClean="0"/>
              <a:t>11/13/2019</a:t>
            </a:fld>
            <a:endParaRPr lang="en-US"/>
          </a:p>
        </p:txBody>
      </p:sp>
    </p:spTree>
    <p:extLst>
      <p:ext uri="{BB962C8B-B14F-4D97-AF65-F5344CB8AC3E}">
        <p14:creationId xmlns:p14="http://schemas.microsoft.com/office/powerpoint/2010/main" val="15423939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A2A0486-8688-4FA8-803A-CC2F3BC58CED}" type="slidenum">
              <a:rPr lang="en-US" smtClean="0"/>
              <a:t>‹#›</a:t>
            </a:fld>
            <a:endParaRPr lang="en-US"/>
          </a:p>
        </p:txBody>
      </p:sp>
      <p:sp>
        <p:nvSpPr>
          <p:cNvPr id="8"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9"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 name="Rectangle 9"/>
          <p:cNvSpPr>
            <a:spLocks noChangeArrowheads="1"/>
          </p:cNvSpPr>
          <p:nvPr/>
        </p:nvSpPr>
        <p:spPr bwMode="auto">
          <a:xfrm>
            <a:off x="914400" y="6475413"/>
            <a:ext cx="94826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sz="1800" dirty="0"/>
              <a:t>Submission</a:t>
            </a:r>
          </a:p>
        </p:txBody>
      </p:sp>
      <p:sp>
        <p:nvSpPr>
          <p:cNvPr id="11" name="Rectangle 4"/>
          <p:cNvSpPr>
            <a:spLocks noGrp="1" noChangeArrowheads="1"/>
          </p:cNvSpPr>
          <p:nvPr>
            <p:ph type="dt" sz="half" idx="13"/>
          </p:nvPr>
        </p:nvSpPr>
        <p:spPr bwMode="auto">
          <a:xfrm>
            <a:off x="914400" y="378281"/>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fld id="{EFDA93EF-389B-4871-935A-7B05360BC5D7}" type="datetimeFigureOut">
              <a:rPr lang="en-US" smtClean="0"/>
              <a:t>11/13/2019</a:t>
            </a:fld>
            <a:endParaRPr lang="en-US"/>
          </a:p>
        </p:txBody>
      </p:sp>
    </p:spTree>
    <p:extLst>
      <p:ext uri="{BB962C8B-B14F-4D97-AF65-F5344CB8AC3E}">
        <p14:creationId xmlns:p14="http://schemas.microsoft.com/office/powerpoint/2010/main" val="19788846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7315200" y="6475413"/>
            <a:ext cx="4165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endParaRPr lang="en-US"/>
          </a:p>
        </p:txBody>
      </p:sp>
      <p:sp>
        <p:nvSpPr>
          <p:cNvPr id="1030" name="Rectangle 6"/>
          <p:cNvSpPr>
            <a:spLocks noGrp="1" noChangeArrowheads="1"/>
          </p:cNvSpPr>
          <p:nvPr>
            <p:ph type="sldNum" sz="quarter" idx="4"/>
          </p:nvPr>
        </p:nvSpPr>
        <p:spPr bwMode="auto">
          <a:xfrm>
            <a:off x="5717196" y="6475413"/>
            <a:ext cx="85921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fld id="{1A2A0486-8688-4FA8-803A-CC2F3BC58CED}" type="slidenum">
              <a:rPr lang="en-US" smtClean="0"/>
              <a:t>‹#›</a:t>
            </a:fld>
            <a:endParaRPr lang="en-US"/>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33" name="Rectangle 9"/>
          <p:cNvSpPr>
            <a:spLocks noChangeArrowheads="1"/>
          </p:cNvSpPr>
          <p:nvPr/>
        </p:nvSpPr>
        <p:spPr bwMode="auto">
          <a:xfrm>
            <a:off x="914400" y="6475413"/>
            <a:ext cx="94826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sz="1800" dirty="0"/>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2" name="Rectangle 4"/>
          <p:cNvSpPr>
            <a:spLocks noGrp="1" noChangeArrowheads="1"/>
          </p:cNvSpPr>
          <p:nvPr>
            <p:ph type="dt" sz="half" idx="2"/>
          </p:nvPr>
        </p:nvSpPr>
        <p:spPr bwMode="auto">
          <a:xfrm>
            <a:off x="914400" y="378281"/>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fld id="{EFDA93EF-389B-4871-935A-7B05360BC5D7}" type="datetimeFigureOut">
              <a:rPr lang="en-US" smtClean="0"/>
              <a:t>11/13/2019</a:t>
            </a:fld>
            <a:endParaRPr lang="en-US"/>
          </a:p>
        </p:txBody>
      </p:sp>
      <p:sp>
        <p:nvSpPr>
          <p:cNvPr id="13" name="Rectangle 7"/>
          <p:cNvSpPr>
            <a:spLocks noChangeArrowheads="1"/>
          </p:cNvSpPr>
          <p:nvPr/>
        </p:nvSpPr>
        <p:spPr bwMode="auto">
          <a:xfrm>
            <a:off x="4368800" y="394156"/>
            <a:ext cx="69088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smtClean="0">
                <a:solidFill>
                  <a:sysClr val="windowText" lastClr="000000"/>
                </a:solidFill>
              </a:rPr>
              <a:t>DCN </a:t>
            </a:r>
            <a:r>
              <a:rPr lang="en-US" altLang="en-US" sz="1400" b="1" dirty="0" smtClean="0">
                <a:solidFill>
                  <a:sysClr val="windowText" lastClr="000000"/>
                </a:solidFill>
              </a:rPr>
              <a:t>15-19-0544-00-0vat</a:t>
            </a:r>
            <a:endParaRPr lang="en-US" altLang="en-US" sz="1400" b="1" dirty="0">
              <a:solidFill>
                <a:sysClr val="windowText" lastClr="000000"/>
              </a:solidFill>
            </a:endParaRPr>
          </a:p>
        </p:txBody>
      </p:sp>
    </p:spTree>
    <p:extLst>
      <p:ext uri="{BB962C8B-B14F-4D97-AF65-F5344CB8AC3E}">
        <p14:creationId xmlns:p14="http://schemas.microsoft.com/office/powerpoint/2010/main" val="37996722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2025" y="863599"/>
            <a:ext cx="10515600" cy="5327651"/>
          </a:xfrm>
        </p:spPr>
        <p:txBody>
          <a:bodyPr>
            <a:noAutofit/>
          </a:bodyPr>
          <a:lstStyle/>
          <a:p>
            <a:pPr algn="ctr" eaLnBrk="0" fontAlgn="base" hangingPunct="0">
              <a:spcBef>
                <a:spcPct val="0"/>
              </a:spcBef>
              <a:spcAft>
                <a:spcPct val="0"/>
              </a:spcAft>
            </a:pPr>
            <a:r>
              <a:rPr lang="en-US" altLang="en-US" sz="1600" b="1" u="sng" dirty="0">
                <a:solidFill>
                  <a:prstClr val="black"/>
                </a:solidFill>
                <a:effectLst>
                  <a:outerShdw blurRad="38100" dist="38100" dir="2700000" algn="tl">
                    <a:srgbClr val="C0C0C0"/>
                  </a:outerShdw>
                </a:effectLst>
                <a:latin typeface="Times New Roman" panose="02020603050405020304" pitchFamily="18" charset="0"/>
              </a:rPr>
              <a:t>Project: IEEE P802.15 </a:t>
            </a:r>
            <a:r>
              <a:rPr lang="en-US" altLang="en-US" sz="1600" b="1" u="sng" dirty="0" smtClean="0">
                <a:solidFill>
                  <a:prstClr val="black"/>
                </a:solidFill>
                <a:effectLst>
                  <a:outerShdw blurRad="38100" dist="38100" dir="2700000" algn="tl">
                    <a:srgbClr val="C0C0C0"/>
                  </a:outerShdw>
                </a:effectLst>
                <a:latin typeface="Times New Roman" panose="02020603050405020304" pitchFamily="18" charset="0"/>
              </a:rPr>
              <a:t>IG VAT</a:t>
            </a:r>
            <a:endParaRPr lang="en-US" altLang="en-US" sz="1600" b="1" dirty="0">
              <a:solidFill>
                <a:prstClr val="black"/>
              </a:solidFill>
              <a:latin typeface="Times New Roman" panose="02020603050405020304" pitchFamily="18" charset="0"/>
            </a:endParaRPr>
          </a:p>
          <a:p>
            <a:pPr eaLnBrk="0" fontAlgn="base" hangingPunct="0">
              <a:spcBef>
                <a:spcPct val="0"/>
              </a:spcBef>
              <a:spcAft>
                <a:spcPct val="0"/>
              </a:spcAft>
            </a:pPr>
            <a:endParaRPr lang="en-US" altLang="en-US" sz="1600" dirty="0">
              <a:solidFill>
                <a:prstClr val="black"/>
              </a:solidFill>
              <a:latin typeface="Times New Roman" panose="02020603050405020304" pitchFamily="18" charset="0"/>
            </a:endParaRPr>
          </a:p>
          <a:p>
            <a:pPr eaLnBrk="0" hangingPunct="0">
              <a:spcBef>
                <a:spcPct val="0"/>
              </a:spcBef>
            </a:pPr>
            <a:r>
              <a:rPr lang="en-US" altLang="en-US" sz="1600" b="1" dirty="0">
                <a:solidFill>
                  <a:prstClr val="black"/>
                </a:solidFill>
                <a:latin typeface="Times New Roman" panose="02020603050405020304" pitchFamily="18" charset="0"/>
              </a:rPr>
              <a:t>Submission Title:</a:t>
            </a:r>
            <a:r>
              <a:rPr lang="en-US" altLang="en-US" sz="1600" dirty="0">
                <a:solidFill>
                  <a:prstClr val="black"/>
                </a:solidFill>
                <a:latin typeface="Times New Roman" panose="02020603050405020304" pitchFamily="18" charset="0"/>
              </a:rPr>
              <a:t> </a:t>
            </a:r>
            <a:r>
              <a:rPr lang="en-US" altLang="en-US" sz="1600" b="1" dirty="0">
                <a:solidFill>
                  <a:prstClr val="black"/>
                </a:solidFill>
                <a:latin typeface="Times New Roman" panose="02020603050405020304" pitchFamily="18" charset="0"/>
              </a:rPr>
              <a:t>Object Detection framework for </a:t>
            </a:r>
            <a:r>
              <a:rPr lang="en-US" altLang="en-US" sz="1600" b="1" dirty="0" smtClean="0">
                <a:solidFill>
                  <a:prstClr val="black"/>
                </a:solidFill>
                <a:latin typeface="Times New Roman" panose="02020603050405020304" pitchFamily="18" charset="0"/>
              </a:rPr>
              <a:t>High-Rate </a:t>
            </a:r>
            <a:r>
              <a:rPr lang="en-US" altLang="en-US" sz="1600" b="1" dirty="0">
                <a:solidFill>
                  <a:prstClr val="black"/>
                </a:solidFill>
                <a:latin typeface="Times New Roman" panose="02020603050405020304" pitchFamily="18" charset="0"/>
              </a:rPr>
              <a:t>Optical Vehicular Communication System</a:t>
            </a:r>
            <a:r>
              <a:rPr lang="en-US" altLang="ko-KR" sz="1600" dirty="0" smtClean="0">
                <a:solidFill>
                  <a:prstClr val="black"/>
                </a:solidFill>
                <a:latin typeface="Times New Roman" panose="02020603050405020304" pitchFamily="18" charset="0"/>
              </a:rPr>
              <a:t>                      </a:t>
            </a:r>
            <a:r>
              <a:rPr lang="en-US" altLang="ko-KR" sz="1600" dirty="0">
                <a:solidFill>
                  <a:prstClr val="black"/>
                </a:solidFill>
                <a:latin typeface="Times New Roman" panose="02020603050405020304" pitchFamily="18" charset="0"/>
              </a:rPr>
              <a:t>	     </a:t>
            </a:r>
          </a:p>
          <a:p>
            <a:pPr algn="just" eaLnBrk="0" fontAlgn="base" hangingPunct="0">
              <a:spcBef>
                <a:spcPct val="0"/>
              </a:spcBef>
              <a:spcAft>
                <a:spcPct val="0"/>
              </a:spcAft>
            </a:pPr>
            <a:r>
              <a:rPr lang="en-US" altLang="en-US" sz="1600" b="1" dirty="0">
                <a:solidFill>
                  <a:prstClr val="black"/>
                </a:solidFill>
                <a:latin typeface="Times New Roman" panose="02020603050405020304" pitchFamily="18" charset="0"/>
              </a:rPr>
              <a:t>Date Submitted</a:t>
            </a:r>
            <a:r>
              <a:rPr lang="en-US" altLang="en-US" sz="1600" b="1" dirty="0" smtClean="0">
                <a:solidFill>
                  <a:prstClr val="black"/>
                </a:solidFill>
                <a:latin typeface="Times New Roman" panose="02020603050405020304" pitchFamily="18" charset="0"/>
              </a:rPr>
              <a:t>: </a:t>
            </a:r>
            <a:r>
              <a:rPr lang="en-US" altLang="en-US" sz="1600" dirty="0" smtClean="0">
                <a:solidFill>
                  <a:prstClr val="black"/>
                </a:solidFill>
                <a:latin typeface="Times New Roman" panose="02020603050405020304" pitchFamily="18" charset="0"/>
              </a:rPr>
              <a:t>November 2019</a:t>
            </a:r>
            <a:r>
              <a:rPr lang="en-US" altLang="en-US" sz="1600" dirty="0">
                <a:solidFill>
                  <a:prstClr val="black"/>
                </a:solidFill>
                <a:latin typeface="Times New Roman" panose="02020603050405020304" pitchFamily="18" charset="0"/>
              </a:rPr>
              <a:t>	</a:t>
            </a:r>
          </a:p>
          <a:p>
            <a:pPr algn="just" eaLnBrk="0" fontAlgn="base" hangingPunct="0">
              <a:spcBef>
                <a:spcPct val="0"/>
              </a:spcBef>
              <a:spcAft>
                <a:spcPct val="0"/>
              </a:spcAft>
            </a:pPr>
            <a:r>
              <a:rPr lang="en-US" altLang="en-US" sz="1600" b="1" dirty="0">
                <a:solidFill>
                  <a:prstClr val="black"/>
                </a:solidFill>
                <a:latin typeface="Times New Roman" panose="02020603050405020304" pitchFamily="18" charset="0"/>
              </a:rPr>
              <a:t>Source: </a:t>
            </a:r>
            <a:r>
              <a:rPr lang="en-US" altLang="en-US" sz="1600" dirty="0" smtClean="0">
                <a:solidFill>
                  <a:prstClr val="black"/>
                </a:solidFill>
                <a:latin typeface="Times New Roman" panose="02020603050405020304" pitchFamily="18" charset="0"/>
              </a:rPr>
              <a:t>Tung Lam Pham and </a:t>
            </a:r>
            <a:r>
              <a:rPr lang="en-US" altLang="en-US" sz="1600" dirty="0">
                <a:solidFill>
                  <a:prstClr val="black"/>
                </a:solidFill>
                <a:latin typeface="Times New Roman" panose="02020603050405020304" pitchFamily="18" charset="0"/>
              </a:rPr>
              <a:t>Yeong Min Jang [</a:t>
            </a:r>
            <a:r>
              <a:rPr lang="en-US" altLang="en-US" sz="1600" dirty="0" err="1">
                <a:solidFill>
                  <a:prstClr val="black"/>
                </a:solidFill>
                <a:latin typeface="Times New Roman" panose="02020603050405020304" pitchFamily="18" charset="0"/>
              </a:rPr>
              <a:t>Kookmin</a:t>
            </a:r>
            <a:r>
              <a:rPr lang="en-US" altLang="en-US" sz="1600" dirty="0">
                <a:solidFill>
                  <a:prstClr val="black"/>
                </a:solidFill>
                <a:latin typeface="Times New Roman" panose="02020603050405020304" pitchFamily="18" charset="0"/>
              </a:rPr>
              <a:t> University].</a:t>
            </a:r>
          </a:p>
          <a:p>
            <a:pPr algn="just" eaLnBrk="0" fontAlgn="base" hangingPunct="0">
              <a:spcBef>
                <a:spcPct val="0"/>
              </a:spcBef>
              <a:spcAft>
                <a:spcPct val="0"/>
              </a:spcAft>
            </a:pPr>
            <a:endParaRPr lang="en-US" altLang="en-US" sz="1600" dirty="0">
              <a:solidFill>
                <a:prstClr val="black"/>
              </a:solidFill>
              <a:latin typeface="Times New Roman" panose="02020603050405020304" pitchFamily="18" charset="0"/>
            </a:endParaRPr>
          </a:p>
          <a:p>
            <a:pPr algn="just" eaLnBrk="0" fontAlgn="base" hangingPunct="0">
              <a:spcBef>
                <a:spcPct val="0"/>
              </a:spcBef>
              <a:spcAft>
                <a:spcPct val="0"/>
              </a:spcAft>
            </a:pPr>
            <a:r>
              <a:rPr lang="en-US" altLang="en-US" sz="1600" dirty="0">
                <a:solidFill>
                  <a:prstClr val="black"/>
                </a:solidFill>
                <a:latin typeface="Times New Roman" panose="02020603050405020304" pitchFamily="18" charset="0"/>
              </a:rPr>
              <a:t>Contact: +82-2-910-5068	E-Mail: yjang@kookmin.ac.kr	</a:t>
            </a:r>
          </a:p>
          <a:p>
            <a:pPr algn="just" eaLnBrk="0" fontAlgn="base" hangingPunct="0">
              <a:spcBef>
                <a:spcPts val="600"/>
              </a:spcBef>
              <a:spcAft>
                <a:spcPts val="600"/>
              </a:spcAft>
            </a:pPr>
            <a:r>
              <a:rPr lang="en-US" altLang="en-US" sz="1600" b="1" dirty="0">
                <a:solidFill>
                  <a:prstClr val="black"/>
                </a:solidFill>
                <a:latin typeface="Times New Roman" panose="02020603050405020304" pitchFamily="18" charset="0"/>
              </a:rPr>
              <a:t>Re:</a:t>
            </a:r>
            <a:endParaRPr lang="en-US" altLang="en-US" sz="1600" dirty="0">
              <a:solidFill>
                <a:prstClr val="black"/>
              </a:solidFill>
              <a:latin typeface="Times New Roman" panose="02020603050405020304" pitchFamily="18" charset="0"/>
            </a:endParaRPr>
          </a:p>
          <a:p>
            <a:pPr eaLnBrk="0" hangingPunct="0">
              <a:spcBef>
                <a:spcPts val="600"/>
              </a:spcBef>
              <a:spcAft>
                <a:spcPts val="600"/>
              </a:spcAft>
            </a:pPr>
            <a:r>
              <a:rPr lang="en-US" altLang="en-US" sz="1600" b="1" dirty="0">
                <a:solidFill>
                  <a:prstClr val="black"/>
                </a:solidFill>
                <a:latin typeface="Times New Roman" panose="02020603050405020304" pitchFamily="18" charset="0"/>
              </a:rPr>
              <a:t>Abstract :</a:t>
            </a:r>
            <a:r>
              <a:rPr lang="en-US" altLang="en-US" sz="1600" dirty="0">
                <a:solidFill>
                  <a:prstClr val="black"/>
                </a:solidFill>
                <a:latin typeface="Times New Roman" panose="02020603050405020304" pitchFamily="18" charset="0"/>
              </a:rPr>
              <a:t> </a:t>
            </a:r>
            <a:r>
              <a:rPr lang="en-US" altLang="en-US" sz="1600" dirty="0" smtClean="0">
                <a:solidFill>
                  <a:prstClr val="black"/>
                </a:solidFill>
                <a:latin typeface="Times New Roman" panose="02020603050405020304" pitchFamily="18" charset="0"/>
              </a:rPr>
              <a:t>Introduce the application of object detection framework in High-rate Optical Vehicular Communication System</a:t>
            </a:r>
            <a:endParaRPr lang="en-US" altLang="en-US" sz="1600" dirty="0">
              <a:solidFill>
                <a:prstClr val="black"/>
              </a:solidFill>
              <a:latin typeface="Times New Roman" panose="02020603050405020304" pitchFamily="18" charset="0"/>
            </a:endParaRPr>
          </a:p>
          <a:p>
            <a:pPr algn="just" eaLnBrk="0" hangingPunct="0">
              <a:spcBef>
                <a:spcPts val="600"/>
              </a:spcBef>
              <a:spcAft>
                <a:spcPts val="600"/>
              </a:spcAft>
            </a:pPr>
            <a:r>
              <a:rPr lang="en-US" altLang="en-US" sz="1600" b="1" dirty="0">
                <a:solidFill>
                  <a:prstClr val="black"/>
                </a:solidFill>
                <a:latin typeface="Times New Roman" panose="02020603050405020304" pitchFamily="18" charset="0"/>
              </a:rPr>
              <a:t>Purpose: </a:t>
            </a:r>
            <a:r>
              <a:rPr lang="en-US" sz="1600" dirty="0" smtClean="0">
                <a:solidFill>
                  <a:prstClr val="black"/>
                </a:solidFill>
                <a:latin typeface="Times New Roman" panose="02020603050405020304" pitchFamily="18" charset="0"/>
              </a:rPr>
              <a:t>Increasing the communication range and reliability </a:t>
            </a:r>
            <a:r>
              <a:rPr lang="en-US" sz="1600" dirty="0" smtClean="0">
                <a:latin typeface="Times New Roman" panose="02020603050405020304" pitchFamily="18" charset="0"/>
                <a:cs typeface="Times New Roman" panose="02020603050405020304" pitchFamily="18" charset="0"/>
              </a:rPr>
              <a:t>of </a:t>
            </a:r>
            <a:r>
              <a:rPr lang="en-US" sz="1600" dirty="0">
                <a:latin typeface="Times New Roman" panose="02020603050405020304" pitchFamily="18" charset="0"/>
                <a:cs typeface="Times New Roman" panose="02020603050405020304" pitchFamily="18" charset="0"/>
              </a:rPr>
              <a:t>High-rate </a:t>
            </a:r>
            <a:r>
              <a:rPr lang="en-US" altLang="en-US" sz="1600" dirty="0">
                <a:solidFill>
                  <a:prstClr val="black"/>
                </a:solidFill>
                <a:latin typeface="Times New Roman" panose="02020603050405020304" pitchFamily="18" charset="0"/>
              </a:rPr>
              <a:t>Optical Vehicular Communication </a:t>
            </a:r>
            <a:r>
              <a:rPr lang="en-US" altLang="en-US" sz="1600" dirty="0" smtClean="0">
                <a:solidFill>
                  <a:prstClr val="black"/>
                </a:solidFill>
                <a:latin typeface="Times New Roman" panose="02020603050405020304" pitchFamily="18" charset="0"/>
              </a:rPr>
              <a:t>System</a:t>
            </a:r>
            <a:r>
              <a:rPr lang="en-US" sz="1600" dirty="0" smtClean="0">
                <a:solidFill>
                  <a:prstClr val="black"/>
                </a:solidFill>
                <a:latin typeface="Times New Roman" panose="02020603050405020304" pitchFamily="18" charset="0"/>
              </a:rPr>
              <a:t>.</a:t>
            </a:r>
            <a:endParaRPr lang="en-US" altLang="en-US" sz="1600" dirty="0">
              <a:solidFill>
                <a:prstClr val="black"/>
              </a:solidFill>
              <a:latin typeface="Times New Roman" panose="02020603050405020304" pitchFamily="18" charset="0"/>
            </a:endParaRPr>
          </a:p>
          <a:p>
            <a:pPr algn="just" eaLnBrk="0" fontAlgn="base" hangingPunct="0">
              <a:spcBef>
                <a:spcPct val="0"/>
              </a:spcBef>
              <a:spcAft>
                <a:spcPct val="0"/>
              </a:spcAft>
            </a:pPr>
            <a:r>
              <a:rPr lang="en-US" altLang="en-US" sz="1600" b="1" dirty="0" smtClean="0">
                <a:solidFill>
                  <a:prstClr val="black"/>
                </a:solidFill>
                <a:latin typeface="Times New Roman" panose="02020603050405020304" pitchFamily="18" charset="0"/>
              </a:rPr>
              <a:t>Notice:</a:t>
            </a:r>
            <a:r>
              <a:rPr lang="en-US" altLang="en-US" sz="1600" dirty="0">
                <a:solidFill>
                  <a:prstClr val="black"/>
                </a:solidFill>
                <a:latin typeface="Times New Roman" panose="02020603050405020304" pitchFamily="18" charset="0"/>
              </a:rPr>
              <a:t> </a:t>
            </a:r>
            <a:r>
              <a:rPr lang="en-US" altLang="en-US" sz="1600" dirty="0" smtClean="0">
                <a:solidFill>
                  <a:prstClr val="black"/>
                </a:solidFill>
                <a:latin typeface="Times New Roman" panose="02020603050405020304" pitchFamily="18" charset="0"/>
              </a:rPr>
              <a:t>This </a:t>
            </a:r>
            <a:r>
              <a:rPr lang="en-US" altLang="en-US" sz="1600" dirty="0">
                <a:solidFill>
                  <a:prstClr val="black"/>
                </a:solidFill>
                <a:latin typeface="Times New Roman" panose="02020603050405020304" pitchFamily="18" charset="0"/>
              </a:rPr>
              <a:t>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eaLnBrk="0" fontAlgn="base" hangingPunct="0">
              <a:spcBef>
                <a:spcPct val="0"/>
              </a:spcBef>
              <a:spcAft>
                <a:spcPct val="0"/>
              </a:spcAft>
            </a:pPr>
            <a:r>
              <a:rPr lang="en-US" altLang="en-US" sz="1600" b="1" dirty="0">
                <a:solidFill>
                  <a:prstClr val="black"/>
                </a:solidFill>
                <a:latin typeface="Times New Roman" panose="02020603050405020304" pitchFamily="18" charset="0"/>
              </a:rPr>
              <a:t>Release:</a:t>
            </a:r>
            <a:r>
              <a:rPr lang="en-US" altLang="en-US" sz="1600" dirty="0">
                <a:solidFill>
                  <a:prstClr val="black"/>
                </a:solidFill>
                <a:latin typeface="Times New Roman" panose="02020603050405020304" pitchFamily="18" charset="0"/>
              </a:rPr>
              <a:t> The contributor acknowledges and accepts that this contribution becomes the property of IEEE and may be made publicly available by P802.15.</a:t>
            </a:r>
            <a:endParaRPr lang="en-US" sz="1600" dirty="0"/>
          </a:p>
        </p:txBody>
      </p:sp>
      <p:sp>
        <p:nvSpPr>
          <p:cNvPr id="4" name="Date Placeholder 5"/>
          <p:cNvSpPr>
            <a:spLocks noGrp="1"/>
          </p:cNvSpPr>
          <p:nvPr>
            <p:ph type="dt" sz="half" idx="2"/>
          </p:nvPr>
        </p:nvSpPr>
        <p:spPr>
          <a:xfrm>
            <a:off x="962025" y="368756"/>
            <a:ext cx="1600200" cy="215444"/>
          </a:xfrm>
          <a:prstGeom prst="rect">
            <a:avLst/>
          </a:prstGeom>
        </p:spPr>
        <p:txBody>
          <a:bodyPr/>
          <a:lstStyle/>
          <a:p>
            <a:r>
              <a:rPr lang="en-US" altLang="en-US" dirty="0" smtClean="0"/>
              <a:t>November 2019</a:t>
            </a:r>
            <a:endParaRPr lang="en-US" altLang="en-US" dirty="0"/>
          </a:p>
        </p:txBody>
      </p:sp>
      <p:sp>
        <p:nvSpPr>
          <p:cNvPr id="5" name="Footer Placeholder 2"/>
          <p:cNvSpPr>
            <a:spLocks noGrp="1"/>
          </p:cNvSpPr>
          <p:nvPr>
            <p:ph type="ftr" sz="quarter" idx="11"/>
          </p:nvPr>
        </p:nvSpPr>
        <p:spPr>
          <a:xfrm>
            <a:off x="8220075" y="6470649"/>
            <a:ext cx="3124200" cy="184666"/>
          </a:xfrm>
        </p:spPr>
        <p:txBody>
          <a:bodyPr/>
          <a:lstStyle/>
          <a:p>
            <a:r>
              <a:rPr lang="en-US" altLang="en-US" sz="1200" dirty="0" err="1"/>
              <a:t>Kookmin</a:t>
            </a:r>
            <a:r>
              <a:rPr lang="en-US" altLang="en-US" sz="1200" dirty="0"/>
              <a:t> University</a:t>
            </a:r>
          </a:p>
        </p:txBody>
      </p:sp>
      <p:sp>
        <p:nvSpPr>
          <p:cNvPr id="7" name="Slide Number Placeholder 3"/>
          <p:cNvSpPr>
            <a:spLocks noGrp="1"/>
          </p:cNvSpPr>
          <p:nvPr>
            <p:ph type="sldNum" sz="quarter" idx="12"/>
          </p:nvPr>
        </p:nvSpPr>
        <p:spPr>
          <a:xfrm>
            <a:off x="5339666" y="6485452"/>
            <a:ext cx="1093569" cy="184666"/>
          </a:xfrm>
        </p:spPr>
        <p:txBody>
          <a:bodyPr/>
          <a:lstStyle/>
          <a:p>
            <a:r>
              <a:rPr lang="en-US" altLang="en-US" sz="1200" dirty="0" err="1" smtClean="0"/>
              <a:t>Yeong</a:t>
            </a:r>
            <a:r>
              <a:rPr lang="en-US" altLang="en-US" sz="1200" dirty="0" smtClean="0"/>
              <a:t> Min Jang</a:t>
            </a:r>
            <a:endParaRPr lang="en-US" altLang="en-US" sz="1200" dirty="0"/>
          </a:p>
        </p:txBody>
      </p:sp>
    </p:spTree>
    <p:extLst>
      <p:ext uri="{BB962C8B-B14F-4D97-AF65-F5344CB8AC3E}">
        <p14:creationId xmlns:p14="http://schemas.microsoft.com/office/powerpoint/2010/main" val="3243335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2125" y="1710849"/>
            <a:ext cx="9144000" cy="3179805"/>
          </a:xfrm>
        </p:spPr>
        <p:txBody>
          <a:bodyPr>
            <a:normAutofit/>
          </a:bodyPr>
          <a:lstStyle/>
          <a:p>
            <a:r>
              <a:rPr lang="en-US" sz="4000" dirty="0"/>
              <a:t>Object Detection framework for High-rate Optical Vehicular Communication </a:t>
            </a:r>
            <a:r>
              <a:rPr lang="en-US" sz="4000" dirty="0" smtClean="0"/>
              <a:t>System</a:t>
            </a:r>
            <a:r>
              <a:rPr lang="en-US" dirty="0"/>
              <a:t/>
            </a:r>
            <a:br>
              <a:rPr lang="en-US" dirty="0"/>
            </a:br>
            <a:endParaRPr lang="en-US" dirty="0"/>
          </a:p>
        </p:txBody>
      </p:sp>
      <p:sp>
        <p:nvSpPr>
          <p:cNvPr id="5" name="Footer Placeholder 2"/>
          <p:cNvSpPr>
            <a:spLocks noGrp="1"/>
          </p:cNvSpPr>
          <p:nvPr>
            <p:ph type="ftr" sz="quarter" idx="11"/>
          </p:nvPr>
        </p:nvSpPr>
        <p:spPr>
          <a:xfrm>
            <a:off x="8258175" y="6503988"/>
            <a:ext cx="3124200" cy="184666"/>
          </a:xfrm>
        </p:spPr>
        <p:txBody>
          <a:bodyPr/>
          <a:lstStyle/>
          <a:p>
            <a:r>
              <a:rPr lang="en-US" altLang="en-US" sz="1200" dirty="0" err="1"/>
              <a:t>Kookmin</a:t>
            </a:r>
            <a:r>
              <a:rPr lang="en-US" altLang="en-US" sz="1200" dirty="0"/>
              <a:t> University</a:t>
            </a:r>
          </a:p>
        </p:txBody>
      </p:sp>
      <p:sp>
        <p:nvSpPr>
          <p:cNvPr id="7" name="Date Placeholder 5"/>
          <p:cNvSpPr>
            <a:spLocks noGrp="1"/>
          </p:cNvSpPr>
          <p:nvPr>
            <p:ph type="dt" sz="half" idx="2"/>
          </p:nvPr>
        </p:nvSpPr>
        <p:spPr>
          <a:xfrm>
            <a:off x="962025" y="368756"/>
            <a:ext cx="1600200" cy="215444"/>
          </a:xfrm>
          <a:prstGeom prst="rect">
            <a:avLst/>
          </a:prstGeom>
        </p:spPr>
        <p:txBody>
          <a:bodyPr/>
          <a:lstStyle/>
          <a:p>
            <a:r>
              <a:rPr lang="en-US" altLang="en-US" dirty="0" smtClean="0"/>
              <a:t>November 2019</a:t>
            </a:r>
            <a:endParaRPr lang="en-US" altLang="en-US" dirty="0"/>
          </a:p>
        </p:txBody>
      </p:sp>
      <p:sp>
        <p:nvSpPr>
          <p:cNvPr id="8" name="Slide Number Placeholder 3"/>
          <p:cNvSpPr>
            <a:spLocks noGrp="1"/>
          </p:cNvSpPr>
          <p:nvPr>
            <p:ph type="sldNum" sz="quarter" idx="12"/>
          </p:nvPr>
        </p:nvSpPr>
        <p:spPr>
          <a:xfrm>
            <a:off x="5339666" y="6485452"/>
            <a:ext cx="1093569" cy="184666"/>
          </a:xfrm>
        </p:spPr>
        <p:txBody>
          <a:bodyPr/>
          <a:lstStyle/>
          <a:p>
            <a:r>
              <a:rPr lang="en-US" altLang="en-US" sz="1200" dirty="0" err="1" smtClean="0"/>
              <a:t>Yeong</a:t>
            </a:r>
            <a:r>
              <a:rPr lang="en-US" altLang="en-US" sz="1200" dirty="0" smtClean="0"/>
              <a:t> Min Jang</a:t>
            </a:r>
            <a:endParaRPr lang="en-US" altLang="en-US" sz="1200" dirty="0"/>
          </a:p>
        </p:txBody>
      </p:sp>
    </p:spTree>
    <p:extLst>
      <p:ext uri="{BB962C8B-B14F-4D97-AF65-F5344CB8AC3E}">
        <p14:creationId xmlns:p14="http://schemas.microsoft.com/office/powerpoint/2010/main" val="3603459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507688"/>
            <a:ext cx="10199914"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i="1" dirty="0" smtClean="0">
                <a:latin typeface="Times New Roman" panose="02020603050405020304" pitchFamily="18" charset="0"/>
                <a:cs typeface="Times New Roman" panose="02020603050405020304" pitchFamily="18" charset="0"/>
              </a:rPr>
              <a:t>Challenges in Optical Vehicular Communication system</a:t>
            </a:r>
            <a:endParaRPr lang="en-US" sz="2900" b="1" i="1" dirty="0">
              <a:latin typeface="Times New Roman" panose="02020603050405020304" pitchFamily="18" charset="0"/>
              <a:cs typeface="Times New Roman" panose="02020603050405020304" pitchFamily="18" charset="0"/>
            </a:endParaRPr>
          </a:p>
        </p:txBody>
      </p:sp>
      <p:sp>
        <p:nvSpPr>
          <p:cNvPr id="7" name="Footer Placeholder 2"/>
          <p:cNvSpPr txBox="1">
            <a:spLocks/>
          </p:cNvSpPr>
          <p:nvPr/>
        </p:nvSpPr>
        <p:spPr bwMode="auto">
          <a:xfrm>
            <a:off x="8258175" y="6503988"/>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1200"/>
              <a:t>Kookmin University</a:t>
            </a:r>
            <a:endParaRPr lang="en-US" altLang="en-US" sz="1200" dirty="0"/>
          </a:p>
        </p:txBody>
      </p:sp>
      <p:sp>
        <p:nvSpPr>
          <p:cNvPr id="10" name="Date Placeholder 5"/>
          <p:cNvSpPr>
            <a:spLocks noGrp="1"/>
          </p:cNvSpPr>
          <p:nvPr>
            <p:ph type="dt" sz="half" idx="2"/>
          </p:nvPr>
        </p:nvSpPr>
        <p:spPr>
          <a:xfrm>
            <a:off x="962025" y="368756"/>
            <a:ext cx="1600200" cy="215444"/>
          </a:xfrm>
          <a:prstGeom prst="rect">
            <a:avLst/>
          </a:prstGeom>
        </p:spPr>
        <p:txBody>
          <a:bodyPr/>
          <a:lstStyle/>
          <a:p>
            <a:r>
              <a:rPr lang="en-US" altLang="en-US" dirty="0" smtClean="0"/>
              <a:t>November 2019</a:t>
            </a:r>
            <a:endParaRPr lang="en-US" altLang="en-US" dirty="0"/>
          </a:p>
        </p:txBody>
      </p:sp>
      <p:sp>
        <p:nvSpPr>
          <p:cNvPr id="11" name="Slide Number Placeholder 3"/>
          <p:cNvSpPr>
            <a:spLocks noGrp="1"/>
          </p:cNvSpPr>
          <p:nvPr>
            <p:ph type="sldNum" sz="quarter" idx="12"/>
          </p:nvPr>
        </p:nvSpPr>
        <p:spPr>
          <a:xfrm>
            <a:off x="5339666" y="6485452"/>
            <a:ext cx="1093569" cy="184666"/>
          </a:xfrm>
        </p:spPr>
        <p:txBody>
          <a:bodyPr/>
          <a:lstStyle/>
          <a:p>
            <a:r>
              <a:rPr lang="en-US" altLang="en-US" sz="1200" dirty="0" err="1" smtClean="0"/>
              <a:t>Yeong</a:t>
            </a:r>
            <a:r>
              <a:rPr lang="en-US" altLang="en-US" sz="1200" dirty="0" smtClean="0"/>
              <a:t> Min Jang</a:t>
            </a:r>
            <a:endParaRPr lang="en-US" altLang="en-US" sz="1200" dirty="0"/>
          </a:p>
        </p:txBody>
      </p:sp>
      <p:sp>
        <p:nvSpPr>
          <p:cNvPr id="6" name="Rectangle 5"/>
          <p:cNvSpPr/>
          <p:nvPr/>
        </p:nvSpPr>
        <p:spPr>
          <a:xfrm>
            <a:off x="838200" y="1789620"/>
            <a:ext cx="5879123" cy="1200329"/>
          </a:xfrm>
          <a:prstGeom prst="rect">
            <a:avLst/>
          </a:prstGeom>
        </p:spPr>
        <p:txBody>
          <a:bodyPr wrap="square">
            <a:spAutoFit/>
          </a:bodyPr>
          <a:lstStyle/>
          <a:p>
            <a:pPr marL="285750" indent="-285750" algn="just">
              <a:buFont typeface="Arial" panose="020B0604020202020204" pitchFamily="34" charset="0"/>
              <a:buChar char="•"/>
            </a:pPr>
            <a:r>
              <a:rPr lang="en-US" dirty="0">
                <a:solidFill>
                  <a:sysClr val="windowText" lastClr="000000"/>
                </a:solidFill>
                <a:latin typeface="+mj-lt"/>
              </a:rPr>
              <a:t>In a challenge communication environment (e.g. vehicular condition), an OCC system should detect and track a large number of light sources (region-of-interest (</a:t>
            </a:r>
            <a:r>
              <a:rPr lang="en-US" dirty="0" err="1">
                <a:solidFill>
                  <a:sysClr val="windowText" lastClr="000000"/>
                </a:solidFill>
                <a:latin typeface="+mj-lt"/>
              </a:rPr>
              <a:t>RoI</a:t>
            </a:r>
            <a:r>
              <a:rPr lang="en-US" dirty="0">
                <a:solidFill>
                  <a:sysClr val="windowText" lastClr="000000"/>
                </a:solidFill>
                <a:latin typeface="+mj-lt"/>
              </a:rPr>
              <a:t>)) with strictly requirement of time processing.</a:t>
            </a:r>
          </a:p>
        </p:txBody>
      </p:sp>
      <p:pic>
        <p:nvPicPr>
          <p:cNvPr id="12" name="Picture 11"/>
          <p:cNvPicPr>
            <a:picLocks noChangeAspect="1"/>
          </p:cNvPicPr>
          <p:nvPr/>
        </p:nvPicPr>
        <p:blipFill>
          <a:blip r:embed="rId2"/>
          <a:stretch>
            <a:fillRect/>
          </a:stretch>
        </p:blipFill>
        <p:spPr>
          <a:xfrm>
            <a:off x="7300457" y="1951894"/>
            <a:ext cx="4153449" cy="2333962"/>
          </a:xfrm>
          <a:prstGeom prst="rect">
            <a:avLst/>
          </a:prstGeom>
        </p:spPr>
      </p:pic>
      <p:sp>
        <p:nvSpPr>
          <p:cNvPr id="13" name="Rectangle 12"/>
          <p:cNvSpPr/>
          <p:nvPr/>
        </p:nvSpPr>
        <p:spPr>
          <a:xfrm>
            <a:off x="7086183" y="4488266"/>
            <a:ext cx="4581998" cy="646331"/>
          </a:xfrm>
          <a:prstGeom prst="rect">
            <a:avLst/>
          </a:prstGeom>
        </p:spPr>
        <p:txBody>
          <a:bodyPr wrap="square">
            <a:spAutoFit/>
          </a:bodyPr>
          <a:lstStyle/>
          <a:p>
            <a:pPr algn="ctr" defTabSz="914400"/>
            <a:r>
              <a:rPr lang="en-US" dirty="0" smtClean="0">
                <a:solidFill>
                  <a:prstClr val="black"/>
                </a:solidFill>
                <a:latin typeface="+mj-lt"/>
              </a:rPr>
              <a:t>Illustration of multi-</a:t>
            </a:r>
            <a:r>
              <a:rPr lang="en-US" dirty="0" err="1" smtClean="0">
                <a:solidFill>
                  <a:prstClr val="black"/>
                </a:solidFill>
                <a:latin typeface="+mj-lt"/>
              </a:rPr>
              <a:t>RoI</a:t>
            </a:r>
            <a:r>
              <a:rPr lang="en-US" dirty="0" smtClean="0">
                <a:solidFill>
                  <a:prstClr val="black"/>
                </a:solidFill>
                <a:latin typeface="+mj-lt"/>
              </a:rPr>
              <a:t> detection in challenge vehicular environment</a:t>
            </a:r>
            <a:endParaRPr lang="en-US" dirty="0">
              <a:solidFill>
                <a:prstClr val="black"/>
              </a:solidFill>
              <a:latin typeface="+mj-lt"/>
            </a:endParaRPr>
          </a:p>
        </p:txBody>
      </p:sp>
      <p:sp>
        <p:nvSpPr>
          <p:cNvPr id="8" name="Rectangle 7"/>
          <p:cNvSpPr/>
          <p:nvPr/>
        </p:nvSpPr>
        <p:spPr>
          <a:xfrm>
            <a:off x="838200" y="3363033"/>
            <a:ext cx="5879123" cy="646331"/>
          </a:xfrm>
          <a:prstGeom prst="rect">
            <a:avLst/>
          </a:prstGeom>
        </p:spPr>
        <p:txBody>
          <a:bodyPr wrap="square">
            <a:spAutoFit/>
          </a:bodyPr>
          <a:lstStyle/>
          <a:p>
            <a:pPr marL="285750" indent="-285750" algn="just">
              <a:buFont typeface="Arial" panose="020B0604020202020204" pitchFamily="34" charset="0"/>
              <a:buChar char="•"/>
            </a:pPr>
            <a:r>
              <a:rPr lang="en-US" dirty="0">
                <a:solidFill>
                  <a:sysClr val="windowText" lastClr="000000"/>
                </a:solidFill>
                <a:latin typeface="+mj-lt"/>
              </a:rPr>
              <a:t>Typical OCC system has its drawbacks when deploying in challenge environment such as vehicular </a:t>
            </a:r>
            <a:r>
              <a:rPr lang="en-US" dirty="0" smtClean="0">
                <a:solidFill>
                  <a:sysClr val="windowText" lastClr="000000"/>
                </a:solidFill>
                <a:latin typeface="+mj-lt"/>
              </a:rPr>
              <a:t>conditions.</a:t>
            </a:r>
            <a:endParaRPr lang="en-US" dirty="0">
              <a:solidFill>
                <a:sysClr val="windowText" lastClr="000000"/>
              </a:solidFill>
              <a:latin typeface="+mj-lt"/>
            </a:endParaRPr>
          </a:p>
        </p:txBody>
      </p:sp>
      <p:sp>
        <p:nvSpPr>
          <p:cNvPr id="14" name="Rectangle 13"/>
          <p:cNvSpPr/>
          <p:nvPr/>
        </p:nvSpPr>
        <p:spPr>
          <a:xfrm>
            <a:off x="838200" y="4409084"/>
            <a:ext cx="5879123" cy="923330"/>
          </a:xfrm>
          <a:prstGeom prst="rect">
            <a:avLst/>
          </a:prstGeom>
        </p:spPr>
        <p:txBody>
          <a:bodyPr wrap="square">
            <a:spAutoFit/>
          </a:bodyPr>
          <a:lstStyle/>
          <a:p>
            <a:pPr marL="285750" indent="-285750" algn="just">
              <a:buFont typeface="Arial" panose="020B0604020202020204" pitchFamily="34" charset="0"/>
              <a:buChar char="•"/>
            </a:pPr>
            <a:r>
              <a:rPr lang="en-US" dirty="0" smtClean="0">
                <a:solidFill>
                  <a:sysClr val="windowText" lastClr="000000"/>
                </a:solidFill>
                <a:latin typeface="+mj-lt"/>
              </a:rPr>
              <a:t>Complex channel model (noise, blur, interference, </a:t>
            </a:r>
            <a:r>
              <a:rPr lang="en-US" dirty="0" err="1" smtClean="0">
                <a:solidFill>
                  <a:sysClr val="windowText" lastClr="000000"/>
                </a:solidFill>
                <a:latin typeface="+mj-lt"/>
              </a:rPr>
              <a:t>etc</a:t>
            </a:r>
            <a:r>
              <a:rPr lang="en-US" dirty="0" smtClean="0">
                <a:solidFill>
                  <a:sysClr val="windowText" lastClr="000000"/>
                </a:solidFill>
                <a:latin typeface="+mj-lt"/>
              </a:rPr>
              <a:t>) and high mobility are the main challenges in Optical Vehicular Communication system.</a:t>
            </a:r>
            <a:endParaRPr lang="en-US" dirty="0">
              <a:solidFill>
                <a:sysClr val="windowText" lastClr="000000"/>
              </a:solidFill>
              <a:latin typeface="+mj-lt"/>
            </a:endParaRPr>
          </a:p>
        </p:txBody>
      </p:sp>
    </p:spTree>
    <p:extLst>
      <p:ext uri="{BB962C8B-B14F-4D97-AF65-F5344CB8AC3E}">
        <p14:creationId xmlns:p14="http://schemas.microsoft.com/office/powerpoint/2010/main" val="2825639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475" y="619125"/>
            <a:ext cx="10363200" cy="1066800"/>
          </a:xfrm>
        </p:spPr>
        <p:txBody>
          <a:bodyPr>
            <a:normAutofit/>
          </a:bodyPr>
          <a:lstStyle/>
          <a:p>
            <a:pPr algn="l"/>
            <a:r>
              <a:rPr lang="en-US" sz="3200" b="1" i="1" dirty="0" smtClean="0">
                <a:latin typeface="Times New Roman" panose="02020603050405020304" pitchFamily="18" charset="0"/>
                <a:cs typeface="Times New Roman" panose="02020603050405020304" pitchFamily="18" charset="0"/>
              </a:rPr>
              <a:t>Network design: You Only Look Once (YOLO)</a:t>
            </a:r>
            <a:endParaRPr lang="en-US" sz="3200" dirty="0">
              <a:latin typeface="Times New Roman" panose="02020603050405020304" pitchFamily="18" charset="0"/>
              <a:cs typeface="Times New Roman" panose="02020603050405020304" pitchFamily="18" charset="0"/>
            </a:endParaRPr>
          </a:p>
        </p:txBody>
      </p:sp>
      <p:sp>
        <p:nvSpPr>
          <p:cNvPr id="7" name="Footer Placeholder 2"/>
          <p:cNvSpPr txBox="1">
            <a:spLocks/>
          </p:cNvSpPr>
          <p:nvPr/>
        </p:nvSpPr>
        <p:spPr bwMode="auto">
          <a:xfrm>
            <a:off x="8258175" y="6503988"/>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1200"/>
              <a:t>Kookmin University</a:t>
            </a:r>
            <a:endParaRPr lang="en-US" altLang="en-US" sz="1200" dirty="0"/>
          </a:p>
        </p:txBody>
      </p:sp>
      <p:sp>
        <p:nvSpPr>
          <p:cNvPr id="8" name="Slide Number Placeholder 3"/>
          <p:cNvSpPr>
            <a:spLocks noGrp="1"/>
          </p:cNvSpPr>
          <p:nvPr>
            <p:ph type="sldNum" sz="quarter" idx="12"/>
          </p:nvPr>
        </p:nvSpPr>
        <p:spPr>
          <a:xfrm>
            <a:off x="5339666" y="6485452"/>
            <a:ext cx="1093569" cy="184666"/>
          </a:xfrm>
        </p:spPr>
        <p:txBody>
          <a:bodyPr/>
          <a:lstStyle/>
          <a:p>
            <a:r>
              <a:rPr lang="en-US" altLang="en-US" sz="1200" dirty="0" err="1" smtClean="0"/>
              <a:t>Yeong</a:t>
            </a:r>
            <a:r>
              <a:rPr lang="en-US" altLang="en-US" sz="1200" dirty="0" smtClean="0"/>
              <a:t> Min Jang</a:t>
            </a:r>
            <a:endParaRPr lang="en-US" altLang="en-US" sz="1200" dirty="0"/>
          </a:p>
        </p:txBody>
      </p:sp>
      <p:sp>
        <p:nvSpPr>
          <p:cNvPr id="4" name="Rectangle 2">
            <a:extLst>
              <a:ext uri="{FF2B5EF4-FFF2-40B4-BE49-F238E27FC236}">
                <a16:creationId xmlns:a16="http://schemas.microsoft.com/office/drawing/2014/main" id="{C31D89DD-55CE-425C-96DC-24A204137B6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Hộp Văn bản 5">
            <a:extLst>
              <a:ext uri="{FF2B5EF4-FFF2-40B4-BE49-F238E27FC236}">
                <a16:creationId xmlns:a16="http://schemas.microsoft.com/office/drawing/2014/main" id="{49D89515-4C56-4E74-B8EE-9CE39B9AA67C}"/>
              </a:ext>
            </a:extLst>
          </p:cNvPr>
          <p:cNvSpPr txBox="1"/>
          <p:nvPr/>
        </p:nvSpPr>
        <p:spPr>
          <a:xfrm>
            <a:off x="752475" y="1720850"/>
            <a:ext cx="10363200" cy="707886"/>
          </a:xfrm>
          <a:prstGeom prst="rect">
            <a:avLst/>
          </a:prstGeom>
          <a:noFill/>
        </p:spPr>
        <p:txBody>
          <a:bodyPr wrap="square" rtlCol="0">
            <a:spAutoFit/>
          </a:bodyPr>
          <a:lstStyle/>
          <a:p>
            <a:pPr marL="285750" indent="-285750" algn="just">
              <a:buFont typeface="Wingdings" panose="05000000000000000000" pitchFamily="2" charset="2"/>
              <a:buChar char="Ø"/>
            </a:pPr>
            <a:r>
              <a:rPr lang="en-US" sz="2000" dirty="0" smtClean="0">
                <a:latin typeface="+mj-lt"/>
              </a:rPr>
              <a:t>The YOLO network architecture is inspired by the </a:t>
            </a:r>
            <a:r>
              <a:rPr lang="en-US" sz="2000" dirty="0" err="1" smtClean="0">
                <a:latin typeface="+mj-lt"/>
              </a:rPr>
              <a:t>GoogleNet</a:t>
            </a:r>
            <a:r>
              <a:rPr lang="en-US" sz="2000" dirty="0" smtClean="0">
                <a:latin typeface="+mj-lt"/>
              </a:rPr>
              <a:t> model for image classification, with 24 convolutional layers followed by 2 fully connected layers. </a:t>
            </a:r>
          </a:p>
        </p:txBody>
      </p:sp>
      <p:sp>
        <p:nvSpPr>
          <p:cNvPr id="12" name="Date Placeholder 5"/>
          <p:cNvSpPr>
            <a:spLocks noGrp="1"/>
          </p:cNvSpPr>
          <p:nvPr>
            <p:ph type="dt" sz="half" idx="2"/>
          </p:nvPr>
        </p:nvSpPr>
        <p:spPr>
          <a:xfrm>
            <a:off x="962025" y="368756"/>
            <a:ext cx="1600200" cy="215444"/>
          </a:xfrm>
          <a:prstGeom prst="rect">
            <a:avLst/>
          </a:prstGeom>
        </p:spPr>
        <p:txBody>
          <a:bodyPr/>
          <a:lstStyle/>
          <a:p>
            <a:r>
              <a:rPr lang="en-US" altLang="en-US" dirty="0" smtClean="0"/>
              <a:t>November 2019</a:t>
            </a:r>
            <a:endParaRPr lang="en-US" altLang="en-US" dirty="0"/>
          </a:p>
        </p:txBody>
      </p:sp>
      <p:sp>
        <p:nvSpPr>
          <p:cNvPr id="11" name="object 4"/>
          <p:cNvSpPr/>
          <p:nvPr/>
        </p:nvSpPr>
        <p:spPr>
          <a:xfrm>
            <a:off x="1679331" y="2867088"/>
            <a:ext cx="8921100" cy="311531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9991580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475" y="619125"/>
            <a:ext cx="10363200" cy="1066800"/>
          </a:xfrm>
        </p:spPr>
        <p:txBody>
          <a:bodyPr>
            <a:normAutofit/>
          </a:bodyPr>
          <a:lstStyle/>
          <a:p>
            <a:pPr algn="l"/>
            <a:r>
              <a:rPr lang="en-US" sz="3200" b="1" i="1" dirty="0" smtClean="0">
                <a:latin typeface="Times New Roman" panose="02020603050405020304" pitchFamily="18" charset="0"/>
                <a:cs typeface="Times New Roman" panose="02020603050405020304" pitchFamily="18" charset="0"/>
              </a:rPr>
              <a:t>Network design: YOLO-tiny</a:t>
            </a:r>
            <a:endParaRPr lang="en-US" sz="3200" dirty="0">
              <a:latin typeface="Times New Roman" panose="02020603050405020304" pitchFamily="18" charset="0"/>
              <a:cs typeface="Times New Roman" panose="02020603050405020304" pitchFamily="18" charset="0"/>
            </a:endParaRPr>
          </a:p>
        </p:txBody>
      </p:sp>
      <p:sp>
        <p:nvSpPr>
          <p:cNvPr id="7" name="Footer Placeholder 2"/>
          <p:cNvSpPr txBox="1">
            <a:spLocks/>
          </p:cNvSpPr>
          <p:nvPr/>
        </p:nvSpPr>
        <p:spPr bwMode="auto">
          <a:xfrm>
            <a:off x="8258175" y="6503988"/>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1200"/>
              <a:t>Kookmin University</a:t>
            </a:r>
            <a:endParaRPr lang="en-US" altLang="en-US" sz="1200" dirty="0"/>
          </a:p>
        </p:txBody>
      </p:sp>
      <p:sp>
        <p:nvSpPr>
          <p:cNvPr id="8" name="Slide Number Placeholder 3"/>
          <p:cNvSpPr>
            <a:spLocks noGrp="1"/>
          </p:cNvSpPr>
          <p:nvPr>
            <p:ph type="sldNum" sz="quarter" idx="12"/>
          </p:nvPr>
        </p:nvSpPr>
        <p:spPr>
          <a:xfrm>
            <a:off x="5339666" y="6485452"/>
            <a:ext cx="1093569" cy="184666"/>
          </a:xfrm>
        </p:spPr>
        <p:txBody>
          <a:bodyPr/>
          <a:lstStyle/>
          <a:p>
            <a:r>
              <a:rPr lang="en-US" altLang="en-US" sz="1200" dirty="0" err="1" smtClean="0"/>
              <a:t>Yeong</a:t>
            </a:r>
            <a:r>
              <a:rPr lang="en-US" altLang="en-US" sz="1200" dirty="0" smtClean="0"/>
              <a:t> Min Jang</a:t>
            </a:r>
            <a:endParaRPr lang="en-US" altLang="en-US" sz="1200" dirty="0"/>
          </a:p>
        </p:txBody>
      </p:sp>
      <p:sp>
        <p:nvSpPr>
          <p:cNvPr id="4" name="Rectangle 2">
            <a:extLst>
              <a:ext uri="{FF2B5EF4-FFF2-40B4-BE49-F238E27FC236}">
                <a16:creationId xmlns:a16="http://schemas.microsoft.com/office/drawing/2014/main" id="{C31D89DD-55CE-425C-96DC-24A204137B6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Date Placeholder 5"/>
          <p:cNvSpPr>
            <a:spLocks noGrp="1"/>
          </p:cNvSpPr>
          <p:nvPr>
            <p:ph type="dt" sz="half" idx="2"/>
          </p:nvPr>
        </p:nvSpPr>
        <p:spPr>
          <a:xfrm>
            <a:off x="962025" y="368756"/>
            <a:ext cx="1600200" cy="215444"/>
          </a:xfrm>
          <a:prstGeom prst="rect">
            <a:avLst/>
          </a:prstGeom>
        </p:spPr>
        <p:txBody>
          <a:bodyPr/>
          <a:lstStyle/>
          <a:p>
            <a:r>
              <a:rPr lang="en-US" altLang="en-US" dirty="0" smtClean="0"/>
              <a:t>November 2019</a:t>
            </a:r>
            <a:endParaRPr lang="en-US" altLang="en-US" dirty="0"/>
          </a:p>
        </p:txBody>
      </p:sp>
      <p:sp>
        <p:nvSpPr>
          <p:cNvPr id="9" name="object 2"/>
          <p:cNvSpPr/>
          <p:nvPr/>
        </p:nvSpPr>
        <p:spPr>
          <a:xfrm>
            <a:off x="752475" y="2330981"/>
            <a:ext cx="5413807" cy="2020917"/>
          </a:xfrm>
          <a:prstGeom prst="rect">
            <a:avLst/>
          </a:prstGeom>
          <a:blipFill>
            <a:blip r:embed="rId2" cstate="print"/>
            <a:stretch>
              <a:fillRect/>
            </a:stretch>
          </a:blipFill>
        </p:spPr>
        <p:txBody>
          <a:bodyPr wrap="square" lIns="0" tIns="0" rIns="0" bIns="0" rtlCol="0"/>
          <a:lstStyle/>
          <a:p>
            <a:endParaRPr/>
          </a:p>
        </p:txBody>
      </p:sp>
      <p:pic>
        <p:nvPicPr>
          <p:cNvPr id="3076" name="Picture 4" descr="Image result for YOLO ti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2425" y="2708754"/>
            <a:ext cx="4896468" cy="1543680"/>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Straight Arrow Connector 30"/>
          <p:cNvCxnSpPr/>
          <p:nvPr/>
        </p:nvCxnSpPr>
        <p:spPr bwMode="auto">
          <a:xfrm>
            <a:off x="6307408" y="3631223"/>
            <a:ext cx="407180" cy="0"/>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Hộp Văn bản 5">
            <a:extLst>
              <a:ext uri="{FF2B5EF4-FFF2-40B4-BE49-F238E27FC236}">
                <a16:creationId xmlns:a16="http://schemas.microsoft.com/office/drawing/2014/main" id="{49D89515-4C56-4E74-B8EE-9CE39B9AA67C}"/>
              </a:ext>
            </a:extLst>
          </p:cNvPr>
          <p:cNvSpPr txBox="1"/>
          <p:nvPr/>
        </p:nvSpPr>
        <p:spPr>
          <a:xfrm>
            <a:off x="914399" y="5200391"/>
            <a:ext cx="10467975" cy="1015663"/>
          </a:xfrm>
          <a:prstGeom prst="rect">
            <a:avLst/>
          </a:prstGeom>
          <a:noFill/>
        </p:spPr>
        <p:txBody>
          <a:bodyPr wrap="square" rtlCol="0">
            <a:spAutoFit/>
          </a:bodyPr>
          <a:lstStyle/>
          <a:p>
            <a:pPr algn="just"/>
            <a:r>
              <a:rPr lang="en-US" sz="2000" dirty="0" smtClean="0">
                <a:latin typeface="+mj-lt"/>
              </a:rPr>
              <a:t>The YOLO tiny architecture reduce from 24 convolutional layers to 9 convolutional layer only, make the model lighter and faster (boost the processing frame rate from 45 to 155 fps), with the trade back in accuracy</a:t>
            </a:r>
          </a:p>
        </p:txBody>
      </p:sp>
      <p:sp>
        <p:nvSpPr>
          <p:cNvPr id="32" name="Rectangle 31"/>
          <p:cNvSpPr/>
          <p:nvPr/>
        </p:nvSpPr>
        <p:spPr>
          <a:xfrm>
            <a:off x="3046444" y="4627622"/>
            <a:ext cx="825867" cy="369332"/>
          </a:xfrm>
          <a:prstGeom prst="rect">
            <a:avLst/>
          </a:prstGeom>
        </p:spPr>
        <p:txBody>
          <a:bodyPr wrap="none">
            <a:spAutoFit/>
          </a:bodyPr>
          <a:lstStyle/>
          <a:p>
            <a:r>
              <a:rPr lang="en-US" dirty="0">
                <a:latin typeface="+mj-lt"/>
              </a:rPr>
              <a:t>YOLO</a:t>
            </a:r>
          </a:p>
        </p:txBody>
      </p:sp>
      <p:sp>
        <p:nvSpPr>
          <p:cNvPr id="36" name="Rectangle 35"/>
          <p:cNvSpPr/>
          <p:nvPr/>
        </p:nvSpPr>
        <p:spPr>
          <a:xfrm>
            <a:off x="8577627" y="4519266"/>
            <a:ext cx="1242648" cy="369332"/>
          </a:xfrm>
          <a:prstGeom prst="rect">
            <a:avLst/>
          </a:prstGeom>
        </p:spPr>
        <p:txBody>
          <a:bodyPr wrap="none">
            <a:spAutoFit/>
          </a:bodyPr>
          <a:lstStyle/>
          <a:p>
            <a:r>
              <a:rPr lang="en-US" dirty="0" smtClean="0">
                <a:latin typeface="+mj-lt"/>
              </a:rPr>
              <a:t>YOLO tiny</a:t>
            </a:r>
            <a:endParaRPr lang="en-US" dirty="0">
              <a:latin typeface="+mj-lt"/>
            </a:endParaRPr>
          </a:p>
        </p:txBody>
      </p:sp>
    </p:spTree>
    <p:extLst>
      <p:ext uri="{BB962C8B-B14F-4D97-AF65-F5344CB8AC3E}">
        <p14:creationId xmlns:p14="http://schemas.microsoft.com/office/powerpoint/2010/main" val="33879443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flipV="1">
            <a:off x="849086" y="6034886"/>
            <a:ext cx="9837964" cy="244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49086" y="6100983"/>
            <a:ext cx="9837964" cy="24493"/>
          </a:xfrm>
          <a:prstGeom prst="line">
            <a:avLst/>
          </a:prstGeom>
        </p:spPr>
        <p:style>
          <a:lnRef idx="1">
            <a:schemeClr val="accent1"/>
          </a:lnRef>
          <a:fillRef idx="0">
            <a:schemeClr val="accent1"/>
          </a:fillRef>
          <a:effectRef idx="0">
            <a:schemeClr val="accent1"/>
          </a:effectRef>
          <a:fontRef idx="minor">
            <a:schemeClr val="tx1"/>
          </a:fontRef>
        </p:style>
      </p:cxnSp>
      <p:sp>
        <p:nvSpPr>
          <p:cNvPr id="20" name="Footer Placeholder 2"/>
          <p:cNvSpPr txBox="1">
            <a:spLocks/>
          </p:cNvSpPr>
          <p:nvPr/>
        </p:nvSpPr>
        <p:spPr bwMode="auto">
          <a:xfrm>
            <a:off x="8258175" y="6503988"/>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1200"/>
              <a:t>Kookmin University</a:t>
            </a:r>
            <a:endParaRPr lang="en-US" altLang="en-US" sz="1200" dirty="0"/>
          </a:p>
        </p:txBody>
      </p:sp>
      <p:sp>
        <p:nvSpPr>
          <p:cNvPr id="16" name="Rectangle 2">
            <a:extLst>
              <a:ext uri="{FF2B5EF4-FFF2-40B4-BE49-F238E27FC236}">
                <a16:creationId xmlns:a16="http://schemas.microsoft.com/office/drawing/2014/main" id="{1C775C6A-4935-47B4-9338-82E044CDB93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Date Placeholder 5"/>
          <p:cNvSpPr>
            <a:spLocks noGrp="1"/>
          </p:cNvSpPr>
          <p:nvPr>
            <p:ph type="dt" sz="half" idx="2"/>
          </p:nvPr>
        </p:nvSpPr>
        <p:spPr>
          <a:xfrm>
            <a:off x="962025" y="368756"/>
            <a:ext cx="1600200" cy="215444"/>
          </a:xfrm>
          <a:prstGeom prst="rect">
            <a:avLst/>
          </a:prstGeom>
        </p:spPr>
        <p:txBody>
          <a:bodyPr/>
          <a:lstStyle/>
          <a:p>
            <a:r>
              <a:rPr lang="en-US" altLang="en-US" dirty="0" smtClean="0"/>
              <a:t>November 2019</a:t>
            </a:r>
            <a:endParaRPr lang="en-US" altLang="en-US" dirty="0"/>
          </a:p>
        </p:txBody>
      </p:sp>
      <p:sp>
        <p:nvSpPr>
          <p:cNvPr id="14" name="Title 1"/>
          <p:cNvSpPr>
            <a:spLocks noGrp="1"/>
          </p:cNvSpPr>
          <p:nvPr>
            <p:ph type="title"/>
          </p:nvPr>
        </p:nvSpPr>
        <p:spPr>
          <a:xfrm>
            <a:off x="752475" y="619125"/>
            <a:ext cx="10363200" cy="1066800"/>
          </a:xfrm>
        </p:spPr>
        <p:txBody>
          <a:bodyPr>
            <a:normAutofit/>
          </a:bodyPr>
          <a:lstStyle/>
          <a:p>
            <a:pPr algn="just"/>
            <a:r>
              <a:rPr lang="en-US" sz="2900" b="1" i="1" dirty="0" smtClean="0">
                <a:latin typeface="Times New Roman" panose="02020603050405020304" pitchFamily="18" charset="0"/>
                <a:cs typeface="Times New Roman" panose="02020603050405020304" pitchFamily="18" charset="0"/>
              </a:rPr>
              <a:t>Performance comparison</a:t>
            </a:r>
            <a:endParaRPr lang="en-US" sz="2900" dirty="0"/>
          </a:p>
        </p:txBody>
      </p:sp>
      <p:sp>
        <p:nvSpPr>
          <p:cNvPr id="15" name="Slide Number Placeholder 3"/>
          <p:cNvSpPr>
            <a:spLocks noGrp="1"/>
          </p:cNvSpPr>
          <p:nvPr>
            <p:ph type="sldNum" sz="quarter" idx="12"/>
          </p:nvPr>
        </p:nvSpPr>
        <p:spPr>
          <a:xfrm>
            <a:off x="5339666" y="6485452"/>
            <a:ext cx="1093569" cy="184666"/>
          </a:xfrm>
        </p:spPr>
        <p:txBody>
          <a:bodyPr/>
          <a:lstStyle/>
          <a:p>
            <a:r>
              <a:rPr lang="en-US" altLang="en-US" sz="1200" dirty="0" err="1" smtClean="0"/>
              <a:t>Yeong</a:t>
            </a:r>
            <a:r>
              <a:rPr lang="en-US" altLang="en-US" sz="1200" dirty="0" smtClean="0"/>
              <a:t> Min Jang</a:t>
            </a:r>
            <a:endParaRPr lang="en-US" altLang="en-US" sz="1200" dirty="0"/>
          </a:p>
        </p:txBody>
      </p:sp>
      <p:pic>
        <p:nvPicPr>
          <p:cNvPr id="2" name="Picture 1"/>
          <p:cNvPicPr>
            <a:picLocks noChangeAspect="1"/>
          </p:cNvPicPr>
          <p:nvPr/>
        </p:nvPicPr>
        <p:blipFill>
          <a:blip r:embed="rId3"/>
          <a:stretch>
            <a:fillRect/>
          </a:stretch>
        </p:blipFill>
        <p:spPr>
          <a:xfrm>
            <a:off x="962025" y="1838531"/>
            <a:ext cx="4547659" cy="2802626"/>
          </a:xfrm>
          <a:prstGeom prst="rect">
            <a:avLst/>
          </a:prstGeom>
        </p:spPr>
      </p:pic>
      <p:pic>
        <p:nvPicPr>
          <p:cNvPr id="4098" name="Picture 2" descr="https://miro.medium.com/max/942/1*DhuOI39lNp6ZrG63h-ioBQ.png"/>
          <p:cNvPicPr>
            <a:picLocks noChangeAspect="1" noChangeArrowheads="1"/>
          </p:cNvPicPr>
          <p:nvPr/>
        </p:nvPicPr>
        <p:blipFill rotWithShape="1">
          <a:blip r:embed="rId4">
            <a:extLst>
              <a:ext uri="{28A0092B-C50C-407E-A947-70E740481C1C}">
                <a14:useLocalDpi xmlns:a14="http://schemas.microsoft.com/office/drawing/2010/main" val="0"/>
              </a:ext>
            </a:extLst>
          </a:blip>
          <a:srcRect l="13603" r="13571"/>
          <a:stretch/>
        </p:blipFill>
        <p:spPr bwMode="auto">
          <a:xfrm>
            <a:off x="6433235" y="1904837"/>
            <a:ext cx="4782938" cy="26633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81050" y="4917140"/>
            <a:ext cx="10629900" cy="923330"/>
          </a:xfrm>
          <a:prstGeom prst="rect">
            <a:avLst/>
          </a:prstGeom>
        </p:spPr>
        <p:txBody>
          <a:bodyPr wrap="square">
            <a:spAutoFit/>
          </a:bodyPr>
          <a:lstStyle/>
          <a:p>
            <a:r>
              <a:rPr lang="en-US" dirty="0">
                <a:latin typeface="+mj-lt"/>
              </a:rPr>
              <a:t>Comparing the performance and speed of fast detectors. Fast YOLO is the fastest detector on record for PASCAL VOC detection and </a:t>
            </a:r>
            <a:r>
              <a:rPr lang="en-US" dirty="0" smtClean="0">
                <a:latin typeface="+mj-lt"/>
              </a:rPr>
              <a:t>is still </a:t>
            </a:r>
            <a:r>
              <a:rPr lang="en-US" dirty="0">
                <a:latin typeface="+mj-lt"/>
              </a:rPr>
              <a:t>twice as accurate as any other real-time </a:t>
            </a:r>
            <a:r>
              <a:rPr lang="en-US" dirty="0" smtClean="0">
                <a:latin typeface="+mj-lt"/>
              </a:rPr>
              <a:t>detector. YOLO is 10 </a:t>
            </a:r>
            <a:r>
              <a:rPr lang="en-US" dirty="0" err="1">
                <a:latin typeface="+mj-lt"/>
              </a:rPr>
              <a:t>mAP</a:t>
            </a:r>
            <a:r>
              <a:rPr lang="en-US" dirty="0">
                <a:latin typeface="+mj-lt"/>
              </a:rPr>
              <a:t> more accurate than the fast version while still well </a:t>
            </a:r>
            <a:r>
              <a:rPr lang="en-US" dirty="0" smtClean="0">
                <a:latin typeface="+mj-lt"/>
              </a:rPr>
              <a:t>above real-time </a:t>
            </a:r>
            <a:r>
              <a:rPr lang="en-US" dirty="0">
                <a:latin typeface="+mj-lt"/>
              </a:rPr>
              <a:t>in speed.</a:t>
            </a:r>
          </a:p>
        </p:txBody>
      </p:sp>
    </p:spTree>
    <p:extLst>
      <p:ext uri="{BB962C8B-B14F-4D97-AF65-F5344CB8AC3E}">
        <p14:creationId xmlns:p14="http://schemas.microsoft.com/office/powerpoint/2010/main" val="28121382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10515600" cy="1325563"/>
          </a:xfrm>
        </p:spPr>
        <p:txBody>
          <a:bodyPr>
            <a:normAutofit/>
          </a:bodyPr>
          <a:lstStyle/>
          <a:p>
            <a:pPr algn="l"/>
            <a:r>
              <a:rPr lang="en-US" sz="2900" b="1" i="1" dirty="0" smtClean="0">
                <a:latin typeface="Times New Roman" panose="02020603050405020304" pitchFamily="18" charset="0"/>
                <a:cs typeface="Times New Roman" panose="02020603050405020304" pitchFamily="18" charset="0"/>
              </a:rPr>
              <a:t>Vehicle front light detection</a:t>
            </a:r>
            <a:endParaRPr lang="en-US" sz="2900" dirty="0">
              <a:latin typeface="Times New Roman" panose="02020603050405020304" pitchFamily="18" charset="0"/>
              <a:cs typeface="Times New Roman" panose="02020603050405020304" pitchFamily="18" charset="0"/>
            </a:endParaRPr>
          </a:p>
        </p:txBody>
      </p:sp>
      <p:cxnSp>
        <p:nvCxnSpPr>
          <p:cNvPr id="12" name="Straight Connector 11"/>
          <p:cNvCxnSpPr/>
          <p:nvPr/>
        </p:nvCxnSpPr>
        <p:spPr>
          <a:xfrm flipV="1">
            <a:off x="849086" y="6034886"/>
            <a:ext cx="9837964" cy="244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49086" y="6100983"/>
            <a:ext cx="9837964" cy="24493"/>
          </a:xfrm>
          <a:prstGeom prst="line">
            <a:avLst/>
          </a:prstGeom>
        </p:spPr>
        <p:style>
          <a:lnRef idx="1">
            <a:schemeClr val="accent1"/>
          </a:lnRef>
          <a:fillRef idx="0">
            <a:schemeClr val="accent1"/>
          </a:fillRef>
          <a:effectRef idx="0">
            <a:schemeClr val="accent1"/>
          </a:effectRef>
          <a:fontRef idx="minor">
            <a:schemeClr val="tx1"/>
          </a:fontRef>
        </p:style>
      </p:cxnSp>
      <p:sp>
        <p:nvSpPr>
          <p:cNvPr id="20" name="Footer Placeholder 2"/>
          <p:cNvSpPr txBox="1">
            <a:spLocks/>
          </p:cNvSpPr>
          <p:nvPr/>
        </p:nvSpPr>
        <p:spPr bwMode="auto">
          <a:xfrm>
            <a:off x="8258175" y="6503988"/>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1200"/>
              <a:t>Kookmin University</a:t>
            </a:r>
            <a:endParaRPr lang="en-US" altLang="en-US" sz="1200" dirty="0"/>
          </a:p>
        </p:txBody>
      </p:sp>
      <p:sp>
        <p:nvSpPr>
          <p:cNvPr id="16" name="Rectangle 2">
            <a:extLst>
              <a:ext uri="{FF2B5EF4-FFF2-40B4-BE49-F238E27FC236}">
                <a16:creationId xmlns:a16="http://schemas.microsoft.com/office/drawing/2014/main" id="{1C775C6A-4935-47B4-9338-82E044CDB93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Date Placeholder 5"/>
          <p:cNvSpPr>
            <a:spLocks noGrp="1"/>
          </p:cNvSpPr>
          <p:nvPr>
            <p:ph type="dt" sz="half" idx="2"/>
          </p:nvPr>
        </p:nvSpPr>
        <p:spPr>
          <a:xfrm>
            <a:off x="962025" y="368756"/>
            <a:ext cx="1600200" cy="215444"/>
          </a:xfrm>
          <a:prstGeom prst="rect">
            <a:avLst/>
          </a:prstGeom>
        </p:spPr>
        <p:txBody>
          <a:bodyPr/>
          <a:lstStyle/>
          <a:p>
            <a:r>
              <a:rPr lang="en-US" altLang="en-US" dirty="0" smtClean="0"/>
              <a:t>November 2019</a:t>
            </a:r>
            <a:endParaRPr lang="en-US" altLang="en-US" dirty="0"/>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Slide Number Placeholder 3"/>
          <p:cNvSpPr>
            <a:spLocks noGrp="1"/>
          </p:cNvSpPr>
          <p:nvPr>
            <p:ph type="sldNum" sz="quarter" idx="12"/>
          </p:nvPr>
        </p:nvSpPr>
        <p:spPr>
          <a:xfrm>
            <a:off x="5339666" y="6485452"/>
            <a:ext cx="1093569" cy="184666"/>
          </a:xfrm>
        </p:spPr>
        <p:txBody>
          <a:bodyPr/>
          <a:lstStyle/>
          <a:p>
            <a:r>
              <a:rPr lang="en-US" altLang="en-US" sz="1200" dirty="0" err="1" smtClean="0"/>
              <a:t>Yeong</a:t>
            </a:r>
            <a:r>
              <a:rPr lang="en-US" altLang="en-US" sz="1200" dirty="0" smtClean="0"/>
              <a:t> Min Jang</a:t>
            </a:r>
            <a:endParaRPr lang="en-US" altLang="en-US" sz="1200" dirty="0"/>
          </a:p>
        </p:txBody>
      </p:sp>
      <p:pic>
        <p:nvPicPr>
          <p:cNvPr id="2064" name="Picture 16" descr="2019-10-30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6177" y="1585282"/>
            <a:ext cx="6803781" cy="372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2866431" y="5404521"/>
            <a:ext cx="5803271" cy="584775"/>
          </a:xfrm>
          <a:prstGeom prst="rect">
            <a:avLst/>
          </a:prstGeom>
          <a:noFill/>
        </p:spPr>
        <p:txBody>
          <a:bodyPr wrap="square" rtlCol="0">
            <a:spAutoFit/>
          </a:bodyPr>
          <a:lstStyle/>
          <a:p>
            <a:pPr algn="ctr"/>
            <a:r>
              <a:rPr lang="en-US" sz="1600" dirty="0" smtClean="0">
                <a:latin typeface="+mj-lt"/>
              </a:rPr>
              <a:t>Vehicular front light detection using YOLO in Optical Vehicular Communication system </a:t>
            </a:r>
            <a:endParaRPr lang="en-US" sz="1600" dirty="0">
              <a:latin typeface="+mj-lt"/>
            </a:endParaRPr>
          </a:p>
        </p:txBody>
      </p:sp>
    </p:spTree>
    <p:extLst>
      <p:ext uri="{BB962C8B-B14F-4D97-AF65-F5344CB8AC3E}">
        <p14:creationId xmlns:p14="http://schemas.microsoft.com/office/powerpoint/2010/main" val="25584268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2848"/>
            <a:ext cx="10515600" cy="939800"/>
          </a:xfrm>
        </p:spPr>
        <p:txBody>
          <a:bodyPr/>
          <a:lstStyle/>
          <a:p>
            <a:pPr algn="ctr"/>
            <a:r>
              <a:rPr lang="en-US" dirty="0">
                <a:latin typeface="Times New Roman" panose="02020603050405020304" pitchFamily="18" charset="0"/>
                <a:cs typeface="Times New Roman" panose="02020603050405020304" pitchFamily="18" charset="0"/>
              </a:rPr>
              <a:t>References</a:t>
            </a:r>
            <a:endParaRPr lang="en-US" dirty="0"/>
          </a:p>
        </p:txBody>
      </p:sp>
      <p:sp>
        <p:nvSpPr>
          <p:cNvPr id="3" name="Content Placeholder 2"/>
          <p:cNvSpPr>
            <a:spLocks noGrp="1"/>
          </p:cNvSpPr>
          <p:nvPr>
            <p:ph idx="1"/>
          </p:nvPr>
        </p:nvSpPr>
        <p:spPr>
          <a:xfrm>
            <a:off x="1066800" y="1828801"/>
            <a:ext cx="10363200" cy="4141176"/>
          </a:xfrm>
        </p:spPr>
        <p:txBody>
          <a:bodyPr/>
          <a:lstStyle/>
          <a:p>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1</a:t>
            </a:r>
            <a:r>
              <a:rPr lang="en-US" sz="2400" dirty="0" smtClean="0">
                <a:latin typeface="Times New Roman" panose="02020603050405020304" pitchFamily="18" charset="0"/>
                <a:cs typeface="Times New Roman" panose="02020603050405020304" pitchFamily="18" charset="0"/>
              </a:rPr>
              <a:t>] T. L. Pham, H. Nguyen, T. Nguyen, and Y. M. Jang, “A Novel Neural Network-Based Method for Decoding and Detecting of the DS8-PSK Scheme in an OCC System,” </a:t>
            </a:r>
            <a:r>
              <a:rPr lang="en-US" sz="2400" i="1" dirty="0" smtClean="0">
                <a:latin typeface="Times New Roman" panose="02020603050405020304" pitchFamily="18" charset="0"/>
                <a:cs typeface="Times New Roman" panose="02020603050405020304" pitchFamily="18" charset="0"/>
              </a:rPr>
              <a:t>Applied Sciences</a:t>
            </a:r>
            <a:r>
              <a:rPr lang="en-US" sz="2400" dirty="0" smtClean="0">
                <a:latin typeface="Times New Roman" panose="02020603050405020304" pitchFamily="18" charset="0"/>
                <a:cs typeface="Times New Roman" panose="02020603050405020304" pitchFamily="18" charset="0"/>
              </a:rPr>
              <a:t>, vol. 9, no. 11, p. 2242, May 2019.</a:t>
            </a:r>
          </a:p>
          <a:p>
            <a:pPr marL="0" indent="0">
              <a:buNone/>
            </a:pP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[2] J. </a:t>
            </a:r>
            <a:r>
              <a:rPr lang="en-US" sz="2400" dirty="0" err="1" smtClean="0">
                <a:latin typeface="Times New Roman" panose="02020603050405020304" pitchFamily="18" charset="0"/>
                <a:cs typeface="Times New Roman" panose="02020603050405020304" pitchFamily="18" charset="0"/>
              </a:rPr>
              <a:t>Redmon</a:t>
            </a:r>
            <a:r>
              <a:rPr lang="en-US" sz="2400" dirty="0" smtClean="0">
                <a:latin typeface="Times New Roman" panose="02020603050405020304" pitchFamily="18" charset="0"/>
                <a:cs typeface="Times New Roman" panose="02020603050405020304" pitchFamily="18" charset="0"/>
              </a:rPr>
              <a:t>, S. </a:t>
            </a:r>
            <a:r>
              <a:rPr lang="en-US" sz="2400" dirty="0" err="1" smtClean="0">
                <a:latin typeface="Times New Roman" panose="02020603050405020304" pitchFamily="18" charset="0"/>
                <a:cs typeface="Times New Roman" panose="02020603050405020304" pitchFamily="18" charset="0"/>
              </a:rPr>
              <a:t>Divvala</a:t>
            </a:r>
            <a:r>
              <a:rPr lang="en-US" sz="2400" dirty="0" smtClean="0">
                <a:latin typeface="Times New Roman" panose="02020603050405020304" pitchFamily="18" charset="0"/>
                <a:cs typeface="Times New Roman" panose="02020603050405020304" pitchFamily="18" charset="0"/>
              </a:rPr>
              <a:t>, R. </a:t>
            </a:r>
            <a:r>
              <a:rPr lang="en-US" sz="2400" dirty="0" err="1" smtClean="0">
                <a:latin typeface="Times New Roman" panose="02020603050405020304" pitchFamily="18" charset="0"/>
                <a:cs typeface="Times New Roman" panose="02020603050405020304" pitchFamily="18" charset="0"/>
              </a:rPr>
              <a:t>Girshick</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and </a:t>
            </a:r>
            <a:r>
              <a:rPr lang="en-US" sz="2400" dirty="0" smtClean="0">
                <a:latin typeface="Times New Roman" panose="02020603050405020304" pitchFamily="18" charset="0"/>
                <a:cs typeface="Times New Roman" panose="02020603050405020304" pitchFamily="18" charset="0"/>
              </a:rPr>
              <a:t>A. </a:t>
            </a:r>
            <a:r>
              <a:rPr lang="en-US" sz="2400" dirty="0" err="1" smtClean="0">
                <a:latin typeface="Times New Roman" panose="02020603050405020304" pitchFamily="18" charset="0"/>
                <a:cs typeface="Times New Roman" panose="02020603050405020304" pitchFamily="18" charset="0"/>
              </a:rPr>
              <a:t>Farhadi</a:t>
            </a:r>
            <a:r>
              <a:rPr lang="en-US" sz="2400" dirty="0" smtClean="0">
                <a:latin typeface="Times New Roman" panose="02020603050405020304" pitchFamily="18" charset="0"/>
                <a:cs typeface="Times New Roman" panose="02020603050405020304" pitchFamily="18" charset="0"/>
              </a:rPr>
              <a:t>, “You </a:t>
            </a:r>
            <a:r>
              <a:rPr lang="en-US" sz="2400" dirty="0">
                <a:latin typeface="Times New Roman" panose="02020603050405020304" pitchFamily="18" charset="0"/>
                <a:cs typeface="Times New Roman" panose="02020603050405020304" pitchFamily="18" charset="0"/>
              </a:rPr>
              <a:t>Only Look Once: Unified, Real-Time Object Detection”, </a:t>
            </a:r>
            <a:r>
              <a:rPr lang="en-US" sz="2400" i="1" dirty="0" err="1" smtClean="0">
                <a:latin typeface="Times New Roman" panose="02020603050405020304" pitchFamily="18" charset="0"/>
                <a:cs typeface="Times New Roman" panose="02020603050405020304" pitchFamily="18" charset="0"/>
              </a:rPr>
              <a:t>arXiv</a:t>
            </a:r>
            <a:r>
              <a:rPr lang="en-US" sz="2400" dirty="0" smtClean="0">
                <a:latin typeface="Times New Roman" panose="02020603050405020304" pitchFamily="18" charset="0"/>
                <a:cs typeface="Times New Roman" panose="02020603050405020304" pitchFamily="18" charset="0"/>
              </a:rPr>
              <a:t>, 2015</a:t>
            </a: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[3] J. </a:t>
            </a:r>
            <a:r>
              <a:rPr lang="en-US" sz="2400" dirty="0" err="1" smtClean="0">
                <a:latin typeface="Times New Roman" panose="02020603050405020304" pitchFamily="18" charset="0"/>
                <a:cs typeface="Times New Roman" panose="02020603050405020304" pitchFamily="18" charset="0"/>
              </a:rPr>
              <a:t>Redmon</a:t>
            </a:r>
            <a:r>
              <a:rPr lang="en-US" sz="2400" dirty="0" smtClean="0">
                <a:latin typeface="Times New Roman" panose="02020603050405020304" pitchFamily="18" charset="0"/>
                <a:cs typeface="Times New Roman" panose="02020603050405020304" pitchFamily="18" charset="0"/>
              </a:rPr>
              <a:t> and A. </a:t>
            </a:r>
            <a:r>
              <a:rPr lang="en-US" sz="2400" dirty="0" err="1" smtClean="0">
                <a:latin typeface="Times New Roman" panose="02020603050405020304" pitchFamily="18" charset="0"/>
                <a:cs typeface="Times New Roman" panose="02020603050405020304" pitchFamily="18" charset="0"/>
              </a:rPr>
              <a:t>Farhadi</a:t>
            </a:r>
            <a:r>
              <a:rPr lang="en-US" sz="2400" dirty="0" smtClean="0">
                <a:latin typeface="Times New Roman" panose="02020603050405020304" pitchFamily="18" charset="0"/>
                <a:cs typeface="Times New Roman" panose="02020603050405020304" pitchFamily="18" charset="0"/>
              </a:rPr>
              <a:t>, “</a:t>
            </a:r>
            <a:r>
              <a:rPr lang="en-US" sz="2400" dirty="0" smtClean="0">
                <a:latin typeface="+mj-lt"/>
              </a:rPr>
              <a:t>YOLO9000</a:t>
            </a:r>
            <a:r>
              <a:rPr lang="en-US" sz="2400" dirty="0">
                <a:latin typeface="+mj-lt"/>
              </a:rPr>
              <a:t>:</a:t>
            </a:r>
            <a:r>
              <a:rPr lang="en-US" sz="2400" dirty="0" smtClean="0">
                <a:latin typeface="+mj-lt"/>
              </a:rPr>
              <a:t> </a:t>
            </a:r>
            <a:r>
              <a:rPr lang="en-US" sz="2400" dirty="0">
                <a:latin typeface="+mj-lt"/>
              </a:rPr>
              <a:t>Better, Faster, </a:t>
            </a:r>
            <a:r>
              <a:rPr lang="en-US" sz="2400" dirty="0" smtClean="0">
                <a:latin typeface="+mj-lt"/>
              </a:rPr>
              <a:t>Stronger”, </a:t>
            </a:r>
            <a:r>
              <a:rPr lang="en-US" sz="2400" i="1" dirty="0" err="1" smtClean="0">
                <a:latin typeface="+mj-lt"/>
              </a:rPr>
              <a:t>arXiv</a:t>
            </a:r>
            <a:r>
              <a:rPr lang="en-US" sz="2400" dirty="0" smtClean="0">
                <a:latin typeface="+mj-lt"/>
              </a:rPr>
              <a:t>, 2016</a:t>
            </a:r>
            <a:endParaRPr lang="en-US" sz="2400" dirty="0">
              <a:latin typeface="+mj-lt"/>
            </a:endParaRPr>
          </a:p>
          <a:p>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p>
        </p:txBody>
      </p:sp>
      <p:sp>
        <p:nvSpPr>
          <p:cNvPr id="6" name="Footer Placeholder 2"/>
          <p:cNvSpPr>
            <a:spLocks noGrp="1"/>
          </p:cNvSpPr>
          <p:nvPr>
            <p:ph type="ftr" sz="quarter" idx="11"/>
          </p:nvPr>
        </p:nvSpPr>
        <p:spPr>
          <a:xfrm>
            <a:off x="8258175" y="6503988"/>
            <a:ext cx="3124200" cy="184666"/>
          </a:xfrm>
        </p:spPr>
        <p:txBody>
          <a:bodyPr/>
          <a:lstStyle/>
          <a:p>
            <a:r>
              <a:rPr lang="en-US" altLang="en-US" sz="1200" dirty="0" err="1"/>
              <a:t>Kookmin</a:t>
            </a:r>
            <a:r>
              <a:rPr lang="en-US" altLang="en-US" sz="1200" dirty="0"/>
              <a:t> University</a:t>
            </a:r>
          </a:p>
        </p:txBody>
      </p:sp>
      <p:sp>
        <p:nvSpPr>
          <p:cNvPr id="8" name="Date Placeholder 5"/>
          <p:cNvSpPr>
            <a:spLocks noGrp="1"/>
          </p:cNvSpPr>
          <p:nvPr>
            <p:ph type="dt" sz="half" idx="2"/>
          </p:nvPr>
        </p:nvSpPr>
        <p:spPr>
          <a:xfrm>
            <a:off x="962025" y="368756"/>
            <a:ext cx="1600200" cy="215444"/>
          </a:xfrm>
          <a:prstGeom prst="rect">
            <a:avLst/>
          </a:prstGeom>
        </p:spPr>
        <p:txBody>
          <a:bodyPr/>
          <a:lstStyle/>
          <a:p>
            <a:r>
              <a:rPr lang="en-US" altLang="en-US" dirty="0" smtClean="0"/>
              <a:t>November 2019</a:t>
            </a:r>
            <a:endParaRPr lang="en-US" altLang="en-US" dirty="0"/>
          </a:p>
        </p:txBody>
      </p:sp>
      <p:sp>
        <p:nvSpPr>
          <p:cNvPr id="9" name="Slide Number Placeholder 3"/>
          <p:cNvSpPr>
            <a:spLocks noGrp="1"/>
          </p:cNvSpPr>
          <p:nvPr>
            <p:ph type="sldNum" sz="quarter" idx="12"/>
          </p:nvPr>
        </p:nvSpPr>
        <p:spPr>
          <a:xfrm>
            <a:off x="5339666" y="6485452"/>
            <a:ext cx="1093569" cy="184666"/>
          </a:xfrm>
        </p:spPr>
        <p:txBody>
          <a:bodyPr/>
          <a:lstStyle/>
          <a:p>
            <a:r>
              <a:rPr lang="en-US" altLang="en-US" sz="1200" dirty="0" err="1" smtClean="0"/>
              <a:t>Yeong</a:t>
            </a:r>
            <a:r>
              <a:rPr lang="en-US" altLang="en-US" sz="1200" dirty="0" smtClean="0"/>
              <a:t> Min Jang</a:t>
            </a:r>
            <a:endParaRPr lang="en-US" altLang="en-US" sz="1200" dirty="0"/>
          </a:p>
        </p:txBody>
      </p:sp>
    </p:spTree>
    <p:extLst>
      <p:ext uri="{BB962C8B-B14F-4D97-AF65-F5344CB8AC3E}">
        <p14:creationId xmlns:p14="http://schemas.microsoft.com/office/powerpoint/2010/main" val="3916288182"/>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EEE" id="{8F092A87-091C-4403-BB66-E306794E53C1}" vid="{C0FDF64B-A4A7-42AF-B050-AB99969436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IEEE</Template>
  <TotalTime>1386</TotalTime>
  <Words>465</Words>
  <Application>Microsoft Office PowerPoint</Application>
  <PresentationFormat>Widescreen</PresentationFormat>
  <Paragraphs>64</Paragraphs>
  <Slides>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Times New Roman</vt:lpstr>
      <vt:lpstr>Wingdings</vt:lpstr>
      <vt:lpstr>IEEE</vt:lpstr>
      <vt:lpstr>PowerPoint Presentation</vt:lpstr>
      <vt:lpstr>Object Detection framework for High-rate Optical Vehicular Communication System </vt:lpstr>
      <vt:lpstr>PowerPoint Presentation</vt:lpstr>
      <vt:lpstr>Network design: You Only Look Once (YOLO)</vt:lpstr>
      <vt:lpstr>Network design: YOLO-tiny</vt:lpstr>
      <vt:lpstr>Performance comparison</vt:lpstr>
      <vt:lpstr>Vehicle front light detection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Region-of-Interest Signaling Vehicular System Using Optical Camera Communications</dc:title>
  <dc:creator>cong hoan</dc:creator>
  <cp:lastModifiedBy>(전자공학과)팜퉁럼</cp:lastModifiedBy>
  <cp:revision>69</cp:revision>
  <dcterms:created xsi:type="dcterms:W3CDTF">2018-11-10T01:51:30Z</dcterms:created>
  <dcterms:modified xsi:type="dcterms:W3CDTF">2019-11-13T12:48:34Z</dcterms:modified>
</cp:coreProperties>
</file>