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65" r:id="rId2"/>
    <p:sldId id="256" r:id="rId3"/>
    <p:sldId id="257" r:id="rId4"/>
    <p:sldId id="269" r:id="rId5"/>
    <p:sldId id="258" r:id="rId6"/>
    <p:sldId id="268" r:id="rId7"/>
    <p:sldId id="266"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m Lam" initials="PL" lastIdx="1" clrIdx="0">
    <p:extLst>
      <p:ext uri="{19B8F6BF-5375-455C-9EA6-DF929625EA0E}">
        <p15:presenceInfo xmlns:p15="http://schemas.microsoft.com/office/powerpoint/2012/main" userId="6bceea7c77f4a3b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snapToGrid="0">
      <p:cViewPr varScale="1">
        <p:scale>
          <a:sx n="109" d="100"/>
          <a:sy n="109" d="100"/>
        </p:scale>
        <p:origin x="498" y="108"/>
      </p:cViewPr>
      <p:guideLst/>
    </p:cSldViewPr>
  </p:slideViewPr>
  <p:notesTextViewPr>
    <p:cViewPr>
      <p:scale>
        <a:sx n="1" d="1"/>
        <a:sy n="1" d="1"/>
      </p:scale>
      <p:origin x="0" y="0"/>
    </p:cViewPr>
  </p:notesTextViewPr>
  <p:notesViewPr>
    <p:cSldViewPr snapToGrid="0">
      <p:cViewPr varScale="1">
        <p:scale>
          <a:sx n="56" d="100"/>
          <a:sy n="56"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50129-945C-48B6-B89D-175A51CA66B4}" type="datetimeFigureOut">
              <a:rPr lang="en-US" smtClean="0"/>
              <a:t>11/13/2019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8CEDF-50DF-4836-B4EB-299318907258}" type="slidenum">
              <a:rPr lang="en-US" smtClean="0"/>
              <a:t>‹#›</a:t>
            </a:fld>
            <a:endParaRPr lang="en-US"/>
          </a:p>
        </p:txBody>
      </p:sp>
    </p:spTree>
    <p:extLst>
      <p:ext uri="{BB962C8B-B14F-4D97-AF65-F5344CB8AC3E}">
        <p14:creationId xmlns:p14="http://schemas.microsoft.com/office/powerpoint/2010/main" val="3318478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b="0" dirty="0" smtClean="0">
                <a:solidFill>
                  <a:prstClr val="black"/>
                </a:solidFill>
                <a:latin typeface="Times New Roman" panose="02020603050405020304" pitchFamily="18" charset="0"/>
              </a:rPr>
              <a:t>Neural Network Decoder for High-rate Optical Vehicular Communication System</a:t>
            </a:r>
            <a:endParaRPr lang="en-US" b="0" dirty="0"/>
          </a:p>
        </p:txBody>
      </p:sp>
      <p:sp>
        <p:nvSpPr>
          <p:cNvPr id="4" name="Slide Number Placeholder 3"/>
          <p:cNvSpPr>
            <a:spLocks noGrp="1"/>
          </p:cNvSpPr>
          <p:nvPr>
            <p:ph type="sldNum" sz="quarter" idx="10"/>
          </p:nvPr>
        </p:nvSpPr>
        <p:spPr/>
        <p:txBody>
          <a:bodyPr/>
          <a:lstStyle/>
          <a:p>
            <a:fld id="{6C38CEDF-50DF-4836-B4EB-299318907258}" type="slidenum">
              <a:rPr lang="en-US" smtClean="0"/>
              <a:t>2</a:t>
            </a:fld>
            <a:endParaRPr lang="en-US"/>
          </a:p>
        </p:txBody>
      </p:sp>
    </p:spTree>
    <p:extLst>
      <p:ext uri="{BB962C8B-B14F-4D97-AF65-F5344CB8AC3E}">
        <p14:creationId xmlns:p14="http://schemas.microsoft.com/office/powerpoint/2010/main" val="16099751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smtClean="0"/>
              <a:t>The Gaussian</a:t>
            </a:r>
            <a:r>
              <a:rPr lang="en-US" b="0" i="0" baseline="0" dirty="0" smtClean="0"/>
              <a:t> distribution</a:t>
            </a:r>
            <a:endParaRPr lang="en-US" b="0" i="0" dirty="0"/>
          </a:p>
        </p:txBody>
      </p:sp>
      <p:sp>
        <p:nvSpPr>
          <p:cNvPr id="4" name="Slide Number Placeholder 3"/>
          <p:cNvSpPr>
            <a:spLocks noGrp="1"/>
          </p:cNvSpPr>
          <p:nvPr>
            <p:ph type="sldNum" sz="quarter" idx="10"/>
          </p:nvPr>
        </p:nvSpPr>
        <p:spPr/>
        <p:txBody>
          <a:bodyPr/>
          <a:lstStyle/>
          <a:p>
            <a:fld id="{6C38CEDF-50DF-4836-B4EB-299318907258}" type="slidenum">
              <a:rPr lang="en-US" smtClean="0"/>
              <a:t>5</a:t>
            </a:fld>
            <a:endParaRPr lang="en-US"/>
          </a:p>
        </p:txBody>
      </p:sp>
    </p:spTree>
    <p:extLst>
      <p:ext uri="{BB962C8B-B14F-4D97-AF65-F5344CB8AC3E}">
        <p14:creationId xmlns:p14="http://schemas.microsoft.com/office/powerpoint/2010/main" val="1971881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M. D. </a:t>
            </a:r>
            <a:r>
              <a:rPr lang="en-US" sz="1200" kern="1200" dirty="0" err="1" smtClean="0">
                <a:solidFill>
                  <a:schemeClr val="tx1"/>
                </a:solidFill>
                <a:effectLst/>
                <a:latin typeface="+mn-lt"/>
                <a:ea typeface="+mn-ea"/>
                <a:cs typeface="+mn-cs"/>
              </a:rPr>
              <a:t>Thieu</a:t>
            </a:r>
            <a:r>
              <a:rPr lang="en-US" sz="1200" kern="1200" dirty="0" smtClean="0">
                <a:solidFill>
                  <a:schemeClr val="tx1"/>
                </a:solidFill>
                <a:effectLst/>
                <a:latin typeface="+mn-lt"/>
                <a:ea typeface="+mn-ea"/>
                <a:cs typeface="+mn-cs"/>
              </a:rPr>
              <a:t>, T. L. Pham, T. Nguyen and Y. M. Jang, "Optical-</a:t>
            </a:r>
            <a:r>
              <a:rPr lang="en-US" sz="1200" kern="1200" dirty="0" err="1" smtClean="0">
                <a:solidFill>
                  <a:schemeClr val="tx1"/>
                </a:solidFill>
                <a:effectLst/>
                <a:latin typeface="+mn-lt"/>
                <a:ea typeface="+mn-ea"/>
                <a:cs typeface="+mn-cs"/>
              </a:rPr>
              <a:t>RoI</a:t>
            </a:r>
            <a:r>
              <a:rPr lang="en-US" sz="1200" kern="1200" dirty="0" smtClean="0">
                <a:solidFill>
                  <a:schemeClr val="tx1"/>
                </a:solidFill>
                <a:effectLst/>
                <a:latin typeface="+mn-lt"/>
                <a:ea typeface="+mn-ea"/>
                <a:cs typeface="+mn-cs"/>
              </a:rPr>
              <a:t>-Signaling for Vehicular Communications," </a:t>
            </a:r>
            <a:r>
              <a:rPr lang="en-US" sz="1200" i="1" kern="1200" dirty="0" smtClean="0">
                <a:solidFill>
                  <a:schemeClr val="tx1"/>
                </a:solidFill>
                <a:effectLst/>
                <a:latin typeface="+mn-lt"/>
                <a:ea typeface="+mn-ea"/>
                <a:cs typeface="+mn-cs"/>
              </a:rPr>
              <a:t>IEEE Access, </a:t>
            </a:r>
            <a:r>
              <a:rPr lang="en-US" sz="1200" kern="1200" dirty="0" smtClean="0">
                <a:solidFill>
                  <a:schemeClr val="tx1"/>
                </a:solidFill>
                <a:effectLst/>
                <a:latin typeface="+mn-lt"/>
                <a:ea typeface="+mn-ea"/>
                <a:cs typeface="+mn-cs"/>
              </a:rPr>
              <a:t>vol. 7, pp. 69873-69891, 2019. </a:t>
            </a:r>
            <a:endParaRPr lang="en-US" dirty="0"/>
          </a:p>
        </p:txBody>
      </p:sp>
      <p:sp>
        <p:nvSpPr>
          <p:cNvPr id="4" name="Slide Number Placeholder 3"/>
          <p:cNvSpPr>
            <a:spLocks noGrp="1"/>
          </p:cNvSpPr>
          <p:nvPr>
            <p:ph type="sldNum" sz="quarter" idx="10"/>
          </p:nvPr>
        </p:nvSpPr>
        <p:spPr/>
        <p:txBody>
          <a:bodyPr/>
          <a:lstStyle/>
          <a:p>
            <a:fld id="{6C38CEDF-50DF-4836-B4EB-299318907258}" type="slidenum">
              <a:rPr lang="en-US" smtClean="0"/>
              <a:t>8</a:t>
            </a:fld>
            <a:endParaRPr lang="en-US"/>
          </a:p>
        </p:txBody>
      </p:sp>
    </p:spTree>
    <p:extLst>
      <p:ext uri="{BB962C8B-B14F-4D97-AF65-F5344CB8AC3E}">
        <p14:creationId xmlns:p14="http://schemas.microsoft.com/office/powerpoint/2010/main" val="3510758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15-19-0543-00-0vat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22267812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2172522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3767060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15-19-0543-00-0vat</a:t>
            </a:r>
            <a:endParaRPr lang="en-US" altLang="en-US" sz="1400" b="1" dirty="0">
              <a:solidFill>
                <a:sysClr val="windowText" lastClr="00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245754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4"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15-19-0543-00-0vat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1189039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5"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15-19-0543-00-0vat</a:t>
            </a:r>
            <a:endParaRPr lang="en-US" altLang="en-US" sz="1400" b="1" dirty="0">
              <a:solidFill>
                <a:sysClr val="windowText" lastClr="000000"/>
              </a:solidFill>
            </a:endParaRPr>
          </a:p>
        </p:txBody>
      </p:sp>
      <p:sp>
        <p:nvSpPr>
          <p:cNvPr id="14"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9987671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10"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2"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8299749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6"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9048794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8"/>
          <p:cNvSpPr>
            <a:spLocks noChangeShapeType="1"/>
          </p:cNvSpPr>
          <p:nvPr/>
        </p:nvSpPr>
        <p:spPr bwMode="auto">
          <a:xfrm>
            <a:off x="1117600" y="64770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11176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9"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rgbClr val="FF0000"/>
                </a:solidFill>
              </a:rPr>
              <a:t>doc.: IEEE 15-19-0xxx-00-0vat</a:t>
            </a:r>
            <a:endParaRPr lang="en-US" altLang="en-US" sz="1400" b="1" dirty="0">
              <a:solidFill>
                <a:srgbClr val="FF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274867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542393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Tree>
    <p:extLst>
      <p:ext uri="{BB962C8B-B14F-4D97-AF65-F5344CB8AC3E}">
        <p14:creationId xmlns:p14="http://schemas.microsoft.com/office/powerpoint/2010/main" val="19788846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p:cNvSpPr>
            <a:spLocks noGrp="1" noChangeArrowheads="1"/>
          </p:cNvSpPr>
          <p:nvPr>
            <p:ph type="sldNum" sz="quarter" idx="4"/>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1A2A0486-8688-4FA8-803A-CC2F3BC58CED}" type="slidenum">
              <a:rPr lang="en-US" smtClean="0"/>
              <a:t>‹#›</a:t>
            </a:fld>
            <a:endParaRPr 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11/13/2019</a:t>
            </a:fld>
            <a:endParaRPr lang="en-US"/>
          </a:p>
        </p:txBody>
      </p:sp>
      <p:sp>
        <p:nvSpPr>
          <p:cNvPr id="13"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a:t>
            </a:r>
            <a:r>
              <a:rPr lang="en-US" altLang="en-US" sz="1400" b="1" dirty="0" smtClean="0">
                <a:solidFill>
                  <a:sysClr val="windowText" lastClr="000000"/>
                </a:solidFill>
              </a:rPr>
              <a:t>15-19-0543-00-0vat</a:t>
            </a:r>
            <a:endParaRPr lang="en-US" altLang="en-US" sz="1400" b="1" dirty="0">
              <a:solidFill>
                <a:sysClr val="windowText" lastClr="000000"/>
              </a:solidFill>
            </a:endParaRPr>
          </a:p>
        </p:txBody>
      </p:sp>
    </p:spTree>
    <p:extLst>
      <p:ext uri="{BB962C8B-B14F-4D97-AF65-F5344CB8AC3E}">
        <p14:creationId xmlns:p14="http://schemas.microsoft.com/office/powerpoint/2010/main" val="379967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025" y="863599"/>
            <a:ext cx="10515600" cy="5327651"/>
          </a:xfrm>
        </p:spPr>
        <p:txBody>
          <a:bodyPr>
            <a:noAutofit/>
          </a:bodyPr>
          <a:lstStyle/>
          <a:p>
            <a:pPr algn="ctr" eaLnBrk="0" fontAlgn="base" hangingPunct="0">
              <a:spcBef>
                <a:spcPct val="0"/>
              </a:spcBef>
              <a:spcAft>
                <a:spcPct val="0"/>
              </a:spcAft>
            </a:pPr>
            <a:r>
              <a:rPr lang="en-US" altLang="en-US" sz="1600"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sz="1600" b="1" u="sng" dirty="0" smtClean="0">
                <a:solidFill>
                  <a:prstClr val="black"/>
                </a:solidFill>
                <a:effectLst>
                  <a:outerShdw blurRad="38100" dist="38100" dir="2700000" algn="tl">
                    <a:srgbClr val="C0C0C0"/>
                  </a:outerShdw>
                </a:effectLst>
                <a:latin typeface="Times New Roman" panose="02020603050405020304" pitchFamily="18" charset="0"/>
              </a:rPr>
              <a:t>IG VAT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hangingPunct="0">
              <a:spcBef>
                <a:spcPct val="0"/>
              </a:spcBef>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altLang="en-US" sz="1600" b="1" dirty="0" smtClean="0">
                <a:solidFill>
                  <a:prstClr val="black"/>
                </a:solidFill>
                <a:latin typeface="Times New Roman" panose="02020603050405020304" pitchFamily="18" charset="0"/>
              </a:rPr>
              <a:t>Neural Network Decoder </a:t>
            </a:r>
            <a:r>
              <a:rPr lang="en-US" altLang="en-US" sz="1600" b="1" dirty="0">
                <a:solidFill>
                  <a:prstClr val="black"/>
                </a:solidFill>
                <a:latin typeface="Times New Roman" panose="02020603050405020304" pitchFamily="18" charset="0"/>
              </a:rPr>
              <a:t>for </a:t>
            </a:r>
            <a:r>
              <a:rPr lang="en-US" altLang="en-US" sz="1600" b="1" dirty="0" smtClean="0">
                <a:solidFill>
                  <a:prstClr val="black"/>
                </a:solidFill>
                <a:latin typeface="Times New Roman" panose="02020603050405020304" pitchFamily="18" charset="0"/>
              </a:rPr>
              <a:t>High-Rate </a:t>
            </a:r>
            <a:r>
              <a:rPr lang="en-US" altLang="en-US" sz="1600" b="1" dirty="0">
                <a:solidFill>
                  <a:prstClr val="black"/>
                </a:solidFill>
                <a:latin typeface="Times New Roman" panose="02020603050405020304" pitchFamily="18" charset="0"/>
              </a:rPr>
              <a:t>Optical Vehicular Communication System</a:t>
            </a:r>
          </a:p>
          <a:p>
            <a:pPr eaLnBrk="0" fontAlgn="base" hangingPunct="0">
              <a:spcBef>
                <a:spcPct val="0"/>
              </a:spcBef>
              <a:spcAft>
                <a:spcPct val="0"/>
              </a:spcAft>
            </a:pP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a:t>
            </a:r>
            <a:r>
              <a:rPr lang="en-US" altLang="en-US" sz="1600" b="1"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November 2019</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 </a:t>
            </a:r>
            <a:r>
              <a:rPr lang="en-US" altLang="en-US" sz="1600" dirty="0" smtClean="0">
                <a:solidFill>
                  <a:prstClr val="black"/>
                </a:solidFill>
                <a:latin typeface="Times New Roman" panose="02020603050405020304" pitchFamily="18" charset="0"/>
              </a:rPr>
              <a:t>Tung Lam Pham and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eaLnBrk="0" hangingPunct="0">
              <a:spcBef>
                <a:spcPts val="600"/>
              </a:spcBef>
              <a:spcAft>
                <a:spcPts val="600"/>
              </a:spcAft>
            </a:pPr>
            <a:r>
              <a:rPr lang="en-US" altLang="en-US" sz="1600" b="1" dirty="0">
                <a:solidFill>
                  <a:prstClr val="black"/>
                </a:solidFill>
                <a:latin typeface="Times New Roman" panose="02020603050405020304" pitchFamily="18" charset="0"/>
              </a:rPr>
              <a:t>Abstract :</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Introduce the Neural Network Decoder for High-Rate  Optical Vehicular Communication System</a:t>
            </a:r>
            <a:endParaRPr lang="en-US" altLang="en-US" sz="1600" dirty="0">
              <a:solidFill>
                <a:prstClr val="black"/>
              </a:solidFill>
              <a:latin typeface="Times New Roman" panose="02020603050405020304" pitchFamily="18" charset="0"/>
            </a:endParaRPr>
          </a:p>
          <a:p>
            <a:pPr algn="just" eaLnBrk="0"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Enhancing bit error rate (BER) </a:t>
            </a:r>
            <a:r>
              <a:rPr lang="en-US" sz="1600" dirty="0" smtClean="0">
                <a:latin typeface="Times New Roman" panose="02020603050405020304" pitchFamily="18" charset="0"/>
                <a:cs typeface="Times New Roman" panose="02020603050405020304" pitchFamily="18" charset="0"/>
              </a:rPr>
              <a:t>in </a:t>
            </a:r>
            <a:r>
              <a:rPr lang="en-US" sz="1600" dirty="0">
                <a:latin typeface="Times New Roman" panose="02020603050405020304" pitchFamily="18" charset="0"/>
                <a:cs typeface="Times New Roman" panose="02020603050405020304" pitchFamily="18" charset="0"/>
              </a:rPr>
              <a:t>High-rate </a:t>
            </a:r>
            <a:r>
              <a:rPr lang="en-US" altLang="en-US" sz="1600" dirty="0">
                <a:solidFill>
                  <a:prstClr val="black"/>
                </a:solidFill>
                <a:latin typeface="Times New Roman" panose="02020603050405020304" pitchFamily="18" charset="0"/>
              </a:rPr>
              <a:t>Optical Vehicular Communication </a:t>
            </a:r>
            <a:r>
              <a:rPr lang="en-US" altLang="en-US" sz="1600" dirty="0" smtClean="0">
                <a:solidFill>
                  <a:prstClr val="black"/>
                </a:solidFill>
                <a:latin typeface="Times New Roman" panose="02020603050405020304" pitchFamily="18" charset="0"/>
              </a:rPr>
              <a:t>System</a:t>
            </a:r>
            <a:r>
              <a:rPr lang="en-US" sz="1600" dirty="0" smtClean="0">
                <a:solidFill>
                  <a:prstClr val="black"/>
                </a:solidFill>
                <a:latin typeface="Times New Roman" panose="02020603050405020304" pitchFamily="18" charset="0"/>
              </a:rPr>
              <a:t>.</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This </a:t>
            </a:r>
            <a:r>
              <a:rPr lang="en-US" altLang="en-US" sz="1600" dirty="0">
                <a:solidFill>
                  <a:prstClr val="black"/>
                </a:solidFill>
                <a:latin typeface="Times New Roman" panose="02020603050405020304" pitchFamily="18" charset="0"/>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a:t>
            </a:r>
            <a:endParaRPr lang="en-US" sz="1600" dirty="0"/>
          </a:p>
        </p:txBody>
      </p:sp>
      <p:sp>
        <p:nvSpPr>
          <p:cNvPr id="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Footer Placeholder 2"/>
          <p:cNvSpPr>
            <a:spLocks noGrp="1"/>
          </p:cNvSpPr>
          <p:nvPr>
            <p:ph type="ftr" sz="quarter" idx="11"/>
          </p:nvPr>
        </p:nvSpPr>
        <p:spPr>
          <a:xfrm>
            <a:off x="8220075" y="6470649"/>
            <a:ext cx="3124200" cy="184666"/>
          </a:xfrm>
        </p:spPr>
        <p:txBody>
          <a:bodyPr/>
          <a:lstStyle/>
          <a:p>
            <a:r>
              <a:rPr lang="en-US" altLang="en-US" sz="1200" dirty="0" err="1"/>
              <a:t>Kookmin</a:t>
            </a:r>
            <a:r>
              <a:rPr lang="en-US" altLang="en-US" sz="1200" dirty="0"/>
              <a:t> University</a:t>
            </a:r>
          </a:p>
        </p:txBody>
      </p:sp>
      <p:sp>
        <p:nvSpPr>
          <p:cNvPr id="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243335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2125" y="1710849"/>
            <a:ext cx="9144000" cy="3179805"/>
          </a:xfrm>
        </p:spPr>
        <p:txBody>
          <a:bodyPr>
            <a:normAutofit/>
          </a:bodyPr>
          <a:lstStyle/>
          <a:p>
            <a:r>
              <a:rPr lang="en-US" altLang="en-US" sz="4000" dirty="0">
                <a:solidFill>
                  <a:prstClr val="black"/>
                </a:solidFill>
                <a:latin typeface="Times New Roman" panose="02020603050405020304" pitchFamily="18" charset="0"/>
              </a:rPr>
              <a:t>Neural Network Decoder for High-rate Optical Vehicular Communication </a:t>
            </a:r>
            <a:r>
              <a:rPr lang="en-US" altLang="en-US" sz="4000" dirty="0" smtClean="0">
                <a:solidFill>
                  <a:prstClr val="black"/>
                </a:solidFill>
                <a:latin typeface="Times New Roman" panose="02020603050405020304" pitchFamily="18" charset="0"/>
              </a:rPr>
              <a:t>System</a:t>
            </a:r>
            <a:r>
              <a:rPr lang="en-US" dirty="0"/>
              <a:t/>
            </a:r>
            <a:br>
              <a:rPr lang="en-US" dirty="0"/>
            </a:br>
            <a:endParaRPr lang="en-US" dirty="0"/>
          </a:p>
        </p:txBody>
      </p:sp>
      <p:sp>
        <p:nvSpPr>
          <p:cNvPr id="5"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7"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8"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60345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647924"/>
            <a:ext cx="10515600" cy="818846"/>
          </a:xfrm>
        </p:spPr>
        <p:txBody>
          <a:bodyPr/>
          <a:lstStyle/>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Commercialize </a:t>
            </a:r>
            <a:r>
              <a:rPr lang="en-US" sz="2000" dirty="0">
                <a:latin typeface="Times New Roman" panose="02020603050405020304" pitchFamily="18" charset="0"/>
                <a:cs typeface="Times New Roman" panose="02020603050405020304" pitchFamily="18" charset="0"/>
              </a:rPr>
              <a:t>OCC for Vehicular communication still be a challenging work due to the complexity of channel model caused by various type of noise and weather condition</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838200" y="507688"/>
            <a:ext cx="10199914"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00" b="1" i="1" dirty="0" smtClean="0">
                <a:latin typeface="Times New Roman" panose="02020603050405020304" pitchFamily="18" charset="0"/>
                <a:cs typeface="Times New Roman" panose="02020603050405020304" pitchFamily="18" charset="0"/>
              </a:rPr>
              <a:t>Challenges in Optical Vehicular Communication system</a:t>
            </a:r>
            <a:endParaRPr lang="en-US" sz="2900" b="1" i="1"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9" name="Content Placeholder 2"/>
          <p:cNvSpPr txBox="1">
            <a:spLocks/>
          </p:cNvSpPr>
          <p:nvPr/>
        </p:nvSpPr>
        <p:spPr bwMode="auto">
          <a:xfrm>
            <a:off x="838199" y="5077573"/>
            <a:ext cx="10515600" cy="8188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Can </a:t>
            </a:r>
            <a:r>
              <a:rPr lang="en-US" sz="2000" dirty="0">
                <a:latin typeface="Times New Roman" panose="02020603050405020304" pitchFamily="18" charset="0"/>
                <a:cs typeface="Times New Roman" panose="02020603050405020304" pitchFamily="18" charset="0"/>
              </a:rPr>
              <a:t>be modelled as two type: </a:t>
            </a:r>
            <a:r>
              <a:rPr lang="en-US" sz="2000" dirty="0" smtClean="0">
                <a:latin typeface="Times New Roman" panose="02020603050405020304" pitchFamily="18" charset="0"/>
                <a:cs typeface="Times New Roman" panose="02020603050405020304" pitchFamily="18" charset="0"/>
              </a:rPr>
              <a:t>Additive </a:t>
            </a:r>
            <a:r>
              <a:rPr lang="en-US" sz="2000" dirty="0">
                <a:latin typeface="Times New Roman" panose="02020603050405020304" pitchFamily="18" charset="0"/>
                <a:cs typeface="Times New Roman" panose="02020603050405020304" pitchFamily="18" charset="0"/>
              </a:rPr>
              <a:t>White Gaussian noise (AWGN) and Blur (motion blur, rainy, snowy, foggy, etc.)</a:t>
            </a:r>
          </a:p>
        </p:txBody>
      </p:sp>
      <p:sp>
        <p:nvSpPr>
          <p:cNvPr id="10"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2" name="Rectangle 1"/>
          <p:cNvSpPr/>
          <p:nvPr/>
        </p:nvSpPr>
        <p:spPr>
          <a:xfrm>
            <a:off x="838200" y="1927671"/>
            <a:ext cx="10515599" cy="1015663"/>
          </a:xfrm>
          <a:prstGeom prst="rect">
            <a:avLst/>
          </a:prstGeom>
        </p:spPr>
        <p:txBody>
          <a:bodyPr wrap="square">
            <a:spAutoFit/>
          </a:bodyPr>
          <a:lstStyle/>
          <a:p>
            <a:pPr marL="285750" indent="-285750" algn="just">
              <a:buFont typeface="Wingdings" panose="05000000000000000000" pitchFamily="2" charset="2"/>
              <a:buChar char="Ø"/>
            </a:pPr>
            <a:r>
              <a:rPr lang="en-US" sz="2000" dirty="0">
                <a:latin typeface="+mj-lt"/>
              </a:rPr>
              <a:t>HS-PSK is a typical modulation scheme which had been introduced in IEEE 802.15.7-2018 standard as high-rate data scheme using in hybrid waveform of Optical Camera Communication (OCC) and Vehicle-to-Vehicle(V2V) scenario.</a:t>
            </a:r>
          </a:p>
        </p:txBody>
      </p:sp>
      <p:sp>
        <p:nvSpPr>
          <p:cNvPr id="11"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25639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Neural Network </a:t>
            </a:r>
            <a:r>
              <a:rPr lang="en-US" sz="2900" b="1" i="1" dirty="0">
                <a:latin typeface="Times New Roman" panose="02020603050405020304" pitchFamily="18" charset="0"/>
                <a:cs typeface="Times New Roman" panose="02020603050405020304" pitchFamily="18" charset="0"/>
              </a:rPr>
              <a:t>D</a:t>
            </a:r>
            <a:r>
              <a:rPr lang="en-US" sz="2900" b="1" i="1" dirty="0" smtClean="0">
                <a:latin typeface="Times New Roman" panose="02020603050405020304" pitchFamily="18" charset="0"/>
                <a:cs typeface="Times New Roman" panose="02020603050405020304" pitchFamily="18" charset="0"/>
              </a:rPr>
              <a:t>ecoder</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5" name="_x197862176" descr="EMB000024dc10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7169" y="1543636"/>
            <a:ext cx="5331190" cy="305704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p:nvSpPr>
        <p:spPr>
          <a:xfrm>
            <a:off x="2181849" y="4620661"/>
            <a:ext cx="7804433" cy="338554"/>
          </a:xfrm>
          <a:prstGeom prst="rect">
            <a:avLst/>
          </a:prstGeom>
        </p:spPr>
        <p:txBody>
          <a:bodyPr wrap="square">
            <a:spAutoFit/>
          </a:bodyPr>
          <a:lstStyle/>
          <a:p>
            <a:pPr algn="ctr"/>
            <a:r>
              <a:rPr lang="en-US" sz="1600" dirty="0">
                <a:latin typeface="+mj-lt"/>
              </a:rPr>
              <a:t>The neural network decoder principle and architecture for using in vehicular OCC system</a:t>
            </a:r>
          </a:p>
        </p:txBody>
      </p:sp>
      <p:sp>
        <p:nvSpPr>
          <p:cNvPr id="4" name="Rectangle 3"/>
          <p:cNvSpPr/>
          <p:nvPr/>
        </p:nvSpPr>
        <p:spPr>
          <a:xfrm>
            <a:off x="838200" y="5082440"/>
            <a:ext cx="10515600" cy="1015663"/>
          </a:xfrm>
          <a:prstGeom prst="rect">
            <a:avLst/>
          </a:prstGeom>
        </p:spPr>
        <p:txBody>
          <a:bodyPr wrap="square">
            <a:spAutoFit/>
          </a:bodyPr>
          <a:lstStyle/>
          <a:p>
            <a:pPr algn="just"/>
            <a:r>
              <a:rPr lang="en-US" sz="2000" dirty="0" smtClean="0">
                <a:solidFill>
                  <a:srgbClr val="000000"/>
                </a:solidFill>
                <a:latin typeface="Times New Roman" panose="02020603050405020304" pitchFamily="18" charset="0"/>
                <a:ea typeface="Times New Roman" panose="02020603050405020304" pitchFamily="18" charset="0"/>
              </a:rPr>
              <a:t>A Neural Network Decoder learning </a:t>
            </a:r>
            <a:r>
              <a:rPr lang="en-US" sz="2000" dirty="0">
                <a:solidFill>
                  <a:srgbClr val="000000"/>
                </a:solidFill>
                <a:latin typeface="Times New Roman" panose="02020603050405020304" pitchFamily="18" charset="0"/>
                <a:ea typeface="Times New Roman" panose="02020603050405020304" pitchFamily="18" charset="0"/>
              </a:rPr>
              <a:t>from real-world input data can adjust its parameters to minimize the bias between a predicted value and the actual </a:t>
            </a:r>
            <a:r>
              <a:rPr lang="en-US" sz="2000" u="sng" dirty="0" err="1">
                <a:solidFill>
                  <a:srgbClr val="000000"/>
                </a:solidFill>
                <a:latin typeface="Times New Roman" panose="02020603050405020304" pitchFamily="18" charset="0"/>
                <a:ea typeface="Times New Roman" panose="02020603050405020304" pitchFamily="18" charset="0"/>
              </a:rPr>
              <a:t>S_Phase</a:t>
            </a:r>
            <a:r>
              <a:rPr lang="en-US" sz="2000" dirty="0">
                <a:solidFill>
                  <a:srgbClr val="000000"/>
                </a:solidFill>
                <a:latin typeface="Times New Roman" panose="02020603050405020304" pitchFamily="18" charset="0"/>
                <a:ea typeface="Times New Roman" panose="02020603050405020304" pitchFamily="18" charset="0"/>
              </a:rPr>
              <a:t> value of a LED group based on the optimization algorithm.</a:t>
            </a:r>
            <a:endParaRPr lang="en-US" sz="2000" dirty="0"/>
          </a:p>
        </p:txBody>
      </p:sp>
      <p:sp>
        <p:nvSpPr>
          <p:cNvPr id="1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1010466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14" name="Title 1"/>
          <p:cNvSpPr>
            <a:spLocks noGrp="1"/>
          </p:cNvSpPr>
          <p:nvPr>
            <p:ph type="title"/>
          </p:nvPr>
        </p:nvSpPr>
        <p:spPr>
          <a:xfrm>
            <a:off x="752475" y="619125"/>
            <a:ext cx="10363200" cy="1066800"/>
          </a:xfrm>
        </p:spPr>
        <p:txBody>
          <a:bodyPr>
            <a:normAutofit/>
          </a:bodyPr>
          <a:lstStyle/>
          <a:p>
            <a:pPr algn="just"/>
            <a:r>
              <a:rPr lang="en-US" sz="2900" b="1" i="1" dirty="0" smtClean="0">
                <a:latin typeface="Times New Roman" panose="02020603050405020304" pitchFamily="18" charset="0"/>
                <a:cs typeface="Times New Roman" panose="02020603050405020304" pitchFamily="18" charset="0"/>
              </a:rPr>
              <a:t>LED states extraction</a:t>
            </a:r>
            <a:endParaRPr lang="en-US" sz="2900" dirty="0"/>
          </a:p>
        </p:txBody>
      </p:sp>
      <p:sp>
        <p:nvSpPr>
          <p:cNvPr id="15"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pic>
        <p:nvPicPr>
          <p:cNvPr id="17" name="_x197861456" descr="EMB000024dc103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8744" y="1537677"/>
            <a:ext cx="6674512" cy="3335885"/>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849086" y="4997665"/>
            <a:ext cx="10266589" cy="923330"/>
          </a:xfrm>
          <a:prstGeom prst="rect">
            <a:avLst/>
          </a:prstGeom>
        </p:spPr>
        <p:txBody>
          <a:bodyPr wrap="square">
            <a:spAutoFit/>
          </a:bodyPr>
          <a:lstStyle/>
          <a:p>
            <a:pPr algn="just"/>
            <a:r>
              <a:rPr lang="en-US" dirty="0" smtClean="0">
                <a:solidFill>
                  <a:sysClr val="windowText" lastClr="000000"/>
                </a:solidFill>
                <a:latin typeface="+mj-lt"/>
              </a:rPr>
              <a:t>The central </a:t>
            </a:r>
            <a:r>
              <a:rPr lang="en-US" dirty="0">
                <a:solidFill>
                  <a:sysClr val="windowText" lastClr="000000"/>
                </a:solidFill>
                <a:latin typeface="+mj-lt"/>
              </a:rPr>
              <a:t>points </a:t>
            </a:r>
            <a:r>
              <a:rPr lang="en-US" dirty="0" smtClean="0">
                <a:solidFill>
                  <a:sysClr val="windowText" lastClr="000000"/>
                </a:solidFill>
                <a:latin typeface="+mj-lt"/>
              </a:rPr>
              <a:t>intensities are extracted from 16 </a:t>
            </a:r>
            <a:r>
              <a:rPr lang="en-US" dirty="0">
                <a:solidFill>
                  <a:sysClr val="windowText" lastClr="000000"/>
                </a:solidFill>
                <a:latin typeface="+mj-lt"/>
              </a:rPr>
              <a:t>LEDs in </a:t>
            </a:r>
            <a:r>
              <a:rPr lang="en-US" dirty="0" smtClean="0">
                <a:solidFill>
                  <a:sysClr val="windowText" lastClr="000000"/>
                </a:solidFill>
                <a:latin typeface="+mj-lt"/>
              </a:rPr>
              <a:t>a pair of LED groups </a:t>
            </a:r>
            <a:r>
              <a:rPr lang="en-US" dirty="0">
                <a:solidFill>
                  <a:sysClr val="windowText" lastClr="000000"/>
                </a:solidFill>
                <a:latin typeface="+mj-lt"/>
              </a:rPr>
              <a:t>and </a:t>
            </a:r>
            <a:r>
              <a:rPr lang="en-US" dirty="0" smtClean="0">
                <a:solidFill>
                  <a:sysClr val="windowText" lastClr="000000"/>
                </a:solidFill>
                <a:latin typeface="+mj-lt"/>
              </a:rPr>
              <a:t>translated </a:t>
            </a:r>
            <a:r>
              <a:rPr lang="en-US" dirty="0">
                <a:solidFill>
                  <a:sysClr val="windowText" lastClr="000000"/>
                </a:solidFill>
                <a:latin typeface="+mj-lt"/>
              </a:rPr>
              <a:t>to fuzzy logic states of 16 </a:t>
            </a:r>
            <a:r>
              <a:rPr lang="en-US" dirty="0" smtClean="0">
                <a:solidFill>
                  <a:sysClr val="windowText" lastClr="000000"/>
                </a:solidFill>
                <a:latin typeface="+mj-lt"/>
              </a:rPr>
              <a:t>LEDs </a:t>
            </a:r>
            <a:r>
              <a:rPr lang="en-US" dirty="0">
                <a:solidFill>
                  <a:sysClr val="windowText" lastClr="000000"/>
                </a:solidFill>
                <a:latin typeface="+mj-lt"/>
              </a:rPr>
              <a:t>for input features of neuron network decoder. The image of both LED groups are contaminated by blur and white noise.</a:t>
            </a:r>
          </a:p>
        </p:txBody>
      </p:sp>
    </p:spTree>
    <p:extLst>
      <p:ext uri="{BB962C8B-B14F-4D97-AF65-F5344CB8AC3E}">
        <p14:creationId xmlns:p14="http://schemas.microsoft.com/office/powerpoint/2010/main" val="28121382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Standard deviation of noise</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pic>
        <p:nvPicPr>
          <p:cNvPr id="18" name="Picture 17"/>
          <p:cNvPicPr>
            <a:picLocks noChangeAspect="1"/>
          </p:cNvPicPr>
          <p:nvPr/>
        </p:nvPicPr>
        <p:blipFill>
          <a:blip r:embed="rId2"/>
          <a:stretch>
            <a:fillRect/>
          </a:stretch>
        </p:blipFill>
        <p:spPr>
          <a:xfrm>
            <a:off x="3348825" y="1436251"/>
            <a:ext cx="5494348" cy="4029675"/>
          </a:xfrm>
          <a:prstGeom prst="rect">
            <a:avLst/>
          </a:prstGeom>
        </p:spPr>
      </p:pic>
      <p:sp>
        <p:nvSpPr>
          <p:cNvPr id="21" name="TextBox 20"/>
          <p:cNvSpPr txBox="1"/>
          <p:nvPr/>
        </p:nvSpPr>
        <p:spPr>
          <a:xfrm>
            <a:off x="2699149" y="5582441"/>
            <a:ext cx="6793699" cy="338554"/>
          </a:xfrm>
          <a:prstGeom prst="rect">
            <a:avLst/>
          </a:prstGeom>
          <a:noFill/>
        </p:spPr>
        <p:txBody>
          <a:bodyPr wrap="square" rtlCol="0">
            <a:spAutoFit/>
          </a:bodyPr>
          <a:lstStyle/>
          <a:p>
            <a:pPr algn="ctr"/>
            <a:r>
              <a:rPr lang="en-US" sz="1600" dirty="0" smtClean="0">
                <a:latin typeface="+mj-lt"/>
              </a:rPr>
              <a:t>Additive Gaussian White Noise (AWGN), which follows Gaussian distribution</a:t>
            </a:r>
            <a:endParaRPr lang="en-US" sz="1600" dirty="0">
              <a:latin typeface="+mj-lt"/>
            </a:endParaRPr>
          </a:p>
        </p:txBody>
      </p:sp>
    </p:spTree>
    <p:extLst>
      <p:ext uri="{BB962C8B-B14F-4D97-AF65-F5344CB8AC3E}">
        <p14:creationId xmlns:p14="http://schemas.microsoft.com/office/powerpoint/2010/main" val="1042278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Blur parameter</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5"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pic>
        <p:nvPicPr>
          <p:cNvPr id="17" name="_x197862096" descr="EMB000024dc103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46909" y="4919536"/>
            <a:ext cx="3042317" cy="645255"/>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p:nvSpPr>
        <p:spPr>
          <a:xfrm>
            <a:off x="849086" y="1630595"/>
            <a:ext cx="10504713" cy="1015663"/>
          </a:xfrm>
          <a:prstGeom prst="rect">
            <a:avLst/>
          </a:prstGeom>
        </p:spPr>
        <p:txBody>
          <a:bodyPr wrap="square">
            <a:spAutoFit/>
          </a:bodyPr>
          <a:lstStyle/>
          <a:p>
            <a:pPr indent="171450" algn="just">
              <a:buFont typeface="Wingdings" panose="05000000000000000000" pitchFamily="2" charset="2"/>
              <a:buChar char="Ø"/>
            </a:pPr>
            <a:r>
              <a:rPr lang="en-US" sz="2000" dirty="0" smtClean="0">
                <a:solidFill>
                  <a:srgbClr val="000000"/>
                </a:solidFill>
                <a:latin typeface="Times New Roman" panose="02020603050405020304" pitchFamily="18" charset="0"/>
                <a:ea typeface="Times New Roman" panose="02020603050405020304" pitchFamily="18" charset="0"/>
              </a:rPr>
              <a:t>The </a:t>
            </a:r>
            <a:r>
              <a:rPr lang="en-US" sz="2000" dirty="0">
                <a:solidFill>
                  <a:srgbClr val="000000"/>
                </a:solidFill>
                <a:latin typeface="Times New Roman" panose="02020603050405020304" pitchFamily="18" charset="0"/>
                <a:ea typeface="Times New Roman" panose="02020603050405020304" pitchFamily="18" charset="0"/>
              </a:rPr>
              <a:t>received image of LEDs which is contaminated by the blur process and noise can be obtained by a convolutional process of the blur kernel with a clear image of LEDs, followed by the addition of noise, as follows:</a:t>
            </a:r>
            <a:endParaRPr lang="en-US" sz="2000" dirty="0"/>
          </a:p>
        </p:txBody>
      </p:sp>
      <p:graphicFrame>
        <p:nvGraphicFramePr>
          <p:cNvPr id="21" name="Object 20"/>
          <p:cNvGraphicFramePr>
            <a:graphicFrameLocks noChangeAspect="1"/>
          </p:cNvGraphicFramePr>
          <p:nvPr>
            <p:extLst>
              <p:ext uri="{D42A27DB-BD31-4B8C-83A1-F6EECF244321}">
                <p14:modId xmlns:p14="http://schemas.microsoft.com/office/powerpoint/2010/main" val="1866050266"/>
              </p:ext>
            </p:extLst>
          </p:nvPr>
        </p:nvGraphicFramePr>
        <p:xfrm>
          <a:off x="4995210" y="2713165"/>
          <a:ext cx="1545716" cy="401485"/>
        </p:xfrm>
        <a:graphic>
          <a:graphicData uri="http://schemas.openxmlformats.org/presentationml/2006/ole">
            <mc:AlternateContent xmlns:mc="http://schemas.openxmlformats.org/markup-compatibility/2006">
              <mc:Choice xmlns:v="urn:schemas-microsoft-com:vml" Requires="v">
                <p:oleObj spid="_x0000_s2066" name="Equation" r:id="rId4" imgW="787058" imgH="215806" progId="Equation.DSMT4">
                  <p:embed/>
                </p:oleObj>
              </mc:Choice>
              <mc:Fallback>
                <p:oleObj name="Equation" r:id="rId4" imgW="787058" imgH="215806" progId="Equation.DSMT4">
                  <p:embed/>
                  <p:pic>
                    <p:nvPicPr>
                      <p:cNvPr id="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5210" y="2713165"/>
                        <a:ext cx="1545716" cy="401485"/>
                      </a:xfrm>
                      <a:prstGeom prst="rect">
                        <a:avLst/>
                      </a:prstGeom>
                      <a:noFill/>
                    </p:spPr>
                  </p:pic>
                </p:oleObj>
              </mc:Fallback>
            </mc:AlternateContent>
          </a:graphicData>
        </a:graphic>
      </p:graphicFrame>
      <p:sp>
        <p:nvSpPr>
          <p:cNvPr id="3" name="Rectangle 2"/>
          <p:cNvSpPr/>
          <p:nvPr/>
        </p:nvSpPr>
        <p:spPr>
          <a:xfrm>
            <a:off x="849086" y="3230802"/>
            <a:ext cx="10504715" cy="707886"/>
          </a:xfrm>
          <a:prstGeom prst="rect">
            <a:avLst/>
          </a:prstGeom>
        </p:spPr>
        <p:txBody>
          <a:bodyPr wrap="square">
            <a:spAutoFit/>
          </a:bodyPr>
          <a:lstStyle/>
          <a:p>
            <a:pPr algn="just"/>
            <a:r>
              <a:rPr lang="en-US" sz="2000" dirty="0">
                <a:solidFill>
                  <a:srgbClr val="000000"/>
                </a:solidFill>
                <a:latin typeface="Times New Roman" panose="02020603050405020304" pitchFamily="18" charset="0"/>
                <a:ea typeface="Times New Roman" panose="02020603050405020304" pitchFamily="18" charset="0"/>
              </a:rPr>
              <a:t>where y is the captured image matrix, h is the blur kernel matrix, x is the original image matrix, and n is the noise matrix</a:t>
            </a:r>
            <a:endParaRPr lang="en-US" sz="2000" dirty="0"/>
          </a:p>
        </p:txBody>
      </p:sp>
      <p:sp>
        <p:nvSpPr>
          <p:cNvPr id="4" name="Rectangle 3"/>
          <p:cNvSpPr/>
          <p:nvPr/>
        </p:nvSpPr>
        <p:spPr>
          <a:xfrm>
            <a:off x="849086" y="4103010"/>
            <a:ext cx="10504713" cy="707886"/>
          </a:xfrm>
          <a:prstGeom prst="rect">
            <a:avLst/>
          </a:prstGeom>
        </p:spPr>
        <p:txBody>
          <a:bodyPr wrap="square">
            <a:spAutoFit/>
          </a:bodyPr>
          <a:lstStyle/>
          <a:p>
            <a:pPr algn="just"/>
            <a:r>
              <a:rPr lang="en-US" sz="2000" dirty="0" smtClean="0">
                <a:solidFill>
                  <a:sysClr val="windowText" lastClr="000000"/>
                </a:solidFill>
                <a:latin typeface="+mj-lt"/>
              </a:rPr>
              <a:t>The blur parameter is defined </a:t>
            </a:r>
            <a:r>
              <a:rPr lang="en-US" sz="2000" dirty="0">
                <a:solidFill>
                  <a:sysClr val="windowText" lastClr="000000"/>
                </a:solidFill>
                <a:latin typeface="+mj-lt"/>
              </a:rPr>
              <a:t>from dimming level and the ration between blur kernel area and image area.</a:t>
            </a:r>
          </a:p>
        </p:txBody>
      </p:sp>
    </p:spTree>
    <p:extLst>
      <p:ext uri="{BB962C8B-B14F-4D97-AF65-F5344CB8AC3E}">
        <p14:creationId xmlns:p14="http://schemas.microsoft.com/office/powerpoint/2010/main" val="2558426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2848"/>
            <a:ext cx="10515600" cy="939800"/>
          </a:xfrm>
        </p:spPr>
        <p:txBody>
          <a:bodyPr/>
          <a:lstStyle/>
          <a:p>
            <a:pPr algn="ctr"/>
            <a:r>
              <a:rPr lang="en-US" dirty="0">
                <a:latin typeface="Times New Roman" panose="02020603050405020304" pitchFamily="18" charset="0"/>
                <a:cs typeface="Times New Roman" panose="02020603050405020304" pitchFamily="18" charset="0"/>
              </a:rPr>
              <a:t>References</a:t>
            </a:r>
            <a:endParaRPr lang="en-US" dirty="0"/>
          </a:p>
        </p:txBody>
      </p:sp>
      <p:sp>
        <p:nvSpPr>
          <p:cNvPr id="3" name="Content Placeholder 2"/>
          <p:cNvSpPr>
            <a:spLocks noGrp="1"/>
          </p:cNvSpPr>
          <p:nvPr>
            <p:ph idx="1"/>
          </p:nvPr>
        </p:nvSpPr>
        <p:spPr>
          <a:xfrm>
            <a:off x="1066800" y="1828801"/>
            <a:ext cx="10363200" cy="3226775"/>
          </a:xfrm>
        </p:spPr>
        <p:txBody>
          <a:bodyPr/>
          <a:lstStyle/>
          <a:p>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 L. Pham, H. Nguyen, T. Nguyen, and Y. M. Jang, “A Novel Neural Network-Based Method for Decoding and Detecting of the DS8-PSK Scheme in an OCC System,” </a:t>
            </a:r>
            <a:r>
              <a:rPr lang="en-US" sz="2400" i="1" dirty="0">
                <a:latin typeface="Times New Roman" panose="02020603050405020304" pitchFamily="18" charset="0"/>
                <a:cs typeface="Times New Roman" panose="02020603050405020304" pitchFamily="18" charset="0"/>
              </a:rPr>
              <a:t>Applied Sciences</a:t>
            </a:r>
            <a:r>
              <a:rPr lang="en-US" sz="2400" dirty="0">
                <a:latin typeface="Times New Roman" panose="02020603050405020304" pitchFamily="18" charset="0"/>
                <a:cs typeface="Times New Roman" panose="02020603050405020304" pitchFamily="18" charset="0"/>
              </a:rPr>
              <a:t>, vol. 9, no. 11, p. 2242, May 2019</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smtClean="0">
              <a:latin typeface="Times New Roman" panose="02020603050405020304" pitchFamily="18" charset="0"/>
              <a:cs typeface="Times New Roman" panose="02020603050405020304" pitchFamily="18" charset="0"/>
            </a:endParaRPr>
          </a:p>
          <a:p>
            <a:r>
              <a:rPr lang="en-US" sz="2400" dirty="0">
                <a:latin typeface="+mj-lt"/>
              </a:rPr>
              <a:t>M. D. </a:t>
            </a:r>
            <a:r>
              <a:rPr lang="en-US" sz="2400" dirty="0" err="1">
                <a:latin typeface="+mj-lt"/>
              </a:rPr>
              <a:t>Thieu</a:t>
            </a:r>
            <a:r>
              <a:rPr lang="en-US" sz="2400" dirty="0">
                <a:latin typeface="+mj-lt"/>
              </a:rPr>
              <a:t>, T. L. Pham, T. Nguyen and Y. M. Jang, "Optical-</a:t>
            </a:r>
            <a:r>
              <a:rPr lang="en-US" sz="2400" dirty="0" err="1">
                <a:latin typeface="+mj-lt"/>
              </a:rPr>
              <a:t>RoI</a:t>
            </a:r>
            <a:r>
              <a:rPr lang="en-US" sz="2400" dirty="0">
                <a:latin typeface="+mj-lt"/>
              </a:rPr>
              <a:t>-Signaling for Vehicular Communications," </a:t>
            </a:r>
            <a:r>
              <a:rPr lang="en-US" sz="2400" i="1" dirty="0">
                <a:latin typeface="+mj-lt"/>
              </a:rPr>
              <a:t>IEEE Access, </a:t>
            </a:r>
            <a:r>
              <a:rPr lang="en-US" sz="2400" dirty="0">
                <a:latin typeface="+mj-lt"/>
              </a:rPr>
              <a:t>vol. 7, pp. 69873-69891, 2019. </a:t>
            </a:r>
          </a:p>
          <a:p>
            <a:endParaRPr lang="en-US" sz="2400" dirty="0" smtClean="0">
              <a:latin typeface="Times New Roman" panose="02020603050405020304" pitchFamily="18" charset="0"/>
              <a:cs typeface="Times New Roman" panose="02020603050405020304" pitchFamily="18" charset="0"/>
            </a:endParaRPr>
          </a:p>
        </p:txBody>
      </p:sp>
      <p:sp>
        <p:nvSpPr>
          <p:cNvPr id="6"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8"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916288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8F092A87-091C-4403-BB66-E306794E53C1}" vid="{C0FDF64B-A4A7-42AF-B050-AB99969436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1437</TotalTime>
  <Words>545</Words>
  <Application>Microsoft Office PowerPoint</Application>
  <PresentationFormat>Widescreen</PresentationFormat>
  <Paragraphs>63</Paragraphs>
  <Slides>8</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Times New Roman</vt:lpstr>
      <vt:lpstr>Wingdings</vt:lpstr>
      <vt:lpstr>IEEE</vt:lpstr>
      <vt:lpstr>Equation</vt:lpstr>
      <vt:lpstr>PowerPoint Presentation</vt:lpstr>
      <vt:lpstr>Neural Network Decoder for High-rate Optical Vehicular Communication System </vt:lpstr>
      <vt:lpstr>PowerPoint Presentation</vt:lpstr>
      <vt:lpstr>Neural Network Decoder</vt:lpstr>
      <vt:lpstr>LED states extraction</vt:lpstr>
      <vt:lpstr>Standard deviation of noise</vt:lpstr>
      <vt:lpstr>Blur parameter</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Region-of-Interest Signaling Vehicular System Using Optical Camera Communications</dc:title>
  <dc:creator>cong hoan</dc:creator>
  <cp:lastModifiedBy>(전자공학과)팜퉁럼</cp:lastModifiedBy>
  <cp:revision>63</cp:revision>
  <dcterms:created xsi:type="dcterms:W3CDTF">2018-11-10T01:51:30Z</dcterms:created>
  <dcterms:modified xsi:type="dcterms:W3CDTF">2019-11-13T12:46:17Z</dcterms:modified>
</cp:coreProperties>
</file>