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65" r:id="rId2"/>
    <p:sldId id="256" r:id="rId3"/>
    <p:sldId id="257" r:id="rId4"/>
    <p:sldId id="267" r:id="rId5"/>
    <p:sldId id="266" r:id="rId6"/>
    <p:sldId id="272" r:id="rId7"/>
    <p:sldId id="271" r:id="rId8"/>
    <p:sldId id="273" r:id="rId9"/>
    <p:sldId id="274" r:id="rId10"/>
    <p:sldId id="27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m Lam" initials="PL" lastIdx="1" clrIdx="0">
    <p:extLst>
      <p:ext uri="{19B8F6BF-5375-455C-9EA6-DF929625EA0E}">
        <p15:presenceInfo xmlns:p15="http://schemas.microsoft.com/office/powerpoint/2012/main" userId="6bceea7c77f4a3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snapToGrid="0">
      <p:cViewPr varScale="1">
        <p:scale>
          <a:sx n="107" d="100"/>
          <a:sy n="107" d="100"/>
        </p:scale>
        <p:origin x="498" y="102"/>
      </p:cViewPr>
      <p:guideLst/>
    </p:cSldViewPr>
  </p:slideViewPr>
  <p:notesTextViewPr>
    <p:cViewPr>
      <p:scale>
        <a:sx n="1" d="1"/>
        <a:sy n="1" d="1"/>
      </p:scale>
      <p:origin x="0" y="0"/>
    </p:cViewPr>
  </p:notesTextViewPr>
  <p:notesViewPr>
    <p:cSldViewPr snapToGrid="0">
      <p:cViewPr varScale="1">
        <p:scale>
          <a:sx n="86" d="100"/>
          <a:sy n="86" d="100"/>
        </p:scale>
        <p:origin x="378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D54FE8-FD85-46D1-B4C5-66C65DDE5E73}" type="datetimeFigureOut">
              <a:rPr lang="en-US" smtClean="0"/>
              <a:t>11/13/2019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328C75-0BA4-449A-BFFC-907F2FFA4C89}" type="slidenum">
              <a:rPr lang="en-US" smtClean="0"/>
              <a:t>‹#›</a:t>
            </a:fld>
            <a:endParaRPr lang="en-US"/>
          </a:p>
        </p:txBody>
      </p:sp>
    </p:spTree>
    <p:extLst>
      <p:ext uri="{BB962C8B-B14F-4D97-AF65-F5344CB8AC3E}">
        <p14:creationId xmlns:p14="http://schemas.microsoft.com/office/powerpoint/2010/main" val="2308147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50129-945C-48B6-B89D-175A51CA66B4}" type="datetimeFigureOut">
              <a:rPr lang="en-US" smtClean="0"/>
              <a:t>11/13/2019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8CEDF-50DF-4836-B4EB-299318907258}" type="slidenum">
              <a:rPr lang="en-US" smtClean="0"/>
              <a:t>‹#›</a:t>
            </a:fld>
            <a:endParaRPr lang="en-US"/>
          </a:p>
        </p:txBody>
      </p:sp>
    </p:spTree>
    <p:extLst>
      <p:ext uri="{BB962C8B-B14F-4D97-AF65-F5344CB8AC3E}">
        <p14:creationId xmlns:p14="http://schemas.microsoft.com/office/powerpoint/2010/main" val="3318478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3"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
        <p:nvSpPr>
          <p:cNvPr id="11" name="Rectangle 7"/>
          <p:cNvSpPr>
            <a:spLocks noChangeArrowheads="1"/>
          </p:cNvSpPr>
          <p:nvPr userDrawn="1"/>
        </p:nvSpPr>
        <p:spPr bwMode="auto">
          <a:xfrm>
            <a:off x="9171593" y="341309"/>
            <a:ext cx="2207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400" dirty="0" smtClean="0"/>
              <a:t>DCN </a:t>
            </a:r>
            <a:r>
              <a:rPr lang="en-US" sz="1400" b="1" dirty="0" smtClean="0"/>
              <a:t>15-19-0525-00-0vat</a:t>
            </a:r>
            <a:endParaRPr lang="en-US" sz="1400" dirty="0"/>
          </a:p>
        </p:txBody>
      </p:sp>
    </p:spTree>
    <p:extLst>
      <p:ext uri="{BB962C8B-B14F-4D97-AF65-F5344CB8AC3E}">
        <p14:creationId xmlns:p14="http://schemas.microsoft.com/office/powerpoint/2010/main" val="2226781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21725223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1376706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1"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
        <p:nvSpPr>
          <p:cNvPr id="13" name="Rectangle 7"/>
          <p:cNvSpPr>
            <a:spLocks noChangeArrowheads="1"/>
          </p:cNvSpPr>
          <p:nvPr userDrawn="1"/>
        </p:nvSpPr>
        <p:spPr bwMode="auto">
          <a:xfrm>
            <a:off x="9171593" y="341309"/>
            <a:ext cx="2207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400" dirty="0" smtClean="0"/>
              <a:t>DCN 15-19-0533-01-0vat</a:t>
            </a:r>
            <a:endParaRPr lang="en-US" sz="1400" dirty="0"/>
          </a:p>
        </p:txBody>
      </p:sp>
    </p:spTree>
    <p:extLst>
      <p:ext uri="{BB962C8B-B14F-4D97-AF65-F5344CB8AC3E}">
        <p14:creationId xmlns:p14="http://schemas.microsoft.com/office/powerpoint/2010/main" val="245754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3"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
        <p:nvSpPr>
          <p:cNvPr id="12" name="Rectangle 7"/>
          <p:cNvSpPr>
            <a:spLocks noChangeArrowheads="1"/>
          </p:cNvSpPr>
          <p:nvPr userDrawn="1"/>
        </p:nvSpPr>
        <p:spPr bwMode="auto">
          <a:xfrm>
            <a:off x="9171593" y="341309"/>
            <a:ext cx="2207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400" dirty="0" smtClean="0"/>
              <a:t>DCN 15-19-0533-01-0vat</a:t>
            </a:r>
            <a:endParaRPr lang="en-US" sz="1400" dirty="0"/>
          </a:p>
        </p:txBody>
      </p:sp>
    </p:spTree>
    <p:extLst>
      <p:ext uri="{BB962C8B-B14F-4D97-AF65-F5344CB8AC3E}">
        <p14:creationId xmlns:p14="http://schemas.microsoft.com/office/powerpoint/2010/main" val="11189039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4"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
        <p:nvSpPr>
          <p:cNvPr id="13" name="Rectangle 7"/>
          <p:cNvSpPr>
            <a:spLocks noChangeArrowheads="1"/>
          </p:cNvSpPr>
          <p:nvPr userDrawn="1"/>
        </p:nvSpPr>
        <p:spPr bwMode="auto">
          <a:xfrm>
            <a:off x="9171593" y="341309"/>
            <a:ext cx="2207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400" dirty="0" smtClean="0"/>
              <a:t>DCN 15-19-0533-01-0vat</a:t>
            </a:r>
            <a:endParaRPr lang="en-US" sz="1400" dirty="0"/>
          </a:p>
        </p:txBody>
      </p:sp>
    </p:spTree>
    <p:extLst>
      <p:ext uri="{BB962C8B-B14F-4D97-AF65-F5344CB8AC3E}">
        <p14:creationId xmlns:p14="http://schemas.microsoft.com/office/powerpoint/2010/main" val="19987671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10"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2"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8299749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6"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8"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9048794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8"/>
          <p:cNvSpPr>
            <a:spLocks noChangeShapeType="1"/>
          </p:cNvSpPr>
          <p:nvPr/>
        </p:nvSpPr>
        <p:spPr bwMode="auto">
          <a:xfrm>
            <a:off x="1117600" y="64770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 name="Rectangle 9"/>
          <p:cNvSpPr>
            <a:spLocks noChangeArrowheads="1"/>
          </p:cNvSpPr>
          <p:nvPr/>
        </p:nvSpPr>
        <p:spPr bwMode="auto">
          <a:xfrm>
            <a:off x="11176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1"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
        <p:nvSpPr>
          <p:cNvPr id="12" name="Rectangle 7"/>
          <p:cNvSpPr>
            <a:spLocks noChangeArrowheads="1"/>
          </p:cNvSpPr>
          <p:nvPr userDrawn="1"/>
        </p:nvSpPr>
        <p:spPr bwMode="auto">
          <a:xfrm>
            <a:off x="9171593" y="341309"/>
            <a:ext cx="2207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400" dirty="0" smtClean="0"/>
              <a:t>DCN 15-19-0533-01-0vat</a:t>
            </a:r>
            <a:endParaRPr lang="en-US" sz="1400" dirty="0"/>
          </a:p>
        </p:txBody>
      </p:sp>
    </p:spTree>
    <p:extLst>
      <p:ext uri="{BB962C8B-B14F-4D97-AF65-F5344CB8AC3E}">
        <p14:creationId xmlns:p14="http://schemas.microsoft.com/office/powerpoint/2010/main" val="1274867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0"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1542393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1"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Tree>
    <p:extLst>
      <p:ext uri="{BB962C8B-B14F-4D97-AF65-F5344CB8AC3E}">
        <p14:creationId xmlns:p14="http://schemas.microsoft.com/office/powerpoint/2010/main" val="19788846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endParaRPr lang="en-US"/>
          </a:p>
        </p:txBody>
      </p:sp>
      <p:sp>
        <p:nvSpPr>
          <p:cNvPr id="1030" name="Rectangle 6"/>
          <p:cNvSpPr>
            <a:spLocks noGrp="1" noChangeArrowheads="1"/>
          </p:cNvSpPr>
          <p:nvPr>
            <p:ph type="sldNum" sz="quarter" idx="4"/>
          </p:nvPr>
        </p:nvSpPr>
        <p:spPr bwMode="auto">
          <a:xfrm>
            <a:off x="5717196" y="6475413"/>
            <a:ext cx="8592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fld id="{1A2A0486-8688-4FA8-803A-CC2F3BC58CED}" type="slidenum">
              <a:rPr lang="en-US" smtClean="0"/>
              <a:t>‹#›</a:t>
            </a:fld>
            <a:endParaRPr lang="en-US"/>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33"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11/13/2019</a:t>
            </a:fld>
            <a:endParaRPr lang="en-US"/>
          </a:p>
        </p:txBody>
      </p:sp>
      <p:sp>
        <p:nvSpPr>
          <p:cNvPr id="11" name="Rectangle 7"/>
          <p:cNvSpPr>
            <a:spLocks noChangeArrowheads="1"/>
          </p:cNvSpPr>
          <p:nvPr userDrawn="1"/>
        </p:nvSpPr>
        <p:spPr bwMode="auto">
          <a:xfrm>
            <a:off x="9171593" y="341309"/>
            <a:ext cx="2207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400" dirty="0" smtClean="0"/>
              <a:t>DCN </a:t>
            </a:r>
            <a:r>
              <a:rPr lang="en-US" sz="1400" b="1" dirty="0" smtClean="0"/>
              <a:t>15-19-0525-00-0vat</a:t>
            </a:r>
            <a:endParaRPr lang="en-US" sz="1400" dirty="0"/>
          </a:p>
        </p:txBody>
      </p:sp>
    </p:spTree>
    <p:extLst>
      <p:ext uri="{BB962C8B-B14F-4D97-AF65-F5344CB8AC3E}">
        <p14:creationId xmlns:p14="http://schemas.microsoft.com/office/powerpoint/2010/main" val="3799672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025" y="863599"/>
            <a:ext cx="10515600" cy="5327651"/>
          </a:xfrm>
        </p:spPr>
        <p:txBody>
          <a:bodyPr>
            <a:noAutofit/>
          </a:bodyPr>
          <a:lstStyle/>
          <a:p>
            <a:pPr algn="ctr" eaLnBrk="0" hangingPunct="0">
              <a:spcBef>
                <a:spcPct val="0"/>
              </a:spcBef>
            </a:pPr>
            <a:r>
              <a:rPr lang="en-US" altLang="en-US" sz="1600" b="1" u="sng" dirty="0">
                <a:solidFill>
                  <a:prstClr val="black"/>
                </a:solidFill>
                <a:effectLst>
                  <a:outerShdw blurRad="38100" dist="38100" dir="2700000" algn="tl">
                    <a:srgbClr val="C0C0C0"/>
                  </a:outerShdw>
                </a:effectLst>
                <a:latin typeface="Times New Roman" panose="02020603050405020304" pitchFamily="18" charset="0"/>
              </a:rPr>
              <a:t>Project: IEEE P802.15 IG VAT</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eaLnBrk="0" hangingPunct="0">
              <a:spcBef>
                <a:spcPct val="0"/>
              </a:spcBef>
            </a:pPr>
            <a:r>
              <a:rPr lang="en-US" altLang="en-US" sz="1600" b="1" dirty="0">
                <a:solidFill>
                  <a:prstClr val="black"/>
                </a:solidFill>
                <a:latin typeface="Times New Roman" panose="02020603050405020304" pitchFamily="18" charset="0"/>
              </a:rPr>
              <a:t>Submission </a:t>
            </a:r>
            <a:r>
              <a:rPr lang="en-US" altLang="en-US" sz="1600" b="1" dirty="0" smtClean="0">
                <a:solidFill>
                  <a:prstClr val="black"/>
                </a:solidFill>
                <a:latin typeface="Times New Roman" panose="02020603050405020304" pitchFamily="18" charset="0"/>
              </a:rPr>
              <a:t>Title</a:t>
            </a:r>
            <a:r>
              <a:rPr lang="en-US" altLang="en-US" sz="1600" b="1" dirty="0">
                <a:solidFill>
                  <a:prstClr val="black"/>
                </a:solidFill>
                <a:latin typeface="Times New Roman" panose="02020603050405020304" pitchFamily="18" charset="0"/>
              </a:rPr>
              <a:t>: The potential of vehicular assistance technology (VAT) standardization using optical camera communication (OCC) </a:t>
            </a:r>
          </a:p>
          <a:p>
            <a:pPr eaLnBrk="0" fontAlgn="base" hangingPunct="0">
              <a:spcBef>
                <a:spcPct val="0"/>
              </a:spcBef>
              <a:spcAft>
                <a:spcPct val="0"/>
              </a:spcAft>
            </a:pPr>
            <a:r>
              <a:rPr lang="en-US" altLang="ko-KR"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Date Submitted</a:t>
            </a:r>
            <a:r>
              <a:rPr lang="en-US" altLang="en-US" sz="1600" b="1" dirty="0" smtClean="0">
                <a:solidFill>
                  <a:prstClr val="black"/>
                </a:solidFill>
                <a:latin typeface="Times New Roman" panose="02020603050405020304" pitchFamily="18" charset="0"/>
              </a:rPr>
              <a:t>: </a:t>
            </a:r>
            <a:r>
              <a:rPr lang="en-US" altLang="en-US" sz="1600" dirty="0" smtClean="0">
                <a:solidFill>
                  <a:prstClr val="black"/>
                </a:solidFill>
                <a:latin typeface="Times New Roman" panose="02020603050405020304" pitchFamily="18" charset="0"/>
              </a:rPr>
              <a:t>Oct 2019</a:t>
            </a:r>
            <a:r>
              <a:rPr lang="en-US" altLang="en-US"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Source: </a:t>
            </a:r>
            <a:r>
              <a:rPr lang="en-US" altLang="en-US" sz="1600" dirty="0" smtClean="0">
                <a:solidFill>
                  <a:prstClr val="black"/>
                </a:solidFill>
                <a:latin typeface="Times New Roman" panose="02020603050405020304" pitchFamily="18" charset="0"/>
              </a:rPr>
              <a:t>Cong Hoan Nguyen and </a:t>
            </a:r>
            <a:r>
              <a:rPr lang="en-US" altLang="en-US" sz="1600" dirty="0">
                <a:solidFill>
                  <a:prstClr val="black"/>
                </a:solidFill>
                <a:latin typeface="Times New Roman" panose="02020603050405020304" pitchFamily="18" charset="0"/>
              </a:rPr>
              <a:t>Yeong Min Jang [</a:t>
            </a:r>
            <a:r>
              <a:rPr lang="en-US" altLang="en-US" sz="1600" dirty="0" err="1">
                <a:solidFill>
                  <a:prstClr val="black"/>
                </a:solidFill>
                <a:latin typeface="Times New Roman" panose="02020603050405020304" pitchFamily="18" charset="0"/>
              </a:rPr>
              <a:t>Kookmin</a:t>
            </a:r>
            <a:r>
              <a:rPr lang="en-US" altLang="en-US" sz="1600" dirty="0">
                <a:solidFill>
                  <a:prstClr val="black"/>
                </a:solidFill>
                <a:latin typeface="Times New Roman" panose="02020603050405020304" pitchFamily="18" charset="0"/>
              </a:rPr>
              <a:t> University].</a:t>
            </a:r>
          </a:p>
          <a:p>
            <a:pPr algn="just"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dirty="0">
                <a:solidFill>
                  <a:prstClr val="black"/>
                </a:solidFill>
                <a:latin typeface="Times New Roman" panose="02020603050405020304" pitchFamily="18" charset="0"/>
              </a:rPr>
              <a:t>Contact: +82-2-910-5068	E-Mail: yjang@kookmin.ac.kr	</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Re:</a:t>
            </a:r>
            <a:endParaRPr lang="en-US" altLang="en-US" sz="1600" dirty="0">
              <a:solidFill>
                <a:prstClr val="black"/>
              </a:solidFill>
              <a:latin typeface="Times New Roman" panose="02020603050405020304" pitchFamily="18" charset="0"/>
            </a:endParaRPr>
          </a:p>
          <a:p>
            <a:pPr eaLnBrk="0" hangingPunct="0">
              <a:spcBef>
                <a:spcPts val="600"/>
              </a:spcBef>
              <a:spcAft>
                <a:spcPts val="600"/>
              </a:spcAft>
            </a:pPr>
            <a:r>
              <a:rPr lang="en-US" altLang="en-US" sz="1600" b="1" dirty="0">
                <a:solidFill>
                  <a:prstClr val="black"/>
                </a:solidFill>
                <a:latin typeface="Times New Roman" panose="02020603050405020304" pitchFamily="18" charset="0"/>
              </a:rPr>
              <a:t>Abstract :</a:t>
            </a:r>
            <a:r>
              <a:rPr lang="en-US" altLang="en-US" sz="1600" dirty="0">
                <a:solidFill>
                  <a:prstClr val="black"/>
                </a:solidFill>
                <a:latin typeface="Times New Roman" panose="02020603050405020304" pitchFamily="18" charset="0"/>
              </a:rPr>
              <a:t> </a:t>
            </a:r>
            <a:r>
              <a:rPr lang="en-US" altLang="en-US" sz="1600" dirty="0" smtClean="0">
                <a:solidFill>
                  <a:prstClr val="black"/>
                </a:solidFill>
                <a:latin typeface="Times New Roman" panose="02020603050405020304" pitchFamily="18" charset="0"/>
              </a:rPr>
              <a:t>Introduce the potential standardization using optical camera communication in vehicular systems.</a:t>
            </a:r>
            <a:endParaRPr lang="en-US" altLang="en-US" sz="1600" dirty="0">
              <a:solidFill>
                <a:prstClr val="black"/>
              </a:solidFill>
              <a:latin typeface="Times New Roman" panose="02020603050405020304" pitchFamily="18" charset="0"/>
            </a:endParaRPr>
          </a:p>
          <a:p>
            <a:pPr algn="just" eaLnBrk="0" hangingPunct="0">
              <a:spcBef>
                <a:spcPts val="600"/>
              </a:spcBef>
              <a:spcAft>
                <a:spcPts val="600"/>
              </a:spcAft>
            </a:pPr>
            <a:r>
              <a:rPr lang="en-US" altLang="en-US" sz="1600" b="1" dirty="0">
                <a:solidFill>
                  <a:prstClr val="black"/>
                </a:solidFill>
                <a:latin typeface="Times New Roman" panose="02020603050405020304" pitchFamily="18" charset="0"/>
              </a:rPr>
              <a:t>Purpose: </a:t>
            </a:r>
            <a:r>
              <a:rPr lang="en-US" sz="1600" dirty="0" smtClean="0">
                <a:solidFill>
                  <a:prstClr val="black"/>
                </a:solidFill>
                <a:latin typeface="Times New Roman" panose="02020603050405020304" pitchFamily="18" charset="0"/>
              </a:rPr>
              <a:t>To assist vehicular system</a:t>
            </a: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b="1" dirty="0" smtClean="0">
                <a:solidFill>
                  <a:prstClr val="black"/>
                </a:solidFill>
                <a:latin typeface="Times New Roman" panose="02020603050405020304" pitchFamily="18" charset="0"/>
              </a:rPr>
              <a:t>Notice:</a:t>
            </a:r>
            <a:r>
              <a:rPr lang="en-US" altLang="en-US" sz="1600" dirty="0">
                <a:solidFill>
                  <a:prstClr val="black"/>
                </a:solidFill>
                <a:latin typeface="Times New Roman" panose="02020603050405020304" pitchFamily="18" charset="0"/>
              </a:rPr>
              <a:t> </a:t>
            </a:r>
            <a:r>
              <a:rPr lang="en-US" altLang="en-US" sz="1600" dirty="0" smtClean="0">
                <a:solidFill>
                  <a:prstClr val="black"/>
                </a:solidFill>
                <a:latin typeface="Times New Roman" panose="02020603050405020304" pitchFamily="18" charset="0"/>
              </a:rPr>
              <a:t>This </a:t>
            </a:r>
            <a:r>
              <a:rPr lang="en-US" altLang="en-US" sz="1600" dirty="0">
                <a:solidFill>
                  <a:prstClr val="black"/>
                </a:solidFill>
                <a:latin typeface="Times New Roman" panose="02020603050405020304" pitchFamily="18" charset="0"/>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Release:</a:t>
            </a:r>
            <a:r>
              <a:rPr lang="en-US" altLang="en-US" sz="1600" dirty="0">
                <a:solidFill>
                  <a:prstClr val="black"/>
                </a:solidFill>
                <a:latin typeface="Times New Roman" panose="02020603050405020304" pitchFamily="18" charset="0"/>
              </a:rPr>
              <a:t> The contributor acknowledges and accepts that this contribution becomes the property of IEEE and may be made publicly available by P802.15.</a:t>
            </a:r>
            <a:endParaRPr lang="en-US" sz="1600" dirty="0"/>
          </a:p>
        </p:txBody>
      </p:sp>
      <p:sp>
        <p:nvSpPr>
          <p:cNvPr id="4" name="Date Placeholder 5"/>
          <p:cNvSpPr>
            <a:spLocks noGrp="1"/>
          </p:cNvSpPr>
          <p:nvPr>
            <p:ph type="dt" sz="half" idx="2"/>
          </p:nvPr>
        </p:nvSpPr>
        <p:spPr>
          <a:xfrm>
            <a:off x="962025" y="368756"/>
            <a:ext cx="1600200" cy="215444"/>
          </a:xfrm>
          <a:prstGeom prst="rect">
            <a:avLst/>
          </a:prstGeom>
        </p:spPr>
        <p:txBody>
          <a:bodyPr/>
          <a:lstStyle/>
          <a:p>
            <a:r>
              <a:rPr lang="en-US" altLang="en-US" dirty="0" smtClean="0"/>
              <a:t>November 2019</a:t>
            </a:r>
            <a:endParaRPr lang="en-US" altLang="en-US" dirty="0"/>
          </a:p>
        </p:txBody>
      </p:sp>
      <p:sp>
        <p:nvSpPr>
          <p:cNvPr id="5" name="Footer Placeholder 2"/>
          <p:cNvSpPr>
            <a:spLocks noGrp="1"/>
          </p:cNvSpPr>
          <p:nvPr>
            <p:ph type="ftr" sz="quarter" idx="11"/>
          </p:nvPr>
        </p:nvSpPr>
        <p:spPr>
          <a:xfrm>
            <a:off x="8220075" y="6470649"/>
            <a:ext cx="3124200" cy="184666"/>
          </a:xfrm>
        </p:spPr>
        <p:txBody>
          <a:bodyPr/>
          <a:lstStyle/>
          <a:p>
            <a:r>
              <a:rPr lang="en-US" altLang="en-US" sz="1200" dirty="0" err="1"/>
              <a:t>Kookmin</a:t>
            </a:r>
            <a:r>
              <a:rPr lang="en-US" altLang="en-US" sz="1200" dirty="0"/>
              <a:t> University</a:t>
            </a:r>
          </a:p>
        </p:txBody>
      </p:sp>
      <p:sp>
        <p:nvSpPr>
          <p:cNvPr id="6" name="Slide Number Placeholder 3"/>
          <p:cNvSpPr>
            <a:spLocks noGrp="1"/>
          </p:cNvSpPr>
          <p:nvPr>
            <p:ph type="sldNum" sz="quarter" idx="12"/>
          </p:nvPr>
        </p:nvSpPr>
        <p:spPr>
          <a:xfrm>
            <a:off x="5652412" y="6485452"/>
            <a:ext cx="468077" cy="184666"/>
          </a:xfrm>
        </p:spPr>
        <p:txBody>
          <a:bodyPr/>
          <a:lstStyle/>
          <a:p>
            <a:r>
              <a:rPr lang="en-US" altLang="en-US" sz="1200" dirty="0"/>
              <a:t>Slide </a:t>
            </a:r>
            <a:fld id="{CDB16155-7B20-439D-BDAA-2340252A41AF}" type="slidenum">
              <a:rPr lang="en-US" altLang="en-US" sz="1200"/>
              <a:pPr/>
              <a:t>1</a:t>
            </a:fld>
            <a:endParaRPr lang="en-US" altLang="en-US" sz="1200" dirty="0"/>
          </a:p>
        </p:txBody>
      </p:sp>
    </p:spTree>
    <p:extLst>
      <p:ext uri="{BB962C8B-B14F-4D97-AF65-F5344CB8AC3E}">
        <p14:creationId xmlns:p14="http://schemas.microsoft.com/office/powerpoint/2010/main" val="3243335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804"/>
            <a:ext cx="10515600" cy="562937"/>
          </a:xfrm>
        </p:spPr>
        <p:txBody>
          <a:bodyPr>
            <a:normAutofit/>
          </a:bodyPr>
          <a:lstStyle/>
          <a:p>
            <a:pPr algn="l"/>
            <a:r>
              <a:rPr lang="en-US" sz="2900" b="1" i="1" dirty="0" smtClean="0">
                <a:latin typeface="Times New Roman" panose="02020603050405020304" pitchFamily="18" charset="0"/>
                <a:cs typeface="Times New Roman" panose="02020603050405020304" pitchFamily="18" charset="0"/>
              </a:rPr>
              <a:t>Conclusion</a:t>
            </a:r>
            <a:endParaRPr lang="en-US" sz="29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21" name="Slide Number Placeholder 3"/>
          <p:cNvSpPr>
            <a:spLocks noGrp="1"/>
          </p:cNvSpPr>
          <p:nvPr>
            <p:ph type="sldNum" sz="quarter" idx="12"/>
          </p:nvPr>
        </p:nvSpPr>
        <p:spPr>
          <a:xfrm>
            <a:off x="5652412" y="6485452"/>
            <a:ext cx="468078" cy="184666"/>
          </a:xfrm>
        </p:spPr>
        <p:txBody>
          <a:bodyPr/>
          <a:lstStyle/>
          <a:p>
            <a:r>
              <a:rPr lang="en-US" altLang="en-US" sz="1200" dirty="0"/>
              <a:t>Slide </a:t>
            </a:r>
            <a:r>
              <a:rPr lang="en-US" altLang="en-US" sz="1200" dirty="0" smtClean="0"/>
              <a:t>5</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p:cNvSpPr txBox="1"/>
          <p:nvPr/>
        </p:nvSpPr>
        <p:spPr>
          <a:xfrm>
            <a:off x="681318" y="1574799"/>
            <a:ext cx="11134163"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official TG7m web page reports the current progress of the standard. Notably, the draft standard is expected to be ready for letter balloting by December 2017.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Hopefully</a:t>
            </a:r>
            <a:r>
              <a:rPr lang="en-US" dirty="0">
                <a:latin typeface="Times New Roman" panose="02020603050405020304" pitchFamily="18" charset="0"/>
                <a:cs typeface="Times New Roman" panose="02020603050405020304" pitchFamily="18" charset="0"/>
              </a:rPr>
              <a:t>, the standard will be published in December 2018. The upcoming time from 2019 onwards will be a run of commercial products releasing and market acceptance.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number of other companies getting interested in OCC keeps increasing and a bright future for OCC is predictable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182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2848"/>
            <a:ext cx="10515600" cy="939800"/>
          </a:xfrm>
        </p:spPr>
        <p:txBody>
          <a:bodyPr/>
          <a:lstStyle/>
          <a:p>
            <a:pPr algn="ctr"/>
            <a:r>
              <a:rPr lang="en-US" dirty="0">
                <a:latin typeface="Times New Roman" panose="02020603050405020304" pitchFamily="18" charset="0"/>
                <a:cs typeface="Times New Roman" panose="02020603050405020304" pitchFamily="18" charset="0"/>
              </a:rPr>
              <a:t>References</a:t>
            </a:r>
            <a:endParaRPr lang="en-US" dirty="0"/>
          </a:p>
        </p:txBody>
      </p:sp>
      <p:sp>
        <p:nvSpPr>
          <p:cNvPr id="3" name="Content Placeholder 2"/>
          <p:cNvSpPr>
            <a:spLocks noGrp="1"/>
          </p:cNvSpPr>
          <p:nvPr>
            <p:ph idx="1"/>
          </p:nvPr>
        </p:nvSpPr>
        <p:spPr>
          <a:xfrm>
            <a:off x="1066800" y="1828801"/>
            <a:ext cx="10363200" cy="3322621"/>
          </a:xfrm>
        </p:spPr>
        <p:txBody>
          <a:bodyPr/>
          <a:lstStyle/>
          <a:p>
            <a:r>
              <a:rPr lang="en-US" sz="2400" dirty="0" smtClean="0">
                <a:latin typeface="Times New Roman" panose="02020603050405020304" pitchFamily="18" charset="0"/>
                <a:cs typeface="Times New Roman" panose="02020603050405020304" pitchFamily="18" charset="0"/>
              </a:rPr>
              <a:t>[1]T</a:t>
            </a:r>
            <a:r>
              <a:rPr lang="en-US" sz="2400" dirty="0">
                <a:latin typeface="Times New Roman" panose="02020603050405020304" pitchFamily="18" charset="0"/>
                <a:cs typeface="Times New Roman" panose="02020603050405020304" pitchFamily="18" charset="0"/>
              </a:rPr>
              <a:t>. Nguyen, A. Islam, M. T. </a:t>
            </a:r>
            <a:r>
              <a:rPr lang="en-US" sz="2400" dirty="0" err="1">
                <a:latin typeface="Times New Roman" panose="02020603050405020304" pitchFamily="18" charset="0"/>
                <a:cs typeface="Times New Roman" panose="02020603050405020304" pitchFamily="18" charset="0"/>
              </a:rPr>
              <a:t>Hossan</a:t>
            </a:r>
            <a:r>
              <a:rPr lang="en-US" sz="2400" dirty="0">
                <a:latin typeface="Times New Roman" panose="02020603050405020304" pitchFamily="18" charset="0"/>
                <a:cs typeface="Times New Roman" panose="02020603050405020304" pitchFamily="18" charset="0"/>
              </a:rPr>
              <a:t>, and Y. M. Jang, “Current Status and Performance Analysis of Optical Camera Communication Technologies for 5G Networks,” IEEE Access, vol. 5, no. , pp. 4574-4594, 2017.</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[2]A</a:t>
            </a:r>
            <a:r>
              <a:rPr lang="en-US" sz="2400" dirty="0">
                <a:latin typeface="Times New Roman" panose="02020603050405020304" pitchFamily="18" charset="0"/>
                <a:cs typeface="Times New Roman" panose="02020603050405020304" pitchFamily="18" charset="0"/>
              </a:rPr>
              <a:t>. Islam, M. A. Hossain, T. Nguyen, and Y. M. Jang, “</a:t>
            </a:r>
            <a:r>
              <a:rPr lang="en-US" sz="2400">
                <a:latin typeface="Times New Roman" panose="02020603050405020304" pitchFamily="18" charset="0"/>
                <a:cs typeface="Times New Roman" panose="02020603050405020304" pitchFamily="18" charset="0"/>
              </a:rPr>
              <a:t>High </a:t>
            </a:r>
            <a:r>
              <a:rPr lang="en-US" sz="2400" smtClean="0">
                <a:latin typeface="Times New Roman" panose="02020603050405020304" pitchFamily="18" charset="0"/>
                <a:cs typeface="Times New Roman" panose="02020603050405020304" pitchFamily="18" charset="0"/>
              </a:rPr>
              <a:t>temporal spatial </a:t>
            </a:r>
            <a:r>
              <a:rPr lang="en-US" sz="2400" dirty="0">
                <a:latin typeface="Times New Roman" panose="02020603050405020304" pitchFamily="18" charset="0"/>
                <a:cs typeface="Times New Roman" panose="02020603050405020304" pitchFamily="18" charset="0"/>
              </a:rPr>
              <a:t>resolution optical wireless communication technique using image sensor,” in Proc. of 2016 International Conference on Information and Communication Technology Convergence (ICTC), </a:t>
            </a:r>
            <a:r>
              <a:rPr lang="en-US" sz="2400" dirty="0" err="1">
                <a:latin typeface="Times New Roman" panose="02020603050405020304" pitchFamily="18" charset="0"/>
                <a:cs typeface="Times New Roman" panose="02020603050405020304" pitchFamily="18" charset="0"/>
              </a:rPr>
              <a:t>Jeju</a:t>
            </a:r>
            <a:r>
              <a:rPr lang="en-US" sz="2400" dirty="0">
                <a:latin typeface="Times New Roman" panose="02020603050405020304" pitchFamily="18" charset="0"/>
                <a:cs typeface="Times New Roman" panose="02020603050405020304" pitchFamily="18" charset="0"/>
              </a:rPr>
              <a:t>, 2016, pp. 1165- 1169.</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p>
        </p:txBody>
      </p:sp>
      <p:sp>
        <p:nvSpPr>
          <p:cNvPr id="6" name="Footer Placeholder 2"/>
          <p:cNvSpPr>
            <a:spLocks noGrp="1"/>
          </p:cNvSpPr>
          <p:nvPr>
            <p:ph type="ftr" sz="quarter" idx="11"/>
          </p:nvPr>
        </p:nvSpPr>
        <p:spPr>
          <a:xfrm>
            <a:off x="8258175" y="6503988"/>
            <a:ext cx="3124200" cy="184666"/>
          </a:xfrm>
        </p:spPr>
        <p:txBody>
          <a:bodyPr/>
          <a:lstStyle/>
          <a:p>
            <a:r>
              <a:rPr lang="en-US" altLang="en-US" sz="1200" dirty="0" err="1"/>
              <a:t>Kookmin</a:t>
            </a:r>
            <a:r>
              <a:rPr lang="en-US" altLang="en-US" sz="1200" dirty="0"/>
              <a:t> University</a:t>
            </a:r>
          </a:p>
        </p:txBody>
      </p:sp>
      <p:sp>
        <p:nvSpPr>
          <p:cNvPr id="7" name="Slide Number Placeholder 3"/>
          <p:cNvSpPr>
            <a:spLocks noGrp="1"/>
          </p:cNvSpPr>
          <p:nvPr>
            <p:ph type="sldNum" sz="quarter" idx="12"/>
          </p:nvPr>
        </p:nvSpPr>
        <p:spPr>
          <a:xfrm>
            <a:off x="5652412" y="6485452"/>
            <a:ext cx="468078" cy="184666"/>
          </a:xfrm>
        </p:spPr>
        <p:txBody>
          <a:bodyPr/>
          <a:lstStyle/>
          <a:p>
            <a:r>
              <a:rPr lang="en-US" altLang="en-US" sz="1200" dirty="0"/>
              <a:t>Slide 7</a:t>
            </a:r>
          </a:p>
        </p:txBody>
      </p:sp>
      <p:sp>
        <p:nvSpPr>
          <p:cNvPr id="8"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Tree>
    <p:extLst>
      <p:ext uri="{BB962C8B-B14F-4D97-AF65-F5344CB8AC3E}">
        <p14:creationId xmlns:p14="http://schemas.microsoft.com/office/powerpoint/2010/main" val="3916288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2125" y="1710849"/>
            <a:ext cx="9144000" cy="3179805"/>
          </a:xfrm>
        </p:spPr>
        <p:txBody>
          <a:bodyPr>
            <a:normAutofit/>
          </a:bodyPr>
          <a:lstStyle/>
          <a:p>
            <a:r>
              <a:rPr lang="en-US" sz="4000" dirty="0" smtClean="0">
                <a:latin typeface="Times New Roman" panose="02020603050405020304" pitchFamily="18" charset="0"/>
                <a:cs typeface="Times New Roman" panose="02020603050405020304" pitchFamily="18" charset="0"/>
              </a:rPr>
              <a:t>The potential of vehicular assistance technology (VAT) standardization using optical camera communication (OCC) </a:t>
            </a:r>
            <a:r>
              <a:rPr lang="en-US" dirty="0"/>
              <a:t/>
            </a:r>
            <a:br>
              <a:rPr lang="en-US" dirty="0"/>
            </a:br>
            <a:endParaRPr lang="en-US" dirty="0"/>
          </a:p>
        </p:txBody>
      </p:sp>
      <p:sp>
        <p:nvSpPr>
          <p:cNvPr id="5" name="Footer Placeholder 2"/>
          <p:cNvSpPr>
            <a:spLocks noGrp="1"/>
          </p:cNvSpPr>
          <p:nvPr>
            <p:ph type="ftr" sz="quarter" idx="11"/>
          </p:nvPr>
        </p:nvSpPr>
        <p:spPr>
          <a:xfrm>
            <a:off x="8258175" y="6503988"/>
            <a:ext cx="3124200" cy="184666"/>
          </a:xfrm>
        </p:spPr>
        <p:txBody>
          <a:bodyPr/>
          <a:lstStyle/>
          <a:p>
            <a:r>
              <a:rPr lang="en-US" altLang="en-US" sz="1200" dirty="0" err="1"/>
              <a:t>Kookmin</a:t>
            </a:r>
            <a:r>
              <a:rPr lang="en-US" altLang="en-US" sz="1200" dirty="0"/>
              <a:t> University</a:t>
            </a:r>
          </a:p>
        </p:txBody>
      </p:sp>
      <p:sp>
        <p:nvSpPr>
          <p:cNvPr id="6" name="Slide Number Placeholder 3"/>
          <p:cNvSpPr>
            <a:spLocks noGrp="1"/>
          </p:cNvSpPr>
          <p:nvPr>
            <p:ph type="sldNum" sz="quarter" idx="12"/>
          </p:nvPr>
        </p:nvSpPr>
        <p:spPr>
          <a:xfrm>
            <a:off x="5652412" y="6485452"/>
            <a:ext cx="468077" cy="184666"/>
          </a:xfrm>
        </p:spPr>
        <p:txBody>
          <a:bodyPr/>
          <a:lstStyle/>
          <a:p>
            <a:r>
              <a:rPr lang="en-US" altLang="en-US" sz="1200" dirty="0"/>
              <a:t>Slide 2</a:t>
            </a:r>
          </a:p>
        </p:txBody>
      </p:sp>
      <p:sp>
        <p:nvSpPr>
          <p:cNvPr id="7"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Tree>
    <p:extLst>
      <p:ext uri="{BB962C8B-B14F-4D97-AF65-F5344CB8AC3E}">
        <p14:creationId xmlns:p14="http://schemas.microsoft.com/office/powerpoint/2010/main" val="3603459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507688"/>
            <a:ext cx="1019991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i="1" dirty="0" smtClean="0">
                <a:latin typeface="Times New Roman" panose="02020603050405020304" pitchFamily="18" charset="0"/>
                <a:cs typeface="Times New Roman" panose="02020603050405020304" pitchFamily="18" charset="0"/>
              </a:rPr>
              <a:t>Introduction</a:t>
            </a:r>
            <a:endParaRPr lang="en-US" sz="2900" b="1" i="1" dirty="0">
              <a:latin typeface="Times New Roman" panose="02020603050405020304" pitchFamily="18" charset="0"/>
              <a:cs typeface="Times New Roman" panose="02020603050405020304" pitchFamily="18" charset="0"/>
            </a:endParaRPr>
          </a:p>
        </p:txBody>
      </p:sp>
      <p:sp>
        <p:nvSpPr>
          <p:cNvPr id="7"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8" name="Slide Number Placeholder 3"/>
          <p:cNvSpPr>
            <a:spLocks noGrp="1"/>
          </p:cNvSpPr>
          <p:nvPr>
            <p:ph type="sldNum" sz="quarter" idx="12"/>
          </p:nvPr>
        </p:nvSpPr>
        <p:spPr>
          <a:xfrm>
            <a:off x="5652412" y="6485452"/>
            <a:ext cx="468077" cy="184666"/>
          </a:xfrm>
        </p:spPr>
        <p:txBody>
          <a:bodyPr/>
          <a:lstStyle/>
          <a:p>
            <a:r>
              <a:rPr lang="en-US" altLang="en-US" sz="1200" dirty="0"/>
              <a:t>Slide 3</a:t>
            </a:r>
          </a:p>
        </p:txBody>
      </p:sp>
      <p:sp>
        <p:nvSpPr>
          <p:cNvPr id="10"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9" name="TextBox 8"/>
          <p:cNvSpPr txBox="1"/>
          <p:nvPr/>
        </p:nvSpPr>
        <p:spPr>
          <a:xfrm>
            <a:off x="3121110" y="1265967"/>
            <a:ext cx="5998758" cy="769441"/>
          </a:xfrm>
          <a:prstGeom prst="rect">
            <a:avLst/>
          </a:prstGeom>
          <a:noFill/>
        </p:spPr>
        <p:txBody>
          <a:bodyPr wrap="none" rtlCol="0">
            <a:spAutoFit/>
          </a:bodyPr>
          <a:lstStyle/>
          <a:p>
            <a:pPr algn="ctr"/>
            <a:r>
              <a:rPr lang="en-US" sz="2400" b="1" dirty="0" smtClean="0">
                <a:solidFill>
                  <a:schemeClr val="tx2"/>
                </a:solidFill>
                <a:latin typeface="+mn-lt"/>
              </a:rPr>
              <a:t>Optical Camera Communications (OCC)</a:t>
            </a:r>
          </a:p>
          <a:p>
            <a:pPr algn="ctr"/>
            <a:r>
              <a:rPr lang="en-US" sz="2000" dirty="0" smtClean="0">
                <a:solidFill>
                  <a:schemeClr val="tx2"/>
                </a:solidFill>
                <a:latin typeface="+mn-lt"/>
              </a:rPr>
              <a:t>A Pragmatic Form of Visible Light Communications</a:t>
            </a:r>
            <a:endParaRPr lang="en-US" sz="2000" dirty="0">
              <a:solidFill>
                <a:schemeClr val="tx2"/>
              </a:solidFill>
              <a:latin typeface="+mn-lt"/>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89886" y="1699990"/>
            <a:ext cx="8839200" cy="317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10733" y="1930399"/>
            <a:ext cx="6248400" cy="1107996"/>
          </a:xfrm>
          <a:prstGeom prst="rect">
            <a:avLst/>
          </a:prstGeom>
          <a:noFill/>
        </p:spPr>
        <p:txBody>
          <a:bodyPr wrap="square" rtlCol="0">
            <a:spAutoFit/>
          </a:bodyPr>
          <a:lstStyle/>
          <a:p>
            <a:r>
              <a:rPr lang="en-US" sz="2200" dirty="0" smtClean="0">
                <a:solidFill>
                  <a:schemeClr val="tx2"/>
                </a:solidFill>
                <a:latin typeface="+mj-lt"/>
                <a:cs typeface="Arial" panose="020B0604020202020204" pitchFamily="34" charset="0"/>
              </a:rPr>
              <a:t>OCC is modulating an LED light with data bits that can be received by a camera, which then decodes the bits and extracts the data.</a:t>
            </a:r>
            <a:endParaRPr lang="en-US" sz="2200" dirty="0">
              <a:solidFill>
                <a:schemeClr val="tx2"/>
              </a:solidFill>
              <a:latin typeface="+mj-lt"/>
              <a:cs typeface="Arial" panose="020B0604020202020204" pitchFamily="34" charset="0"/>
            </a:endParaRPr>
          </a:p>
        </p:txBody>
      </p:sp>
      <p:sp>
        <p:nvSpPr>
          <p:cNvPr id="13" name="TextBox 12"/>
          <p:cNvSpPr txBox="1"/>
          <p:nvPr/>
        </p:nvSpPr>
        <p:spPr>
          <a:xfrm>
            <a:off x="1210733" y="4762430"/>
            <a:ext cx="10407526" cy="1354217"/>
          </a:xfrm>
          <a:prstGeom prst="rect">
            <a:avLst/>
          </a:prstGeom>
          <a:noFill/>
        </p:spPr>
        <p:txBody>
          <a:bodyPr wrap="square" rtlCol="0">
            <a:spAutoFit/>
          </a:bodyPr>
          <a:lstStyle/>
          <a:p>
            <a:r>
              <a:rPr lang="en-US" sz="2000" dirty="0" smtClean="0">
                <a:solidFill>
                  <a:schemeClr val="tx2"/>
                </a:solidFill>
                <a:latin typeface="+mj-lt"/>
              </a:rPr>
              <a:t>Today we have millions of mobile devices enabled to receive visible light communications via the camera, but we lack standards to describe the modulation format.</a:t>
            </a:r>
          </a:p>
          <a:p>
            <a:endParaRPr lang="en-US" sz="1800" dirty="0">
              <a:solidFill>
                <a:schemeClr val="tx2"/>
              </a:solidFill>
              <a:latin typeface="+mj-lt"/>
            </a:endParaRPr>
          </a:p>
          <a:p>
            <a:pPr algn="ctr"/>
            <a:r>
              <a:rPr lang="en-US" sz="2400" b="1" i="1" dirty="0" smtClean="0">
                <a:solidFill>
                  <a:schemeClr val="tx2"/>
                </a:solidFill>
                <a:latin typeface="+mj-lt"/>
              </a:rPr>
              <a:t>This contribution discusses some OCC topics of interest.</a:t>
            </a:r>
            <a:endParaRPr lang="en-US" sz="2400" b="1" i="1" dirty="0">
              <a:solidFill>
                <a:schemeClr val="tx2"/>
              </a:solidFill>
              <a:latin typeface="+mj-lt"/>
            </a:endParaRPr>
          </a:p>
        </p:txBody>
      </p:sp>
    </p:spTree>
    <p:extLst>
      <p:ext uri="{BB962C8B-B14F-4D97-AF65-F5344CB8AC3E}">
        <p14:creationId xmlns:p14="http://schemas.microsoft.com/office/powerpoint/2010/main" val="2825639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1659" y="584200"/>
            <a:ext cx="10199914" cy="639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i="1" dirty="0" smtClean="0">
                <a:latin typeface="Times New Roman" panose="02020603050405020304" pitchFamily="18" charset="0"/>
                <a:cs typeface="Times New Roman" panose="02020603050405020304" pitchFamily="18" charset="0"/>
              </a:rPr>
              <a:t>Introduction</a:t>
            </a:r>
            <a:endParaRPr lang="en-US" sz="2900" b="1" i="1" dirty="0">
              <a:latin typeface="Times New Roman" panose="02020603050405020304" pitchFamily="18" charset="0"/>
              <a:cs typeface="Times New Roman" panose="02020603050405020304" pitchFamily="18" charset="0"/>
            </a:endParaRPr>
          </a:p>
        </p:txBody>
      </p:sp>
      <p:sp>
        <p:nvSpPr>
          <p:cNvPr id="7"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8" name="Slide Number Placeholder 3"/>
          <p:cNvSpPr>
            <a:spLocks noGrp="1"/>
          </p:cNvSpPr>
          <p:nvPr>
            <p:ph type="sldNum" sz="quarter" idx="12"/>
          </p:nvPr>
        </p:nvSpPr>
        <p:spPr>
          <a:xfrm>
            <a:off x="5652412" y="6485452"/>
            <a:ext cx="468077" cy="184666"/>
          </a:xfrm>
        </p:spPr>
        <p:txBody>
          <a:bodyPr/>
          <a:lstStyle/>
          <a:p>
            <a:r>
              <a:rPr lang="en-US" altLang="en-US" sz="1200" dirty="0"/>
              <a:t>Slide 3</a:t>
            </a:r>
          </a:p>
        </p:txBody>
      </p:sp>
      <p:sp>
        <p:nvSpPr>
          <p:cNvPr id="10"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pic>
        <p:nvPicPr>
          <p:cNvPr id="11" name="Picture 10"/>
          <p:cNvPicPr>
            <a:picLocks noChangeAspect="1" noChangeArrowheads="1"/>
          </p:cNvPicPr>
          <p:nvPr/>
        </p:nvPicPr>
        <p:blipFill>
          <a:blip r:embed="rId2"/>
          <a:srcRect/>
          <a:stretch>
            <a:fillRect/>
          </a:stretch>
        </p:blipFill>
        <p:spPr bwMode="auto">
          <a:xfrm>
            <a:off x="3926786" y="976676"/>
            <a:ext cx="6478747" cy="5757862"/>
          </a:xfrm>
          <a:prstGeom prst="rect">
            <a:avLst/>
          </a:prstGeom>
          <a:solidFill>
            <a:schemeClr val="accent5">
              <a:lumMod val="10000"/>
              <a:alpha val="22000"/>
            </a:schemeClr>
          </a:solidFill>
          <a:ln>
            <a:noFill/>
          </a:ln>
        </p:spPr>
      </p:pic>
      <p:sp>
        <p:nvSpPr>
          <p:cNvPr id="12" name="TextBox 11"/>
          <p:cNvSpPr txBox="1"/>
          <p:nvPr/>
        </p:nvSpPr>
        <p:spPr>
          <a:xfrm>
            <a:off x="1878593" y="2866019"/>
            <a:ext cx="1707519" cy="830997"/>
          </a:xfrm>
          <a:prstGeom prst="rect">
            <a:avLst/>
          </a:prstGeom>
          <a:noFill/>
        </p:spPr>
        <p:txBody>
          <a:bodyPr wrap="none">
            <a:spAutoFit/>
          </a:bodyPr>
          <a:lstStyle/>
          <a:p>
            <a:pPr>
              <a:defRPr/>
            </a:pPr>
            <a:r>
              <a:rPr lang="en-US" sz="2400" b="1" dirty="0">
                <a:solidFill>
                  <a:schemeClr val="accent5">
                    <a:lumMod val="10000"/>
                  </a:schemeClr>
                </a:solidFill>
              </a:rPr>
              <a:t>Augmented</a:t>
            </a:r>
          </a:p>
          <a:p>
            <a:pPr>
              <a:defRPr/>
            </a:pPr>
            <a:r>
              <a:rPr lang="en-US" sz="2400" b="1" dirty="0">
                <a:solidFill>
                  <a:schemeClr val="accent5">
                    <a:lumMod val="10000"/>
                  </a:schemeClr>
                </a:solidFill>
              </a:rPr>
              <a:t>Reality</a:t>
            </a:r>
          </a:p>
        </p:txBody>
      </p:sp>
      <p:pic>
        <p:nvPicPr>
          <p:cNvPr id="1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311" y="3757024"/>
            <a:ext cx="2195512"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Lst>
        </p:spPr>
      </p:pic>
      <p:sp>
        <p:nvSpPr>
          <p:cNvPr id="14" name="TextBox 13"/>
          <p:cNvSpPr txBox="1"/>
          <p:nvPr/>
        </p:nvSpPr>
        <p:spPr>
          <a:xfrm>
            <a:off x="1669361" y="1032874"/>
            <a:ext cx="5349875" cy="1754187"/>
          </a:xfrm>
          <a:prstGeom prst="rect">
            <a:avLst/>
          </a:prstGeom>
          <a:solidFill>
            <a:schemeClr val="accent1">
              <a:lumMod val="20000"/>
              <a:lumOff val="80000"/>
            </a:schemeClr>
          </a:solidFill>
        </p:spPr>
        <p:txBody>
          <a:bodyPr>
            <a:spAutoFit/>
          </a:bodyPr>
          <a:lstStyle/>
          <a:p>
            <a:pPr algn="l">
              <a:defRPr/>
            </a:pPr>
            <a:r>
              <a:rPr lang="en-US" sz="1800" dirty="0">
                <a:solidFill>
                  <a:schemeClr val="accent5">
                    <a:lumMod val="10000"/>
                  </a:schemeClr>
                </a:solidFill>
                <a:latin typeface="Arial Narrow" panose="020B0606020202030204" pitchFamily="34" charset="0"/>
              </a:rPr>
              <a:t>Basic idea: </a:t>
            </a:r>
          </a:p>
          <a:p>
            <a:pPr marL="342900" indent="-342900" algn="l">
              <a:buFont typeface="Arial" panose="020B0604020202020204" pitchFamily="34" charset="0"/>
              <a:buChar char="•"/>
              <a:defRPr/>
            </a:pPr>
            <a:r>
              <a:rPr lang="en-US" sz="1800" dirty="0">
                <a:solidFill>
                  <a:schemeClr val="accent5">
                    <a:lumMod val="10000"/>
                  </a:schemeClr>
                </a:solidFill>
                <a:latin typeface="Arial Narrow" panose="020B0606020202030204" pitchFamily="34" charset="0"/>
              </a:rPr>
              <a:t>each LED sign uses </a:t>
            </a:r>
            <a:r>
              <a:rPr lang="en-US" sz="1800" dirty="0" smtClean="0">
                <a:solidFill>
                  <a:schemeClr val="accent5">
                    <a:lumMod val="10000"/>
                  </a:schemeClr>
                </a:solidFill>
                <a:latin typeface="Arial Narrow" panose="020B0606020202030204" pitchFamily="34" charset="0"/>
              </a:rPr>
              <a:t>OCC </a:t>
            </a:r>
            <a:r>
              <a:rPr lang="en-US" sz="1800" dirty="0">
                <a:solidFill>
                  <a:schemeClr val="accent5">
                    <a:lumMod val="10000"/>
                  </a:schemeClr>
                </a:solidFill>
                <a:latin typeface="Arial Narrow" panose="020B0606020202030204" pitchFamily="34" charset="0"/>
              </a:rPr>
              <a:t>to broadcast URL info</a:t>
            </a:r>
          </a:p>
          <a:p>
            <a:pPr marL="342900" indent="-342900" algn="l">
              <a:buFont typeface="Arial" panose="020B0604020202020204" pitchFamily="34" charset="0"/>
              <a:buChar char="•"/>
              <a:defRPr/>
            </a:pPr>
            <a:r>
              <a:rPr lang="en-US" sz="1800" dirty="0">
                <a:solidFill>
                  <a:schemeClr val="accent5">
                    <a:lumMod val="10000"/>
                  </a:schemeClr>
                </a:solidFill>
                <a:latin typeface="Arial Narrow" panose="020B0606020202030204" pitchFamily="34" charset="0"/>
              </a:rPr>
              <a:t>multiple parallel transmissions received by camera</a:t>
            </a:r>
          </a:p>
          <a:p>
            <a:pPr marL="342900" indent="-342900" algn="l">
              <a:buFont typeface="Arial" panose="020B0604020202020204" pitchFamily="34" charset="0"/>
              <a:buChar char="•"/>
              <a:defRPr/>
            </a:pPr>
            <a:r>
              <a:rPr lang="en-US" sz="1800" dirty="0">
                <a:solidFill>
                  <a:schemeClr val="accent5">
                    <a:lumMod val="10000"/>
                  </a:schemeClr>
                </a:solidFill>
                <a:latin typeface="Arial Narrow" panose="020B0606020202030204" pitchFamily="34" charset="0"/>
              </a:rPr>
              <a:t>each web page accessed via RAN</a:t>
            </a:r>
          </a:p>
          <a:p>
            <a:pPr marL="342900" indent="-342900" algn="l">
              <a:buFont typeface="Arial" panose="020B0604020202020204" pitchFamily="34" charset="0"/>
              <a:buChar char="•"/>
              <a:defRPr/>
            </a:pPr>
            <a:r>
              <a:rPr lang="en-US" sz="1800" dirty="0">
                <a:solidFill>
                  <a:schemeClr val="accent5">
                    <a:lumMod val="10000"/>
                  </a:schemeClr>
                </a:solidFill>
                <a:latin typeface="Arial Narrow" panose="020B0606020202030204" pitchFamily="34" charset="0"/>
              </a:rPr>
              <a:t>Google Glass displays webpage next to related LED sign</a:t>
            </a:r>
          </a:p>
          <a:p>
            <a:pPr marL="342900" indent="-342900" algn="l">
              <a:buFont typeface="Arial" panose="020B0604020202020204" pitchFamily="34" charset="0"/>
              <a:buChar char="•"/>
              <a:defRPr/>
            </a:pPr>
            <a:r>
              <a:rPr lang="en-US" sz="1800" dirty="0">
                <a:solidFill>
                  <a:schemeClr val="accent5">
                    <a:lumMod val="10000"/>
                  </a:schemeClr>
                </a:solidFill>
                <a:latin typeface="Arial Narrow" panose="020B0606020202030204" pitchFamily="34" charset="0"/>
              </a:rPr>
              <a:t>added information augments users reality</a:t>
            </a:r>
          </a:p>
        </p:txBody>
      </p:sp>
    </p:spTree>
    <p:extLst>
      <p:ext uri="{BB962C8B-B14F-4D97-AF65-F5344CB8AC3E}">
        <p14:creationId xmlns:p14="http://schemas.microsoft.com/office/powerpoint/2010/main" val="2874896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10515600" cy="731541"/>
          </a:xfrm>
        </p:spPr>
        <p:txBody>
          <a:bodyPr>
            <a:normAutofit/>
          </a:bodyPr>
          <a:lstStyle/>
          <a:p>
            <a:pPr algn="l"/>
            <a:r>
              <a:rPr lang="en-US" sz="2900" b="1" i="1" dirty="0" smtClean="0">
                <a:latin typeface="Times New Roman" panose="02020603050405020304" pitchFamily="18" charset="0"/>
                <a:cs typeface="Times New Roman" panose="02020603050405020304" pitchFamily="18" charset="0"/>
              </a:rPr>
              <a:t>Introduction</a:t>
            </a:r>
            <a:endParaRPr lang="en-US" sz="29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21" name="Slide Number Placeholder 3"/>
          <p:cNvSpPr>
            <a:spLocks noGrp="1"/>
          </p:cNvSpPr>
          <p:nvPr>
            <p:ph type="sldNum" sz="quarter" idx="12"/>
          </p:nvPr>
        </p:nvSpPr>
        <p:spPr>
          <a:xfrm>
            <a:off x="5652412" y="6485452"/>
            <a:ext cx="468078" cy="184666"/>
          </a:xfrm>
        </p:spPr>
        <p:txBody>
          <a:bodyPr/>
          <a:lstStyle/>
          <a:p>
            <a:r>
              <a:rPr lang="en-US" altLang="en-US" sz="1200" dirty="0"/>
              <a:t>Slide </a:t>
            </a:r>
            <a:r>
              <a:rPr lang="en-US" altLang="en-US" sz="1200" dirty="0" smtClean="0"/>
              <a:t>5</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0508" y="3657600"/>
            <a:ext cx="4221162" cy="279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2"/>
          <p:cNvGrpSpPr>
            <a:grpSpLocks/>
          </p:cNvGrpSpPr>
          <p:nvPr/>
        </p:nvGrpSpPr>
        <p:grpSpPr bwMode="auto">
          <a:xfrm>
            <a:off x="933823" y="1088878"/>
            <a:ext cx="5157787" cy="3871912"/>
            <a:chOff x="1986127" y="1523929"/>
            <a:chExt cx="5158368" cy="3873004"/>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127" y="1523929"/>
              <a:ext cx="5158368" cy="387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Lst>
          </p:spPr>
        </p:pic>
        <p:sp>
          <p:nvSpPr>
            <p:cNvPr id="18" name="TextBox 17"/>
            <p:cNvSpPr txBox="1">
              <a:spLocks noChangeArrowheads="1"/>
            </p:cNvSpPr>
            <p:nvPr/>
          </p:nvSpPr>
          <p:spPr bwMode="auto">
            <a:xfrm>
              <a:off x="2163102" y="1551147"/>
              <a:ext cx="48374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a:r>
                <a:rPr lang="en-US" altLang="en-US" sz="2000" dirty="0" err="1">
                  <a:latin typeface="Arial Narrow" panose="020B0606020202030204" pitchFamily="34" charset="0"/>
                </a:rPr>
                <a:t>Comphotogrammetry</a:t>
              </a:r>
              <a:r>
                <a:rPr lang="en-US" altLang="en-US" sz="2000" dirty="0">
                  <a:latin typeface="Arial Narrow" panose="020B0606020202030204" pitchFamily="34" charset="0"/>
                </a:rPr>
                <a:t>: the merger of </a:t>
              </a:r>
              <a:r>
                <a:rPr lang="en-US" altLang="en-US" sz="2000" dirty="0" smtClean="0">
                  <a:latin typeface="Arial Narrow" panose="020B0606020202030204" pitchFamily="34" charset="0"/>
                </a:rPr>
                <a:t>OCC </a:t>
              </a:r>
              <a:r>
                <a:rPr lang="en-US" altLang="en-US" sz="2000" dirty="0">
                  <a:latin typeface="Arial Narrow" panose="020B0606020202030204" pitchFamily="34" charset="0"/>
                </a:rPr>
                <a:t>and Photogrammetry such that light sources become self-identifying anchor features </a:t>
              </a:r>
            </a:p>
          </p:txBody>
        </p:sp>
        <p:sp>
          <p:nvSpPr>
            <p:cNvPr id="19" name="Rounded Rectangle 11"/>
            <p:cNvSpPr>
              <a:spLocks noChangeArrowheads="1"/>
            </p:cNvSpPr>
            <p:nvPr/>
          </p:nvSpPr>
          <p:spPr bwMode="auto">
            <a:xfrm>
              <a:off x="3529767" y="4545524"/>
              <a:ext cx="884912" cy="393292"/>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800">
                  <a:latin typeface="Arial Narrow" panose="020B0606020202030204" pitchFamily="34" charset="0"/>
                </a:rPr>
                <a:t>1HGCM82633A004352</a:t>
              </a:r>
            </a:p>
            <a:p>
              <a:r>
                <a:rPr lang="en-US" altLang="en-US" sz="800">
                  <a:latin typeface="Arial Narrow" panose="020B0606020202030204" pitchFamily="34" charset="0"/>
                </a:rPr>
                <a:t>left rear taillight</a:t>
              </a:r>
            </a:p>
            <a:p>
              <a:r>
                <a:rPr lang="en-US" altLang="en-US" sz="800">
                  <a:latin typeface="Arial Narrow" panose="020B0606020202030204" pitchFamily="34" charset="0"/>
                </a:rPr>
                <a:t>&lt;x,y,z&gt;</a:t>
              </a:r>
            </a:p>
          </p:txBody>
        </p:sp>
        <p:sp>
          <p:nvSpPr>
            <p:cNvPr id="22" name="Rounded Rectangle 14"/>
            <p:cNvSpPr>
              <a:spLocks noChangeArrowheads="1"/>
            </p:cNvSpPr>
            <p:nvPr/>
          </p:nvSpPr>
          <p:spPr bwMode="auto">
            <a:xfrm>
              <a:off x="5117639" y="4540612"/>
              <a:ext cx="884912" cy="393292"/>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800">
                  <a:latin typeface="Arial Narrow" panose="020B0606020202030204" pitchFamily="34" charset="0"/>
                </a:rPr>
                <a:t>1HGCM82633A004352</a:t>
              </a:r>
            </a:p>
            <a:p>
              <a:r>
                <a:rPr lang="en-US" altLang="en-US" sz="800">
                  <a:latin typeface="Arial Narrow" panose="020B0606020202030204" pitchFamily="34" charset="0"/>
                </a:rPr>
                <a:t>rightt rear taillight</a:t>
              </a:r>
            </a:p>
            <a:p>
              <a:r>
                <a:rPr lang="en-US" altLang="en-US" sz="800">
                  <a:latin typeface="Arial Narrow" panose="020B0606020202030204" pitchFamily="34" charset="0"/>
                </a:rPr>
                <a:t>&lt;x,y,z&gt;</a:t>
              </a:r>
            </a:p>
          </p:txBody>
        </p:sp>
        <p:sp>
          <p:nvSpPr>
            <p:cNvPr id="23" name="Rounded Rectangle 15"/>
            <p:cNvSpPr>
              <a:spLocks noChangeArrowheads="1"/>
            </p:cNvSpPr>
            <p:nvPr/>
          </p:nvSpPr>
          <p:spPr bwMode="auto">
            <a:xfrm>
              <a:off x="4331079" y="4304644"/>
              <a:ext cx="884912" cy="393292"/>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800">
                  <a:latin typeface="Arial Narrow" panose="020B0606020202030204" pitchFamily="34" charset="0"/>
                </a:rPr>
                <a:t>1HGCM82633A004352</a:t>
              </a:r>
            </a:p>
            <a:p>
              <a:r>
                <a:rPr lang="en-US" altLang="en-US" sz="800">
                  <a:latin typeface="Arial Narrow" panose="020B0606020202030204" pitchFamily="34" charset="0"/>
                </a:rPr>
                <a:t>center rear taillight</a:t>
              </a:r>
            </a:p>
            <a:p>
              <a:r>
                <a:rPr lang="en-US" altLang="en-US" sz="800">
                  <a:latin typeface="Arial Narrow" panose="020B0606020202030204" pitchFamily="34" charset="0"/>
                </a:rPr>
                <a:t>&lt;x,y,z&gt;</a:t>
              </a:r>
            </a:p>
          </p:txBody>
        </p:sp>
        <p:sp>
          <p:nvSpPr>
            <p:cNvPr id="24" name="Rounded Rectangle 17"/>
            <p:cNvSpPr>
              <a:spLocks noChangeArrowheads="1"/>
            </p:cNvSpPr>
            <p:nvPr/>
          </p:nvSpPr>
          <p:spPr bwMode="auto">
            <a:xfrm>
              <a:off x="2752976" y="4496366"/>
              <a:ext cx="442456" cy="245804"/>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400">
                  <a:latin typeface="Arial Narrow" panose="020B0606020202030204" pitchFamily="34" charset="0"/>
                </a:rPr>
                <a:t>1HGCM82633A004352</a:t>
              </a:r>
            </a:p>
            <a:p>
              <a:r>
                <a:rPr lang="en-US" altLang="en-US" sz="400">
                  <a:latin typeface="Arial Narrow" panose="020B0606020202030204" pitchFamily="34" charset="0"/>
                </a:rPr>
                <a:t>rightt rear taillight</a:t>
              </a:r>
            </a:p>
            <a:p>
              <a:r>
                <a:rPr lang="en-US" altLang="en-US" sz="400">
                  <a:latin typeface="Arial Narrow" panose="020B0606020202030204" pitchFamily="34" charset="0"/>
                </a:rPr>
                <a:t>&lt;x,y,z&gt;</a:t>
              </a:r>
            </a:p>
          </p:txBody>
        </p:sp>
        <p:sp>
          <p:nvSpPr>
            <p:cNvPr id="25" name="Rounded Rectangle 19"/>
            <p:cNvSpPr>
              <a:spLocks noChangeArrowheads="1"/>
            </p:cNvSpPr>
            <p:nvPr/>
          </p:nvSpPr>
          <p:spPr bwMode="auto">
            <a:xfrm>
              <a:off x="2089320" y="4511118"/>
              <a:ext cx="442456" cy="245804"/>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400" dirty="0">
                  <a:latin typeface="Arial Narrow" panose="020B0606020202030204" pitchFamily="34" charset="0"/>
                </a:rPr>
                <a:t>1HGCM82633A004352</a:t>
              </a:r>
            </a:p>
            <a:p>
              <a:r>
                <a:rPr lang="en-US" altLang="en-US" sz="400" dirty="0" err="1">
                  <a:latin typeface="Arial Narrow" panose="020B0606020202030204" pitchFamily="34" charset="0"/>
                </a:rPr>
                <a:t>rightt</a:t>
              </a:r>
              <a:r>
                <a:rPr lang="en-US" altLang="en-US" sz="400" dirty="0">
                  <a:latin typeface="Arial Narrow" panose="020B0606020202030204" pitchFamily="34" charset="0"/>
                </a:rPr>
                <a:t> rear taillight</a:t>
              </a:r>
            </a:p>
            <a:p>
              <a:r>
                <a:rPr lang="en-US" altLang="en-US" sz="400" dirty="0">
                  <a:latin typeface="Arial Narrow" panose="020B0606020202030204" pitchFamily="34" charset="0"/>
                </a:rPr>
                <a:t>&lt;</a:t>
              </a:r>
              <a:r>
                <a:rPr lang="en-US" altLang="en-US" sz="400" dirty="0" err="1">
                  <a:latin typeface="Arial Narrow" panose="020B0606020202030204" pitchFamily="34" charset="0"/>
                </a:rPr>
                <a:t>x,y,z</a:t>
              </a:r>
              <a:r>
                <a:rPr lang="en-US" altLang="en-US" sz="400" dirty="0">
                  <a:latin typeface="Arial Narrow" panose="020B0606020202030204" pitchFamily="34" charset="0"/>
                </a:rPr>
                <a:t>&gt;</a:t>
              </a:r>
            </a:p>
          </p:txBody>
        </p:sp>
        <p:sp>
          <p:nvSpPr>
            <p:cNvPr id="26" name="Rounded Rectangle 20"/>
            <p:cNvSpPr>
              <a:spLocks noChangeArrowheads="1"/>
            </p:cNvSpPr>
            <p:nvPr/>
          </p:nvSpPr>
          <p:spPr bwMode="auto">
            <a:xfrm>
              <a:off x="2477688" y="4309566"/>
              <a:ext cx="442456" cy="245804"/>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400" dirty="0">
                  <a:latin typeface="Arial Narrow" panose="020B0606020202030204" pitchFamily="34" charset="0"/>
                </a:rPr>
                <a:t>1HGCM82633A004352</a:t>
              </a:r>
            </a:p>
            <a:p>
              <a:r>
                <a:rPr lang="en-US" altLang="en-US" sz="400" dirty="0" err="1">
                  <a:latin typeface="Arial Narrow" panose="020B0606020202030204" pitchFamily="34" charset="0"/>
                </a:rPr>
                <a:t>rightt</a:t>
              </a:r>
              <a:r>
                <a:rPr lang="en-US" altLang="en-US" sz="400" dirty="0">
                  <a:latin typeface="Arial Narrow" panose="020B0606020202030204" pitchFamily="34" charset="0"/>
                </a:rPr>
                <a:t> rear taillight</a:t>
              </a:r>
            </a:p>
            <a:p>
              <a:r>
                <a:rPr lang="en-US" altLang="en-US" sz="400" dirty="0">
                  <a:latin typeface="Arial Narrow" panose="020B0606020202030204" pitchFamily="34" charset="0"/>
                </a:rPr>
                <a:t>&lt;</a:t>
              </a:r>
              <a:r>
                <a:rPr lang="en-US" altLang="en-US" sz="400" dirty="0" err="1">
                  <a:latin typeface="Arial Narrow" panose="020B0606020202030204" pitchFamily="34" charset="0"/>
                </a:rPr>
                <a:t>x,y,z</a:t>
              </a:r>
              <a:r>
                <a:rPr lang="en-US" altLang="en-US" sz="400" dirty="0">
                  <a:latin typeface="Arial Narrow" panose="020B0606020202030204" pitchFamily="34" charset="0"/>
                </a:rPr>
                <a:t>&gt;</a:t>
              </a:r>
            </a:p>
          </p:txBody>
        </p:sp>
        <p:sp>
          <p:nvSpPr>
            <p:cNvPr id="27" name="Rounded Rectangle 21"/>
            <p:cNvSpPr>
              <a:spLocks noChangeArrowheads="1"/>
            </p:cNvSpPr>
            <p:nvPr/>
          </p:nvSpPr>
          <p:spPr bwMode="auto">
            <a:xfrm>
              <a:off x="6700528" y="4461958"/>
              <a:ext cx="442456" cy="245804"/>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400">
                  <a:latin typeface="Arial Narrow" panose="020B0606020202030204" pitchFamily="34" charset="0"/>
                </a:rPr>
                <a:t>1HGCM82633A004352</a:t>
              </a:r>
            </a:p>
            <a:p>
              <a:r>
                <a:rPr lang="en-US" altLang="en-US" sz="400">
                  <a:latin typeface="Arial Narrow" panose="020B0606020202030204" pitchFamily="34" charset="0"/>
                </a:rPr>
                <a:t>rightt rear taillight</a:t>
              </a:r>
            </a:p>
            <a:p>
              <a:r>
                <a:rPr lang="en-US" altLang="en-US" sz="400">
                  <a:latin typeface="Arial Narrow" panose="020B0606020202030204" pitchFamily="34" charset="0"/>
                </a:rPr>
                <a:t>&lt;x,y,z&gt;</a:t>
              </a:r>
            </a:p>
          </p:txBody>
        </p:sp>
        <p:sp>
          <p:nvSpPr>
            <p:cNvPr id="28" name="Rounded Rectangle 22"/>
            <p:cNvSpPr>
              <a:spLocks noChangeArrowheads="1"/>
            </p:cNvSpPr>
            <p:nvPr/>
          </p:nvSpPr>
          <p:spPr bwMode="auto">
            <a:xfrm>
              <a:off x="6066368" y="4476710"/>
              <a:ext cx="442456" cy="245804"/>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400">
                  <a:latin typeface="Arial Narrow" panose="020B0606020202030204" pitchFamily="34" charset="0"/>
                </a:rPr>
                <a:t>1HGCM82633A004352</a:t>
              </a:r>
            </a:p>
            <a:p>
              <a:r>
                <a:rPr lang="en-US" altLang="en-US" sz="400">
                  <a:latin typeface="Arial Narrow" panose="020B0606020202030204" pitchFamily="34" charset="0"/>
                </a:rPr>
                <a:t>rightt rear taillight</a:t>
              </a:r>
            </a:p>
            <a:p>
              <a:r>
                <a:rPr lang="en-US" altLang="en-US" sz="400">
                  <a:latin typeface="Arial Narrow" panose="020B0606020202030204" pitchFamily="34" charset="0"/>
                </a:rPr>
                <a:t>&lt;x,y,z&gt;</a:t>
              </a:r>
            </a:p>
          </p:txBody>
        </p:sp>
        <p:sp>
          <p:nvSpPr>
            <p:cNvPr id="29" name="Rounded Rectangle 23"/>
            <p:cNvSpPr>
              <a:spLocks noChangeArrowheads="1"/>
            </p:cNvSpPr>
            <p:nvPr/>
          </p:nvSpPr>
          <p:spPr bwMode="auto">
            <a:xfrm>
              <a:off x="3426400" y="4353800"/>
              <a:ext cx="442456" cy="196646"/>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00">
                  <a:latin typeface="Arial Narrow" panose="020B0606020202030204" pitchFamily="34" charset="0"/>
                </a:rPr>
                <a:t>1HGCM82633A004352</a:t>
              </a:r>
            </a:p>
            <a:p>
              <a:r>
                <a:rPr lang="en-US" altLang="en-US" sz="200">
                  <a:latin typeface="Arial Narrow" panose="020B0606020202030204" pitchFamily="34" charset="0"/>
                </a:rPr>
                <a:t>rightt rear taillight</a:t>
              </a:r>
            </a:p>
            <a:p>
              <a:r>
                <a:rPr lang="en-US" altLang="en-US" sz="200">
                  <a:latin typeface="Arial Narrow" panose="020B0606020202030204" pitchFamily="34" charset="0"/>
                </a:rPr>
                <a:t>&lt;x,y,z&gt;</a:t>
              </a:r>
            </a:p>
          </p:txBody>
        </p:sp>
      </p:grpSp>
      <p:sp>
        <p:nvSpPr>
          <p:cNvPr id="30" name="TextBox 29"/>
          <p:cNvSpPr txBox="1"/>
          <p:nvPr/>
        </p:nvSpPr>
        <p:spPr>
          <a:xfrm>
            <a:off x="1583997" y="4941733"/>
            <a:ext cx="4079781" cy="1077218"/>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High Resolution Automobile Positioning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426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10515600" cy="731541"/>
          </a:xfrm>
        </p:spPr>
        <p:txBody>
          <a:bodyPr>
            <a:normAutofit/>
          </a:bodyPr>
          <a:lstStyle/>
          <a:p>
            <a:pPr algn="l"/>
            <a:r>
              <a:rPr lang="en-US" sz="2900" b="1" i="1" dirty="0" smtClean="0">
                <a:latin typeface="Times New Roman" panose="02020603050405020304" pitchFamily="18" charset="0"/>
                <a:cs typeface="Times New Roman" panose="02020603050405020304" pitchFamily="18" charset="0"/>
              </a:rPr>
              <a:t>Introduction</a:t>
            </a:r>
            <a:endParaRPr lang="en-US" sz="29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21" name="Slide Number Placeholder 3"/>
          <p:cNvSpPr>
            <a:spLocks noGrp="1"/>
          </p:cNvSpPr>
          <p:nvPr>
            <p:ph type="sldNum" sz="quarter" idx="12"/>
          </p:nvPr>
        </p:nvSpPr>
        <p:spPr>
          <a:xfrm>
            <a:off x="5652412" y="6485452"/>
            <a:ext cx="468078" cy="184666"/>
          </a:xfrm>
        </p:spPr>
        <p:txBody>
          <a:bodyPr/>
          <a:lstStyle/>
          <a:p>
            <a:r>
              <a:rPr lang="en-US" altLang="en-US" sz="1200" dirty="0"/>
              <a:t>Slide </a:t>
            </a:r>
            <a:r>
              <a:rPr lang="en-US" altLang="en-US" sz="1200" dirty="0" smtClean="0"/>
              <a:t>5</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1" name="Picture 30"/>
          <p:cNvPicPr>
            <a:picLocks noChangeAspect="1"/>
          </p:cNvPicPr>
          <p:nvPr/>
        </p:nvPicPr>
        <p:blipFill>
          <a:blip r:embed="rId2"/>
          <a:stretch>
            <a:fillRect/>
          </a:stretch>
        </p:blipFill>
        <p:spPr>
          <a:xfrm>
            <a:off x="2122643" y="1028809"/>
            <a:ext cx="8168840" cy="5150538"/>
          </a:xfrm>
          <a:prstGeom prst="rect">
            <a:avLst/>
          </a:prstGeom>
        </p:spPr>
      </p:pic>
    </p:spTree>
    <p:extLst>
      <p:ext uri="{BB962C8B-B14F-4D97-AF65-F5344CB8AC3E}">
        <p14:creationId xmlns:p14="http://schemas.microsoft.com/office/powerpoint/2010/main" val="1888285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804"/>
            <a:ext cx="10515600" cy="562937"/>
          </a:xfrm>
        </p:spPr>
        <p:txBody>
          <a:bodyPr>
            <a:normAutofit/>
          </a:bodyPr>
          <a:lstStyle/>
          <a:p>
            <a:pPr algn="l"/>
            <a:r>
              <a:rPr lang="en-US" sz="2900" b="1" i="1" dirty="0" smtClean="0">
                <a:latin typeface="Times New Roman" panose="02020603050405020304" pitchFamily="18" charset="0"/>
                <a:cs typeface="Times New Roman" panose="02020603050405020304" pitchFamily="18" charset="0"/>
              </a:rPr>
              <a:t>Standardization using optical camera communication</a:t>
            </a:r>
            <a:endParaRPr lang="en-US" sz="29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21" name="Slide Number Placeholder 3"/>
          <p:cNvSpPr>
            <a:spLocks noGrp="1"/>
          </p:cNvSpPr>
          <p:nvPr>
            <p:ph type="sldNum" sz="quarter" idx="12"/>
          </p:nvPr>
        </p:nvSpPr>
        <p:spPr>
          <a:xfrm>
            <a:off x="5652412" y="6485452"/>
            <a:ext cx="468078" cy="184666"/>
          </a:xfrm>
        </p:spPr>
        <p:txBody>
          <a:bodyPr/>
          <a:lstStyle/>
          <a:p>
            <a:r>
              <a:rPr lang="en-US" altLang="en-US" sz="1200" dirty="0"/>
              <a:t>Slide </a:t>
            </a:r>
            <a:r>
              <a:rPr lang="en-US" altLang="en-US" sz="1200" dirty="0" smtClean="0"/>
              <a:t>5</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27401" y="1152376"/>
            <a:ext cx="4051688" cy="1720056"/>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8534" y="2857672"/>
            <a:ext cx="5436595" cy="3100207"/>
          </a:xfrm>
          <a:prstGeom prst="rect">
            <a:avLst/>
          </a:prstGeom>
        </p:spPr>
      </p:pic>
    </p:spTree>
    <p:extLst>
      <p:ext uri="{BB962C8B-B14F-4D97-AF65-F5344CB8AC3E}">
        <p14:creationId xmlns:p14="http://schemas.microsoft.com/office/powerpoint/2010/main" val="755548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804"/>
            <a:ext cx="10515600" cy="562937"/>
          </a:xfrm>
        </p:spPr>
        <p:txBody>
          <a:bodyPr>
            <a:normAutofit/>
          </a:bodyPr>
          <a:lstStyle/>
          <a:p>
            <a:pPr algn="l"/>
            <a:r>
              <a:rPr lang="en-US" sz="2900" b="1" i="1" dirty="0" smtClean="0">
                <a:latin typeface="Times New Roman" panose="02020603050405020304" pitchFamily="18" charset="0"/>
                <a:cs typeface="Times New Roman" panose="02020603050405020304" pitchFamily="18" charset="0"/>
              </a:rPr>
              <a:t>Standardization using optical camera communication</a:t>
            </a:r>
            <a:endParaRPr lang="en-US" sz="29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21" name="Slide Number Placeholder 3"/>
          <p:cNvSpPr>
            <a:spLocks noGrp="1"/>
          </p:cNvSpPr>
          <p:nvPr>
            <p:ph type="sldNum" sz="quarter" idx="12"/>
          </p:nvPr>
        </p:nvSpPr>
        <p:spPr>
          <a:xfrm>
            <a:off x="5652412" y="6485452"/>
            <a:ext cx="468078" cy="184666"/>
          </a:xfrm>
        </p:spPr>
        <p:txBody>
          <a:bodyPr/>
          <a:lstStyle/>
          <a:p>
            <a:r>
              <a:rPr lang="en-US" altLang="en-US" sz="1200" dirty="0"/>
              <a:t>Slide </a:t>
            </a:r>
            <a:r>
              <a:rPr lang="en-US" altLang="en-US" sz="1200" dirty="0" smtClean="0"/>
              <a:t>5</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16"/>
          <p:cNvGrpSpPr/>
          <p:nvPr/>
        </p:nvGrpSpPr>
        <p:grpSpPr>
          <a:xfrm>
            <a:off x="1990165" y="1346067"/>
            <a:ext cx="7938745" cy="4647215"/>
            <a:chOff x="0" y="646981"/>
            <a:chExt cx="9067800" cy="5808247"/>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l="1" r="1666"/>
            <a:stretch/>
          </p:blipFill>
          <p:spPr>
            <a:xfrm>
              <a:off x="4310157" y="646981"/>
              <a:ext cx="4757643" cy="4153619"/>
            </a:xfrm>
            <a:prstGeom prst="rect">
              <a:avLst/>
            </a:prstGeom>
          </p:spPr>
        </p:pic>
        <p:grpSp>
          <p:nvGrpSpPr>
            <p:cNvPr id="19" name="Group 18"/>
            <p:cNvGrpSpPr/>
            <p:nvPr/>
          </p:nvGrpSpPr>
          <p:grpSpPr>
            <a:xfrm>
              <a:off x="0" y="3726011"/>
              <a:ext cx="5098338" cy="2729217"/>
              <a:chOff x="0" y="3726011"/>
              <a:chExt cx="5098338" cy="2729217"/>
            </a:xfrm>
          </p:grpSpPr>
          <p:pic>
            <p:nvPicPr>
              <p:cNvPr id="22" name="Picture 21"/>
              <p:cNvPicPr>
                <a:picLocks noChangeAspect="1"/>
              </p:cNvPicPr>
              <p:nvPr/>
            </p:nvPicPr>
            <p:blipFill rotWithShape="1">
              <a:blip r:embed="rId3" cstate="email">
                <a:extLst>
                  <a:ext uri="{28A0092B-C50C-407E-A947-70E740481C1C}">
                    <a14:useLocalDpi xmlns:a14="http://schemas.microsoft.com/office/drawing/2010/main"/>
                  </a:ext>
                </a:extLst>
              </a:blip>
              <a:srcRect l="3967" r="2401" b="2899"/>
              <a:stretch/>
            </p:blipFill>
            <p:spPr>
              <a:xfrm>
                <a:off x="0" y="3747197"/>
                <a:ext cx="5029200" cy="2708031"/>
              </a:xfrm>
              <a:prstGeom prst="rect">
                <a:avLst/>
              </a:prstGeom>
            </p:spPr>
          </p:pic>
          <p:cxnSp>
            <p:nvCxnSpPr>
              <p:cNvPr id="23" name="Straight Connector 22"/>
              <p:cNvCxnSpPr/>
              <p:nvPr/>
            </p:nvCxnSpPr>
            <p:spPr bwMode="auto">
              <a:xfrm>
                <a:off x="4502862" y="3726011"/>
                <a:ext cx="0" cy="443803"/>
              </a:xfrm>
              <a:prstGeom prst="line">
                <a:avLst/>
              </a:prstGeom>
              <a:solidFill>
                <a:schemeClr val="accent1"/>
              </a:solid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H="1">
                <a:off x="4945938" y="4734993"/>
                <a:ext cx="152400" cy="0"/>
              </a:xfrm>
              <a:prstGeom prst="line">
                <a:avLst/>
              </a:prstGeom>
              <a:solidFill>
                <a:schemeClr val="accent1"/>
              </a:solid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310688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804"/>
            <a:ext cx="10515600" cy="562937"/>
          </a:xfrm>
        </p:spPr>
        <p:txBody>
          <a:bodyPr>
            <a:normAutofit/>
          </a:bodyPr>
          <a:lstStyle/>
          <a:p>
            <a:pPr algn="l"/>
            <a:r>
              <a:rPr lang="en-US" sz="2900" b="1" i="1" dirty="0" smtClean="0">
                <a:latin typeface="Times New Roman" panose="02020603050405020304" pitchFamily="18" charset="0"/>
                <a:cs typeface="Times New Roman" panose="02020603050405020304" pitchFamily="18" charset="0"/>
              </a:rPr>
              <a:t>Standardization using optical camera communication</a:t>
            </a:r>
            <a:endParaRPr lang="en-US" sz="29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21" name="Slide Number Placeholder 3"/>
          <p:cNvSpPr>
            <a:spLocks noGrp="1"/>
          </p:cNvSpPr>
          <p:nvPr>
            <p:ph type="sldNum" sz="quarter" idx="12"/>
          </p:nvPr>
        </p:nvSpPr>
        <p:spPr>
          <a:xfrm>
            <a:off x="5652412" y="6485452"/>
            <a:ext cx="468078" cy="184666"/>
          </a:xfrm>
        </p:spPr>
        <p:txBody>
          <a:bodyPr/>
          <a:lstStyle/>
          <a:p>
            <a:r>
              <a:rPr lang="en-US" altLang="en-US" sz="1200" dirty="0"/>
              <a:t>Slide </a:t>
            </a:r>
            <a:r>
              <a:rPr lang="en-US" altLang="en-US" sz="1200" dirty="0" smtClean="0"/>
              <a:t>5</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2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76187" y="1180248"/>
            <a:ext cx="5427133" cy="1899051"/>
          </a:xfrm>
          <a:prstGeom prst="rect">
            <a:avLst/>
          </a:prstGeom>
        </p:spPr>
      </p:pic>
      <p:pic>
        <p:nvPicPr>
          <p:cNvPr id="26" name="Picture 2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5399" y="3259287"/>
            <a:ext cx="6448711" cy="2115488"/>
          </a:xfrm>
          <a:prstGeom prst="rect">
            <a:avLst/>
          </a:prstGeom>
        </p:spPr>
      </p:pic>
    </p:spTree>
    <p:extLst>
      <p:ext uri="{BB962C8B-B14F-4D97-AF65-F5344CB8AC3E}">
        <p14:creationId xmlns:p14="http://schemas.microsoft.com/office/powerpoint/2010/main" val="1015522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EE" id="{8F092A87-091C-4403-BB66-E306794E53C1}" vid="{C0FDF64B-A4A7-42AF-B050-AB99969436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Template>
  <TotalTime>3489</TotalTime>
  <Words>522</Words>
  <Application>Microsoft Office PowerPoint</Application>
  <PresentationFormat>Widescreen</PresentationFormat>
  <Paragraphs>107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Times New Roman</vt:lpstr>
      <vt:lpstr>IEEE</vt:lpstr>
      <vt:lpstr>PowerPoint Presentation</vt:lpstr>
      <vt:lpstr>The potential of vehicular assistance technology (VAT) standardization using optical camera communication (OCC)  </vt:lpstr>
      <vt:lpstr>PowerPoint Presentation</vt:lpstr>
      <vt:lpstr>PowerPoint Presentation</vt:lpstr>
      <vt:lpstr>Introduction</vt:lpstr>
      <vt:lpstr>Introduction</vt:lpstr>
      <vt:lpstr>Standardization using optical camera communication</vt:lpstr>
      <vt:lpstr>Standardization using optical camera communication</vt:lpstr>
      <vt:lpstr>Standardization using optical camera communication</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Region-of-Interest Signaling Vehicular System Using Optical Camera Communications</dc:title>
  <dc:creator>cong hoan</dc:creator>
  <cp:lastModifiedBy>cong hoan</cp:lastModifiedBy>
  <cp:revision>67</cp:revision>
  <dcterms:created xsi:type="dcterms:W3CDTF">2018-11-10T01:51:30Z</dcterms:created>
  <dcterms:modified xsi:type="dcterms:W3CDTF">2019-11-13T02:42:48Z</dcterms:modified>
</cp:coreProperties>
</file>