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65" r:id="rId2"/>
    <p:sldId id="256" r:id="rId3"/>
    <p:sldId id="257" r:id="rId4"/>
    <p:sldId id="267" r:id="rId5"/>
    <p:sldId id="266" r:id="rId6"/>
    <p:sldId id="268" r:id="rId7"/>
    <p:sldId id="269" r:id="rId8"/>
    <p:sldId id="270" r:id="rId9"/>
    <p:sldId id="271"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m Lam" initials="PL" lastIdx="1" clrIdx="0">
    <p:extLst>
      <p:ext uri="{19B8F6BF-5375-455C-9EA6-DF929625EA0E}">
        <p15:presenceInfo xmlns:p15="http://schemas.microsoft.com/office/powerpoint/2012/main" userId="6bceea7c77f4a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4660"/>
  </p:normalViewPr>
  <p:slideViewPr>
    <p:cSldViewPr snapToGrid="0">
      <p:cViewPr varScale="1">
        <p:scale>
          <a:sx n="109" d="100"/>
          <a:sy n="109" d="100"/>
        </p:scale>
        <p:origin x="498" y="108"/>
      </p:cViewPr>
      <p:guideLst/>
    </p:cSldViewPr>
  </p:slideViewPr>
  <p:notesTextViewPr>
    <p:cViewPr>
      <p:scale>
        <a:sx n="1" d="1"/>
        <a:sy n="1" d="1"/>
      </p:scale>
      <p:origin x="0" y="0"/>
    </p:cViewPr>
  </p:notesTextViewPr>
  <p:notesViewPr>
    <p:cSldViewPr snapToGrid="0">
      <p:cViewPr varScale="1">
        <p:scale>
          <a:sx n="75" d="100"/>
          <a:sy n="75" d="100"/>
        </p:scale>
        <p:origin x="275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5DCBC7-A85E-402F-BF29-1FA1AF8EEEE5}" type="datetimeFigureOut">
              <a:rPr lang="en-US" smtClean="0"/>
              <a:t>11/12/2019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9BF1ED-8365-4DF7-82F1-0DC031C0B118}" type="slidenum">
              <a:rPr lang="en-US" smtClean="0"/>
              <a:t>‹#›</a:t>
            </a:fld>
            <a:endParaRPr lang="en-US"/>
          </a:p>
        </p:txBody>
      </p:sp>
    </p:spTree>
    <p:extLst>
      <p:ext uri="{BB962C8B-B14F-4D97-AF65-F5344CB8AC3E}">
        <p14:creationId xmlns:p14="http://schemas.microsoft.com/office/powerpoint/2010/main" val="382724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50129-945C-48B6-B89D-175A51CA66B4}" type="datetimeFigureOut">
              <a:rPr lang="en-US" smtClean="0"/>
              <a:t>11/12/2019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8CEDF-50DF-4836-B4EB-299318907258}" type="slidenum">
              <a:rPr lang="en-US" smtClean="0"/>
              <a:t>‹#›</a:t>
            </a:fld>
            <a:endParaRPr lang="en-US"/>
          </a:p>
        </p:txBody>
      </p:sp>
    </p:spTree>
    <p:extLst>
      <p:ext uri="{BB962C8B-B14F-4D97-AF65-F5344CB8AC3E}">
        <p14:creationId xmlns:p14="http://schemas.microsoft.com/office/powerpoint/2010/main" val="331847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1" name="Rectangle 7"/>
          <p:cNvSpPr>
            <a:spLocks noChangeArrowheads="1"/>
          </p:cNvSpPr>
          <p:nvPr userDrawn="1"/>
        </p:nvSpPr>
        <p:spPr bwMode="auto">
          <a:xfrm>
            <a:off x="9171593" y="341309"/>
            <a:ext cx="220760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r>
              <a:rPr lang="en-US" sz="1400" dirty="0" smtClean="0"/>
              <a:t>DCN </a:t>
            </a:r>
            <a:r>
              <a:rPr lang="en-US" sz="1400" b="1" dirty="0" smtClean="0"/>
              <a:t>15-19-0525-00-0vat</a:t>
            </a:r>
            <a:endParaRPr lang="en-US" sz="1400" dirty="0"/>
          </a:p>
        </p:txBody>
      </p:sp>
    </p:spTree>
    <p:extLst>
      <p:ext uri="{BB962C8B-B14F-4D97-AF65-F5344CB8AC3E}">
        <p14:creationId xmlns:p14="http://schemas.microsoft.com/office/powerpoint/2010/main" val="22267812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172522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3767060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9171593" y="341309"/>
            <a:ext cx="220760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r>
              <a:rPr lang="en-US" sz="1400" dirty="0" smtClean="0"/>
              <a:t>DCN </a:t>
            </a:r>
            <a:r>
              <a:rPr lang="en-US" sz="1400" b="1" dirty="0" smtClean="0"/>
              <a:t>15-19-0532-00-0vat</a:t>
            </a:r>
            <a:endParaRPr lang="en-US" sz="1400" dirty="0"/>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45754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2" name="Rectangle 7"/>
          <p:cNvSpPr>
            <a:spLocks noChangeArrowheads="1"/>
          </p:cNvSpPr>
          <p:nvPr userDrawn="1"/>
        </p:nvSpPr>
        <p:spPr bwMode="auto">
          <a:xfrm>
            <a:off x="9171593" y="341309"/>
            <a:ext cx="220760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r>
              <a:rPr lang="en-US" sz="1400" dirty="0" smtClean="0"/>
              <a:t>DCN </a:t>
            </a:r>
            <a:r>
              <a:rPr lang="en-US" sz="1400" b="1" dirty="0" smtClean="0"/>
              <a:t>15-19-0532-00-0vat</a:t>
            </a:r>
            <a:endParaRPr lang="en-US" sz="1400" dirty="0"/>
          </a:p>
        </p:txBody>
      </p:sp>
    </p:spTree>
    <p:extLst>
      <p:ext uri="{BB962C8B-B14F-4D97-AF65-F5344CB8AC3E}">
        <p14:creationId xmlns:p14="http://schemas.microsoft.com/office/powerpoint/2010/main" val="11189039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3" name="Rectangle 7"/>
          <p:cNvSpPr>
            <a:spLocks noChangeArrowheads="1"/>
          </p:cNvSpPr>
          <p:nvPr userDrawn="1"/>
        </p:nvSpPr>
        <p:spPr bwMode="auto">
          <a:xfrm>
            <a:off x="9171593" y="341309"/>
            <a:ext cx="220760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r>
              <a:rPr lang="en-US" sz="1400" dirty="0" smtClean="0"/>
              <a:t>DCN </a:t>
            </a:r>
            <a:r>
              <a:rPr lang="en-US" sz="1400" b="1" dirty="0" smtClean="0"/>
              <a:t>15-19-0532-00-0vat</a:t>
            </a:r>
            <a:endParaRPr lang="en-US" sz="1400" dirty="0"/>
          </a:p>
        </p:txBody>
      </p:sp>
    </p:spTree>
    <p:extLst>
      <p:ext uri="{BB962C8B-B14F-4D97-AF65-F5344CB8AC3E}">
        <p14:creationId xmlns:p14="http://schemas.microsoft.com/office/powerpoint/2010/main" val="19987671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8299749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9048794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2" name="Rectangle 7"/>
          <p:cNvSpPr>
            <a:spLocks noChangeArrowheads="1"/>
          </p:cNvSpPr>
          <p:nvPr userDrawn="1"/>
        </p:nvSpPr>
        <p:spPr bwMode="auto">
          <a:xfrm>
            <a:off x="9171593" y="341309"/>
            <a:ext cx="220760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r>
              <a:rPr lang="en-US" sz="1400" dirty="0" smtClean="0"/>
              <a:t>DCN </a:t>
            </a:r>
            <a:r>
              <a:rPr lang="en-US" sz="1400" b="1" dirty="0" smtClean="0"/>
              <a:t>15-19-0525-00-0vat</a:t>
            </a:r>
            <a:endParaRPr lang="en-US" sz="1400" dirty="0"/>
          </a:p>
        </p:txBody>
      </p:sp>
    </p:spTree>
    <p:extLst>
      <p:ext uri="{BB962C8B-B14F-4D97-AF65-F5344CB8AC3E}">
        <p14:creationId xmlns:p14="http://schemas.microsoft.com/office/powerpoint/2010/main" val="127486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542393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978884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1" name="Rectangle 7"/>
          <p:cNvSpPr>
            <a:spLocks noChangeArrowheads="1"/>
          </p:cNvSpPr>
          <p:nvPr userDrawn="1"/>
        </p:nvSpPr>
        <p:spPr bwMode="auto">
          <a:xfrm>
            <a:off x="9171593" y="341309"/>
            <a:ext cx="220760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r>
              <a:rPr lang="en-US" sz="1400" dirty="0" smtClean="0"/>
              <a:t>DCN </a:t>
            </a:r>
            <a:r>
              <a:rPr lang="en-US" sz="1400" b="1" dirty="0" smtClean="0"/>
              <a:t>15-19-0532-00-0vat</a:t>
            </a:r>
            <a:endParaRPr lang="en-US" sz="1400" dirty="0"/>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sz="1600" b="1" u="sng" dirty="0" smtClean="0">
                <a:solidFill>
                  <a:prstClr val="black"/>
                </a:solidFill>
                <a:effectLst>
                  <a:outerShdw blurRad="38100" dist="38100" dir="2700000" algn="tl">
                    <a:srgbClr val="C0C0C0"/>
                  </a:outerShdw>
                </a:effectLst>
                <a:latin typeface="Times New Roman" panose="02020603050405020304" pitchFamily="18" charset="0"/>
              </a:rPr>
              <a:t>P802.15 IG VAT</a:t>
            </a: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a:t>
            </a:r>
            <a:r>
              <a:rPr lang="en-US" altLang="en-US" sz="1600" b="1" dirty="0" smtClean="0">
                <a:solidFill>
                  <a:prstClr val="black"/>
                </a:solidFill>
                <a:latin typeface="Times New Roman" panose="02020603050405020304" pitchFamily="18" charset="0"/>
              </a:rPr>
              <a:t>Title: Optical </a:t>
            </a:r>
            <a:r>
              <a:rPr lang="en-US" altLang="en-US" sz="1600" b="1" dirty="0">
                <a:solidFill>
                  <a:prstClr val="black"/>
                </a:solidFill>
                <a:latin typeface="Times New Roman" panose="02020603050405020304" pitchFamily="18" charset="0"/>
              </a:rPr>
              <a:t>C</a:t>
            </a:r>
            <a:r>
              <a:rPr lang="en-US" altLang="en-US" sz="1600" b="1" dirty="0" smtClean="0">
                <a:solidFill>
                  <a:prstClr val="black"/>
                </a:solidFill>
                <a:latin typeface="Times New Roman" panose="02020603050405020304" pitchFamily="18" charset="0"/>
              </a:rPr>
              <a:t>amera Communication </a:t>
            </a:r>
            <a:r>
              <a:rPr lang="en-US" altLang="en-US" sz="1600" b="1" dirty="0" smtClean="0">
                <a:solidFill>
                  <a:prstClr val="black"/>
                </a:solidFill>
                <a:latin typeface="Times New Roman" panose="02020603050405020304" pitchFamily="18" charset="0"/>
              </a:rPr>
              <a:t>(OCC) </a:t>
            </a:r>
            <a:r>
              <a:rPr lang="en-US" altLang="en-US" sz="1600" b="1" dirty="0" smtClean="0">
                <a:solidFill>
                  <a:prstClr val="black"/>
                </a:solidFill>
                <a:latin typeface="Times New Roman" panose="02020603050405020304" pitchFamily="18" charset="0"/>
              </a:rPr>
              <a:t>Applications </a:t>
            </a:r>
            <a:r>
              <a:rPr lang="en-US" altLang="en-US" sz="1600" b="1" dirty="0" smtClean="0">
                <a:solidFill>
                  <a:prstClr val="black"/>
                </a:solidFill>
                <a:latin typeface="Times New Roman" panose="02020603050405020304" pitchFamily="18" charset="0"/>
              </a:rPr>
              <a:t>for Internet of Vehicle</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a:t>
            </a:r>
            <a:r>
              <a:rPr lang="en-US" altLang="en-US" sz="1600" b="1"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November</a:t>
            </a:r>
            <a:r>
              <a:rPr lang="en-US" altLang="en-US" sz="1600"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2019</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 </a:t>
            </a:r>
            <a:r>
              <a:rPr lang="en-US" altLang="en-US" sz="1600" dirty="0" smtClean="0">
                <a:solidFill>
                  <a:prstClr val="black"/>
                </a:solidFill>
                <a:latin typeface="Times New Roman" panose="02020603050405020304" pitchFamily="18" charset="0"/>
              </a:rPr>
              <a:t>Cong Hoan Nguyen and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eaLnBrk="0" hangingPunct="0">
              <a:spcBef>
                <a:spcPts val="600"/>
              </a:spcBef>
              <a:spcAft>
                <a:spcPts val="600"/>
              </a:spcAft>
            </a:pPr>
            <a:r>
              <a:rPr lang="en-US" altLang="en-US" sz="1600" b="1" dirty="0">
                <a:solidFill>
                  <a:prstClr val="black"/>
                </a:solidFill>
                <a:latin typeface="Times New Roman" panose="02020603050405020304" pitchFamily="18" charset="0"/>
              </a:rPr>
              <a:t>Abstract :</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Introduce </a:t>
            </a:r>
            <a:r>
              <a:rPr lang="en-US" altLang="en-US" sz="1600" dirty="0" smtClean="0">
                <a:solidFill>
                  <a:prstClr val="black"/>
                </a:solidFill>
                <a:latin typeface="Times New Roman" panose="02020603050405020304" pitchFamily="18" charset="0"/>
              </a:rPr>
              <a:t>Optical </a:t>
            </a:r>
            <a:r>
              <a:rPr lang="en-US" altLang="en-US" sz="1600" dirty="0">
                <a:solidFill>
                  <a:prstClr val="black"/>
                </a:solidFill>
                <a:latin typeface="Times New Roman" panose="02020603050405020304" pitchFamily="18" charset="0"/>
              </a:rPr>
              <a:t>C</a:t>
            </a:r>
            <a:r>
              <a:rPr lang="en-US" altLang="en-US" sz="1600" dirty="0" smtClean="0">
                <a:solidFill>
                  <a:prstClr val="black"/>
                </a:solidFill>
                <a:latin typeface="Times New Roman" panose="02020603050405020304" pitchFamily="18" charset="0"/>
              </a:rPr>
              <a:t>amera </a:t>
            </a:r>
            <a:r>
              <a:rPr lang="en-US" altLang="en-US" sz="1600" dirty="0">
                <a:solidFill>
                  <a:prstClr val="black"/>
                </a:solidFill>
                <a:latin typeface="Times New Roman" panose="02020603050405020304" pitchFamily="18" charset="0"/>
              </a:rPr>
              <a:t>C</a:t>
            </a:r>
            <a:r>
              <a:rPr lang="en-US" altLang="en-US" sz="1600" dirty="0" smtClean="0">
                <a:solidFill>
                  <a:prstClr val="black"/>
                </a:solidFill>
                <a:latin typeface="Times New Roman" panose="02020603050405020304" pitchFamily="18" charset="0"/>
              </a:rPr>
              <a:t>ommunication </a:t>
            </a:r>
            <a:r>
              <a:rPr lang="en-US" altLang="en-US" sz="1600" dirty="0" smtClean="0">
                <a:solidFill>
                  <a:prstClr val="black"/>
                </a:solidFill>
                <a:latin typeface="Times New Roman" panose="02020603050405020304" pitchFamily="18" charset="0"/>
              </a:rPr>
              <a:t>for Internet of Vehicle </a:t>
            </a:r>
          </a:p>
          <a:p>
            <a:pPr eaLnBrk="0"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To propose a architecture of Vehicle to Vehicle (V2V) and Vehicle to Infrastructure (V2I).</a:t>
            </a:r>
            <a:endParaRPr lang="en-US" altLang="en-US" sz="1600"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This </a:t>
            </a:r>
            <a:r>
              <a:rPr lang="en-US" altLang="en-US" sz="1600" dirty="0">
                <a:solidFill>
                  <a:prstClr val="black"/>
                </a:solidFill>
                <a:latin typeface="Times New Roman" panose="02020603050405020304"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6" name="Slide Number Placeholder 3"/>
          <p:cNvSpPr>
            <a:spLocks noGrp="1"/>
          </p:cNvSpPr>
          <p:nvPr>
            <p:ph type="sldNum" sz="quarter" idx="12"/>
          </p:nvPr>
        </p:nvSpPr>
        <p:spPr>
          <a:xfrm>
            <a:off x="5652412" y="6485452"/>
            <a:ext cx="468077" cy="184666"/>
          </a:xfrm>
        </p:spPr>
        <p:txBody>
          <a:bodyPr/>
          <a:lstStyle/>
          <a:p>
            <a:r>
              <a:rPr lang="en-US" altLang="en-US" sz="1200" dirty="0"/>
              <a:t>Slide </a:t>
            </a:r>
            <a:fld id="{CDB16155-7B20-439D-BDAA-2340252A41AF}" type="slidenum">
              <a:rPr lang="en-US" altLang="en-US" sz="1200"/>
              <a:pPr/>
              <a:t>1</a:t>
            </a:fld>
            <a:endParaRPr lang="en-US" altLang="en-US" sz="1200" dirty="0"/>
          </a:p>
        </p:txBody>
      </p:sp>
    </p:spTree>
    <p:extLst>
      <p:ext uri="{BB962C8B-B14F-4D97-AF65-F5344CB8AC3E}">
        <p14:creationId xmlns:p14="http://schemas.microsoft.com/office/powerpoint/2010/main" val="3243335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848"/>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3322621"/>
          </a:xfrm>
        </p:spPr>
        <p:txBody>
          <a:bodyPr/>
          <a:lstStyle/>
          <a:p>
            <a:r>
              <a:rPr lang="en-US" sz="2400" dirty="0" smtClean="0">
                <a:latin typeface="Times New Roman" panose="02020603050405020304" pitchFamily="18" charset="0"/>
                <a:cs typeface="Times New Roman" panose="02020603050405020304" pitchFamily="18" charset="0"/>
              </a:rPr>
              <a:t>[1]T</a:t>
            </a:r>
            <a:r>
              <a:rPr lang="en-US" sz="2400" dirty="0">
                <a:latin typeface="Times New Roman" panose="02020603050405020304" pitchFamily="18" charset="0"/>
                <a:cs typeface="Times New Roman" panose="02020603050405020304" pitchFamily="18" charset="0"/>
              </a:rPr>
              <a:t>. Nguyen, A. Islam, M. T. </a:t>
            </a:r>
            <a:r>
              <a:rPr lang="en-US" sz="2400" dirty="0" err="1">
                <a:latin typeface="Times New Roman" panose="02020603050405020304" pitchFamily="18" charset="0"/>
                <a:cs typeface="Times New Roman" panose="02020603050405020304" pitchFamily="18" charset="0"/>
              </a:rPr>
              <a:t>Hossan</a:t>
            </a:r>
            <a:r>
              <a:rPr lang="en-US" sz="2400" dirty="0">
                <a:latin typeface="Times New Roman" panose="02020603050405020304" pitchFamily="18" charset="0"/>
                <a:cs typeface="Times New Roman" panose="02020603050405020304" pitchFamily="18" charset="0"/>
              </a:rPr>
              <a:t>, and Y. M. Jang, “Current Status and Performance Analysis of Optical Camera Communication Technologies for 5G Networks,” IEEE Access, vol. 5, no. , pp. 4574-4594, 2017.</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[2]A</a:t>
            </a:r>
            <a:r>
              <a:rPr lang="en-US" sz="2400" dirty="0">
                <a:latin typeface="Times New Roman" panose="02020603050405020304" pitchFamily="18" charset="0"/>
                <a:cs typeface="Times New Roman" panose="02020603050405020304" pitchFamily="18" charset="0"/>
              </a:rPr>
              <a:t>. Islam, M. A. Hossain, T. Nguyen, and Y. M. Jang, “</a:t>
            </a:r>
            <a:r>
              <a:rPr lang="en-US" sz="2400">
                <a:latin typeface="Times New Roman" panose="02020603050405020304" pitchFamily="18" charset="0"/>
                <a:cs typeface="Times New Roman" panose="02020603050405020304" pitchFamily="18" charset="0"/>
              </a:rPr>
              <a:t>High </a:t>
            </a:r>
            <a:r>
              <a:rPr lang="en-US" sz="2400" smtClean="0">
                <a:latin typeface="Times New Roman" panose="02020603050405020304" pitchFamily="18" charset="0"/>
                <a:cs typeface="Times New Roman" panose="02020603050405020304" pitchFamily="18" charset="0"/>
              </a:rPr>
              <a:t>temporal spatial </a:t>
            </a:r>
            <a:r>
              <a:rPr lang="en-US" sz="2400" dirty="0">
                <a:latin typeface="Times New Roman" panose="02020603050405020304" pitchFamily="18" charset="0"/>
                <a:cs typeface="Times New Roman" panose="02020603050405020304" pitchFamily="18" charset="0"/>
              </a:rPr>
              <a:t>resolution optical wireless communication technique using image sensor,” in Proc. of 2016 International Conference on Information and Communication Technology Convergence (ICTC), </a:t>
            </a:r>
            <a:r>
              <a:rPr lang="en-US" sz="2400" dirty="0" err="1">
                <a:latin typeface="Times New Roman" panose="02020603050405020304" pitchFamily="18" charset="0"/>
                <a:cs typeface="Times New Roman" panose="02020603050405020304" pitchFamily="18" charset="0"/>
              </a:rPr>
              <a:t>Jeju</a:t>
            </a:r>
            <a:r>
              <a:rPr lang="en-US" sz="2400" dirty="0">
                <a:latin typeface="Times New Roman" panose="02020603050405020304" pitchFamily="18" charset="0"/>
                <a:cs typeface="Times New Roman" panose="02020603050405020304" pitchFamily="18" charset="0"/>
              </a:rPr>
              <a:t>, 2016, pp. 1165- 1169.</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652412" y="6485452"/>
            <a:ext cx="468078" cy="184666"/>
          </a:xfrm>
        </p:spPr>
        <p:txBody>
          <a:bodyPr/>
          <a:lstStyle/>
          <a:p>
            <a:r>
              <a:rPr lang="en-US" altLang="en-US" sz="1200" dirty="0"/>
              <a:t>Slide 7</a:t>
            </a:r>
          </a:p>
        </p:txBody>
      </p:sp>
      <p:sp>
        <p:nvSpPr>
          <p:cNvPr id="8"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Tree>
    <p:extLst>
      <p:ext uri="{BB962C8B-B14F-4D97-AF65-F5344CB8AC3E}">
        <p14:creationId xmlns:p14="http://schemas.microsoft.com/office/powerpoint/2010/main" val="3916288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2125" y="1710849"/>
            <a:ext cx="9144000" cy="3179805"/>
          </a:xfrm>
        </p:spPr>
        <p:txBody>
          <a:bodyPr>
            <a:normAutofit/>
          </a:bodyPr>
          <a:lstStyle/>
          <a:p>
            <a:r>
              <a:rPr lang="en-US" sz="4000" dirty="0">
                <a:latin typeface="Times New Roman" panose="02020603050405020304" pitchFamily="18" charset="0"/>
                <a:cs typeface="Times New Roman" panose="02020603050405020304" pitchFamily="18" charset="0"/>
              </a:rPr>
              <a:t>Optical camera communication (OCC) applications for Internet of Vehicle (</a:t>
            </a:r>
            <a:r>
              <a:rPr lang="en-US" sz="4000" dirty="0" err="1">
                <a:latin typeface="Times New Roman" panose="02020603050405020304" pitchFamily="18" charset="0"/>
                <a:cs typeface="Times New Roman" panose="02020603050405020304" pitchFamily="18" charset="0"/>
              </a:rPr>
              <a:t>IoV</a:t>
            </a:r>
            <a:r>
              <a:rPr lang="en-US" sz="4000" dirty="0" smtClean="0">
                <a:latin typeface="Times New Roman" panose="02020603050405020304" pitchFamily="18" charset="0"/>
                <a:cs typeface="Times New Roman" panose="02020603050405020304" pitchFamily="18" charset="0"/>
              </a:rPr>
              <a:t>)</a:t>
            </a:r>
            <a:r>
              <a:rPr lang="en-US" dirty="0"/>
              <a:t/>
            </a:r>
            <a:br>
              <a:rPr lang="en-US" dirty="0"/>
            </a:br>
            <a:endParaRPr lang="en-US" dirty="0"/>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6" name="Slide Number Placeholder 3"/>
          <p:cNvSpPr>
            <a:spLocks noGrp="1"/>
          </p:cNvSpPr>
          <p:nvPr>
            <p:ph type="sldNum" sz="quarter" idx="12"/>
          </p:nvPr>
        </p:nvSpPr>
        <p:spPr>
          <a:xfrm>
            <a:off x="5652412" y="6485452"/>
            <a:ext cx="468077" cy="184666"/>
          </a:xfrm>
        </p:spPr>
        <p:txBody>
          <a:bodyPr/>
          <a:lstStyle/>
          <a:p>
            <a:r>
              <a:rPr lang="en-US" altLang="en-US" sz="1200" dirty="0"/>
              <a:t>Slide 2</a:t>
            </a:r>
          </a:p>
        </p:txBody>
      </p:sp>
      <p:sp>
        <p:nvSpPr>
          <p:cNvPr id="7"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Tree>
    <p:extLst>
      <p:ext uri="{BB962C8B-B14F-4D97-AF65-F5344CB8AC3E}">
        <p14:creationId xmlns:p14="http://schemas.microsoft.com/office/powerpoint/2010/main" val="360345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507688"/>
            <a:ext cx="10199914"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00" b="1" i="1" dirty="0" smtClean="0">
                <a:latin typeface="Times New Roman" panose="02020603050405020304" pitchFamily="18" charset="0"/>
                <a:cs typeface="Times New Roman" panose="02020603050405020304" pitchFamily="18" charset="0"/>
              </a:rPr>
              <a:t>Introduction</a:t>
            </a:r>
            <a:endParaRPr lang="en-US" sz="2900" b="1" i="1"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8" name="Slide Number Placeholder 3"/>
          <p:cNvSpPr>
            <a:spLocks noGrp="1"/>
          </p:cNvSpPr>
          <p:nvPr>
            <p:ph type="sldNum" sz="quarter" idx="12"/>
          </p:nvPr>
        </p:nvSpPr>
        <p:spPr>
          <a:xfrm>
            <a:off x="5652412" y="6485452"/>
            <a:ext cx="468077" cy="184666"/>
          </a:xfrm>
        </p:spPr>
        <p:txBody>
          <a:bodyPr/>
          <a:lstStyle/>
          <a:p>
            <a:r>
              <a:rPr lang="en-US" altLang="en-US" sz="1200" dirty="0"/>
              <a:t>Slide 3</a:t>
            </a:r>
          </a:p>
        </p:txBody>
      </p:sp>
      <p:sp>
        <p:nvSpPr>
          <p:cNvPr id="10"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2" name="Rectangle 1"/>
          <p:cNvSpPr/>
          <p:nvPr/>
        </p:nvSpPr>
        <p:spPr>
          <a:xfrm>
            <a:off x="962025" y="1650688"/>
            <a:ext cx="10515599" cy="3170099"/>
          </a:xfrm>
          <a:prstGeom prst="rect">
            <a:avLst/>
          </a:prstGeom>
        </p:spPr>
        <p:txBody>
          <a:bodyPr wrap="square">
            <a:spAutoFit/>
          </a:bodyPr>
          <a:lstStyle/>
          <a:p>
            <a:pPr marL="342900" indent="-342900" algn="just">
              <a:buFont typeface="Arial" panose="020B0604020202020204" pitchFamily="34" charset="0"/>
              <a:buChar char="•"/>
            </a:pPr>
            <a:r>
              <a:rPr lang="en-US" sz="2000" dirty="0">
                <a:latin typeface="+mj-lt"/>
              </a:rPr>
              <a:t>The increasing number of things are demanding a new global framework through the connection and combination of all the existing heterogeneous networks. </a:t>
            </a: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r>
              <a:rPr lang="en-US" sz="2000" dirty="0">
                <a:latin typeface="+mj-lt"/>
              </a:rPr>
              <a:t>These various things shaped as Internet-of-things (</a:t>
            </a:r>
            <a:r>
              <a:rPr lang="en-US" sz="2000" dirty="0" err="1">
                <a:latin typeface="+mj-lt"/>
              </a:rPr>
              <a:t>IoT</a:t>
            </a:r>
            <a:r>
              <a:rPr lang="en-US" sz="2000" dirty="0">
                <a:latin typeface="+mj-lt"/>
              </a:rPr>
              <a:t>) are being used widely in our daily life, such as smart devices in the hand of everyone, smart home, tablets and laptops in everywhere, vehicles and traffic lights in roads, and other devices connected to sensors.</a:t>
            </a: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r>
              <a:rPr lang="en-US" sz="2000" dirty="0">
                <a:latin typeface="+mj-lt"/>
              </a:rPr>
              <a:t>Most of the portion of </a:t>
            </a:r>
            <a:r>
              <a:rPr lang="en-US" sz="2000" dirty="0" err="1">
                <a:latin typeface="+mj-lt"/>
              </a:rPr>
              <a:t>IoT</a:t>
            </a:r>
            <a:r>
              <a:rPr lang="en-US" sz="2000" dirty="0">
                <a:latin typeface="+mj-lt"/>
              </a:rPr>
              <a:t> will be covered by vehicles in the near future which has been termed as internet of vehicles (</a:t>
            </a:r>
            <a:r>
              <a:rPr lang="en-US" sz="2000" dirty="0" err="1">
                <a:latin typeface="+mj-lt"/>
              </a:rPr>
              <a:t>IoV</a:t>
            </a:r>
            <a:r>
              <a:rPr lang="en-US" sz="2000" dirty="0">
                <a:latin typeface="+mj-lt"/>
              </a:rPr>
              <a:t>). </a:t>
            </a:r>
          </a:p>
          <a:p>
            <a:pPr marL="342900" indent="-342900" algn="just">
              <a:buFont typeface="Arial" panose="020B0604020202020204" pitchFamily="34" charset="0"/>
              <a:buChar char="•"/>
            </a:pPr>
            <a:endParaRPr lang="en-US" sz="2000" dirty="0">
              <a:latin typeface="+mj-lt"/>
            </a:endParaRPr>
          </a:p>
        </p:txBody>
      </p:sp>
    </p:spTree>
    <p:extLst>
      <p:ext uri="{BB962C8B-B14F-4D97-AF65-F5344CB8AC3E}">
        <p14:creationId xmlns:p14="http://schemas.microsoft.com/office/powerpoint/2010/main" val="282563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21659" y="584200"/>
            <a:ext cx="10199914" cy="639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00" b="1" i="1" dirty="0" smtClean="0">
                <a:latin typeface="Times New Roman" panose="02020603050405020304" pitchFamily="18" charset="0"/>
                <a:cs typeface="Times New Roman" panose="02020603050405020304" pitchFamily="18" charset="0"/>
              </a:rPr>
              <a:t>Introduction</a:t>
            </a:r>
            <a:endParaRPr lang="en-US" sz="2900" b="1" i="1"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8" name="Slide Number Placeholder 3"/>
          <p:cNvSpPr>
            <a:spLocks noGrp="1"/>
          </p:cNvSpPr>
          <p:nvPr>
            <p:ph type="sldNum" sz="quarter" idx="12"/>
          </p:nvPr>
        </p:nvSpPr>
        <p:spPr>
          <a:xfrm>
            <a:off x="5652412" y="6485452"/>
            <a:ext cx="468077" cy="184666"/>
          </a:xfrm>
        </p:spPr>
        <p:txBody>
          <a:bodyPr/>
          <a:lstStyle/>
          <a:p>
            <a:r>
              <a:rPr lang="en-US" altLang="en-US" sz="1200" dirty="0"/>
              <a:t>Slide 3</a:t>
            </a:r>
          </a:p>
        </p:txBody>
      </p:sp>
      <p:sp>
        <p:nvSpPr>
          <p:cNvPr id="10"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2" name="Rectangle 1"/>
          <p:cNvSpPr/>
          <p:nvPr/>
        </p:nvSpPr>
        <p:spPr>
          <a:xfrm>
            <a:off x="866776" y="1175000"/>
            <a:ext cx="10515599" cy="5632311"/>
          </a:xfrm>
          <a:prstGeom prst="rect">
            <a:avLst/>
          </a:prstGeom>
        </p:spPr>
        <p:txBody>
          <a:bodyPr wrap="square">
            <a:spAutoFit/>
          </a:bodyPr>
          <a:lstStyle/>
          <a:p>
            <a:pPr marL="342900" indent="-342900" algn="just">
              <a:buFont typeface="Arial" panose="020B0604020202020204" pitchFamily="34" charset="0"/>
              <a:buChar char="•"/>
            </a:pPr>
            <a:r>
              <a:rPr lang="en-US" sz="2000" dirty="0" smtClean="0">
                <a:latin typeface="+mj-lt"/>
              </a:rPr>
              <a:t>The </a:t>
            </a:r>
            <a:r>
              <a:rPr lang="en-US" sz="2000" dirty="0">
                <a:latin typeface="+mj-lt"/>
              </a:rPr>
              <a:t>main parts of </a:t>
            </a:r>
            <a:r>
              <a:rPr lang="en-US" sz="2000" dirty="0" err="1">
                <a:latin typeface="+mj-lt"/>
              </a:rPr>
              <a:t>IoV</a:t>
            </a:r>
            <a:r>
              <a:rPr lang="en-US" sz="2000" dirty="0">
                <a:latin typeface="+mj-lt"/>
              </a:rPr>
              <a:t> consist of communication between vehicle-to-vehicle (V2V), vehicle-to-infrastructure (V2I), vehicle-to-cloud (V2C), vehicle-to-sensors (V2S), and vehicle-to-personal devices (V2P). This whole system can be defined as vehicle-to everything (V2X) communication. A general architecture of V2X is illustrated in </a:t>
            </a:r>
            <a:r>
              <a:rPr lang="en-US" sz="2000" dirty="0" smtClean="0">
                <a:latin typeface="+mj-lt"/>
              </a:rPr>
              <a:t>figure</a:t>
            </a: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endParaRPr lang="en-US" sz="2000" dirty="0" smtClean="0">
              <a:latin typeface="+mj-lt"/>
            </a:endParaRP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endParaRPr lang="en-US" sz="2000" dirty="0" smtClean="0">
              <a:latin typeface="+mj-lt"/>
            </a:endParaRP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endParaRPr lang="en-US" sz="2000" dirty="0" smtClean="0">
              <a:latin typeface="+mj-lt"/>
            </a:endParaRP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r>
              <a:rPr lang="en-US" sz="2000" dirty="0">
                <a:latin typeface="+mj-lt"/>
              </a:rPr>
              <a:t>Many technologies have been proposed and used to provide </a:t>
            </a:r>
            <a:r>
              <a:rPr lang="en-US" sz="2000" dirty="0" err="1">
                <a:latin typeface="+mj-lt"/>
              </a:rPr>
              <a:t>IoV</a:t>
            </a:r>
            <a:r>
              <a:rPr lang="en-US" sz="2000" dirty="0">
                <a:latin typeface="+mj-lt"/>
              </a:rPr>
              <a:t> services which include Bluetooth, </a:t>
            </a:r>
            <a:r>
              <a:rPr lang="en-US" sz="2000" dirty="0" err="1">
                <a:latin typeface="+mj-lt"/>
              </a:rPr>
              <a:t>Zigbee</a:t>
            </a:r>
            <a:r>
              <a:rPr lang="en-US" sz="2000" dirty="0">
                <a:latin typeface="+mj-lt"/>
              </a:rPr>
              <a:t>, Wi-Fi, ultra-wideband, and etc.</a:t>
            </a: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r>
              <a:rPr lang="en-US" sz="2000" dirty="0">
                <a:latin typeface="+mj-lt"/>
              </a:rPr>
              <a:t>However, having massive possibility to address road efficiency and safety, these technologies are not attracting considerable attention in both academia and industries. </a:t>
            </a:r>
          </a:p>
          <a:p>
            <a:pPr marL="342900" indent="-342900" algn="just">
              <a:buFont typeface="Arial" panose="020B0604020202020204" pitchFamily="34" charset="0"/>
              <a:buChar char="•"/>
            </a:pPr>
            <a:endParaRPr lang="en-US" sz="2000" dirty="0">
              <a:latin typeface="+mj-lt"/>
            </a:endParaRPr>
          </a:p>
        </p:txBody>
      </p:sp>
      <p:pic>
        <p:nvPicPr>
          <p:cNvPr id="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5813" y="2233146"/>
            <a:ext cx="3061612" cy="2493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4896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731541"/>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Introduction</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21" name="Slide Number Placeholder 3"/>
          <p:cNvSpPr>
            <a:spLocks noGrp="1"/>
          </p:cNvSpPr>
          <p:nvPr>
            <p:ph type="sldNum" sz="quarter" idx="12"/>
          </p:nvPr>
        </p:nvSpPr>
        <p:spPr>
          <a:xfrm>
            <a:off x="5652412" y="6485452"/>
            <a:ext cx="468078" cy="184666"/>
          </a:xfrm>
        </p:spPr>
        <p:txBody>
          <a:bodyPr/>
          <a:lstStyle/>
          <a:p>
            <a:r>
              <a:rPr lang="en-US" altLang="en-US" sz="1200" dirty="0"/>
              <a:t>Slide </a:t>
            </a:r>
            <a:r>
              <a:rPr lang="en-US" altLang="en-US" sz="1200" dirty="0" smtClean="0"/>
              <a:t>5</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849086" y="1295322"/>
            <a:ext cx="10504714" cy="3477875"/>
          </a:xfrm>
          <a:prstGeom prst="rect">
            <a:avLst/>
          </a:prstGeom>
        </p:spPr>
        <p:txBody>
          <a:bodyPr wrap="square">
            <a:spAutoFit/>
          </a:bodyPr>
          <a:lstStyle/>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Optical camera communication (OCC), part of optical wireless communication, is developing in many new research and development areas due to its advantages over radio-frequency (RF).</a:t>
            </a:r>
          </a:p>
          <a:p>
            <a:pPr marL="342900" indent="-342900" algn="just">
              <a:buFont typeface="Arial" panose="020B0604020202020204" pitchFamily="34" charset="0"/>
              <a:buChar char="•"/>
            </a:pP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 OCC comprise of light emitting diodes (LED) for transmitting the data which acts as transmitter (</a:t>
            </a:r>
            <a:r>
              <a:rPr lang="en-US" sz="2000" dirty="0" err="1">
                <a:solidFill>
                  <a:srgbClr val="000000"/>
                </a:solidFill>
                <a:latin typeface="Times New Roman" panose="02020603050405020304" pitchFamily="18" charset="0"/>
                <a:ea typeface="Times New Roman" panose="02020603050405020304" pitchFamily="18" charset="0"/>
              </a:rPr>
              <a:t>Tx</a:t>
            </a:r>
            <a:r>
              <a:rPr lang="en-US" sz="2000" dirty="0">
                <a:solidFill>
                  <a:srgbClr val="000000"/>
                </a:solidFill>
                <a:latin typeface="Times New Roman" panose="02020603050405020304" pitchFamily="18" charset="0"/>
                <a:ea typeface="Times New Roman" panose="02020603050405020304" pitchFamily="18" charset="0"/>
              </a:rPr>
              <a:t>) and image sensor (camera) for receiving the information from the LEDs which is defined as receiver (Rx). </a:t>
            </a:r>
          </a:p>
          <a:p>
            <a:pPr marL="342900" indent="-342900" algn="just">
              <a:buFont typeface="Arial" panose="020B0604020202020204" pitchFamily="34" charset="0"/>
              <a:buChar char="•"/>
            </a:pP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OCC has been used in many vehicular communications scenario in both industry and academy. This proves the feasibility and possibility of OCC scheme in V2X communication. OCC has also been used in many application, such as digital signage, localization, </a:t>
            </a:r>
            <a:r>
              <a:rPr lang="en-US" sz="2000" dirty="0" err="1">
                <a:solidFill>
                  <a:srgbClr val="000000"/>
                </a:solidFill>
                <a:latin typeface="Times New Roman" panose="02020603050405020304" pitchFamily="18" charset="0"/>
                <a:ea typeface="Times New Roman" panose="02020603050405020304" pitchFamily="18" charset="0"/>
              </a:rPr>
              <a:t>ToF</a:t>
            </a:r>
            <a:r>
              <a:rPr lang="en-US" sz="2000" dirty="0">
                <a:solidFill>
                  <a:srgbClr val="000000"/>
                </a:solidFill>
                <a:latin typeface="Times New Roman" panose="02020603050405020304" pitchFamily="18" charset="0"/>
                <a:ea typeface="Times New Roman" panose="02020603050405020304" pitchFamily="18" charset="0"/>
              </a:rPr>
              <a:t> based distance measurement, and etc.</a:t>
            </a:r>
          </a:p>
        </p:txBody>
      </p:sp>
    </p:spTree>
    <p:extLst>
      <p:ext uri="{BB962C8B-B14F-4D97-AF65-F5344CB8AC3E}">
        <p14:creationId xmlns:p14="http://schemas.microsoft.com/office/powerpoint/2010/main" val="2558426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5804"/>
            <a:ext cx="10515600" cy="562937"/>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OCC Architecture</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21" name="Slide Number Placeholder 3"/>
          <p:cNvSpPr>
            <a:spLocks noGrp="1"/>
          </p:cNvSpPr>
          <p:nvPr>
            <p:ph type="sldNum" sz="quarter" idx="12"/>
          </p:nvPr>
        </p:nvSpPr>
        <p:spPr>
          <a:xfrm>
            <a:off x="5652412" y="6485452"/>
            <a:ext cx="468078" cy="184666"/>
          </a:xfrm>
        </p:spPr>
        <p:txBody>
          <a:bodyPr/>
          <a:lstStyle/>
          <a:p>
            <a:r>
              <a:rPr lang="en-US" altLang="en-US" sz="1200" dirty="0"/>
              <a:t>Slide </a:t>
            </a:r>
            <a:r>
              <a:rPr lang="en-US" altLang="en-US" sz="1200" dirty="0" smtClean="0"/>
              <a:t>5</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849086" y="1334185"/>
            <a:ext cx="10504714" cy="1323439"/>
          </a:xfrm>
          <a:prstGeom prst="rect">
            <a:avLst/>
          </a:prstGeom>
        </p:spPr>
        <p:txBody>
          <a:bodyPr wrap="square">
            <a:spAutoFit/>
          </a:bodyPr>
          <a:lstStyle/>
          <a:p>
            <a:pPr marL="342900" indent="-342900" algn="just">
              <a:buFont typeface="Arial" panose="020B0604020202020204" pitchFamily="34" charset="0"/>
              <a:buChar char="•"/>
            </a:pPr>
            <a:r>
              <a:rPr lang="en-US" sz="2000" dirty="0" smtClean="0">
                <a:solidFill>
                  <a:srgbClr val="000000"/>
                </a:solidFill>
                <a:latin typeface="Times New Roman" panose="02020603050405020304" pitchFamily="18" charset="0"/>
                <a:ea typeface="Times New Roman" panose="02020603050405020304" pitchFamily="18" charset="0"/>
              </a:rPr>
              <a:t>The </a:t>
            </a:r>
            <a:r>
              <a:rPr lang="en-US" sz="2000" dirty="0" err="1">
                <a:solidFill>
                  <a:srgbClr val="000000"/>
                </a:solidFill>
                <a:latin typeface="Times New Roman" panose="02020603050405020304" pitchFamily="18" charset="0"/>
                <a:ea typeface="Times New Roman" panose="02020603050405020304" pitchFamily="18" charset="0"/>
              </a:rPr>
              <a:t>Tx</a:t>
            </a:r>
            <a:r>
              <a:rPr lang="en-US" sz="2000" dirty="0">
                <a:solidFill>
                  <a:srgbClr val="000000"/>
                </a:solidFill>
                <a:latin typeface="Times New Roman" panose="02020603050405020304" pitchFamily="18" charset="0"/>
                <a:ea typeface="Times New Roman" panose="02020603050405020304" pitchFamily="18" charset="0"/>
              </a:rPr>
              <a:t> transmits information by modulating the lights at a very high frequency so that human eye cannot perceive the difference between the modulated signal and the original signal with no information. As a consequence, OCC </a:t>
            </a:r>
            <a:r>
              <a:rPr lang="en-US" sz="2000" dirty="0" err="1">
                <a:solidFill>
                  <a:srgbClr val="000000"/>
                </a:solidFill>
                <a:latin typeface="Times New Roman" panose="02020603050405020304" pitchFamily="18" charset="0"/>
                <a:ea typeface="Times New Roman" panose="02020603050405020304" pitchFamily="18" charset="0"/>
              </a:rPr>
              <a:t>Tx</a:t>
            </a:r>
            <a:r>
              <a:rPr lang="en-US" sz="2000" dirty="0">
                <a:solidFill>
                  <a:srgbClr val="000000"/>
                </a:solidFill>
                <a:latin typeface="Times New Roman" panose="02020603050405020304" pitchFamily="18" charset="0"/>
                <a:ea typeface="Times New Roman" panose="02020603050405020304" pitchFamily="18" charset="0"/>
              </a:rPr>
              <a:t> can provide communication and illumination functionalities simultaneously without any interruption. </a:t>
            </a: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3957" y="3153687"/>
            <a:ext cx="65532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838200" y="4342427"/>
            <a:ext cx="10504714" cy="1323439"/>
          </a:xfrm>
          <a:prstGeom prst="rect">
            <a:avLst/>
          </a:prstGeom>
        </p:spPr>
        <p:txBody>
          <a:bodyPr wrap="square">
            <a:spAutoFit/>
          </a:bodyPr>
          <a:lstStyle/>
          <a:p>
            <a:pPr marL="342900" indent="-342900" algn="just">
              <a:buFont typeface="Arial" panose="020B0604020202020204" pitchFamily="34" charset="0"/>
              <a:buChar char="•"/>
            </a:pPr>
            <a:r>
              <a:rPr lang="en-US" sz="2000" dirty="0" smtClean="0">
                <a:solidFill>
                  <a:srgbClr val="000000"/>
                </a:solidFill>
                <a:latin typeface="Times New Roman" panose="02020603050405020304" pitchFamily="18" charset="0"/>
                <a:ea typeface="Times New Roman" panose="02020603050405020304" pitchFamily="18" charset="0"/>
              </a:rPr>
              <a:t>On </a:t>
            </a:r>
            <a:r>
              <a:rPr lang="en-US" sz="2000" dirty="0">
                <a:solidFill>
                  <a:srgbClr val="000000"/>
                </a:solidFill>
                <a:latin typeface="Times New Roman" panose="02020603050405020304" pitchFamily="18" charset="0"/>
                <a:ea typeface="Times New Roman" panose="02020603050405020304" pitchFamily="18" charset="0"/>
              </a:rPr>
              <a:t>the other hand, OCC receiver comprised of an image sensor or a pair of image sensors receives information transmitted form the </a:t>
            </a:r>
            <a:r>
              <a:rPr lang="en-US" sz="2000" dirty="0" err="1">
                <a:solidFill>
                  <a:srgbClr val="000000"/>
                </a:solidFill>
                <a:latin typeface="Times New Roman" panose="02020603050405020304" pitchFamily="18" charset="0"/>
                <a:ea typeface="Times New Roman" panose="02020603050405020304" pitchFamily="18" charset="0"/>
              </a:rPr>
              <a:t>Tx</a:t>
            </a:r>
            <a:r>
              <a:rPr lang="en-US" sz="2000" dirty="0">
                <a:solidFill>
                  <a:srgbClr val="000000"/>
                </a:solidFill>
                <a:latin typeface="Times New Roman" panose="02020603050405020304" pitchFamily="18" charset="0"/>
                <a:ea typeface="Times New Roman" panose="02020603050405020304" pitchFamily="18" charset="0"/>
              </a:rPr>
              <a:t>. a decoder or demodulator decode and process the previously modulated signal by converting into the electrical signal. From the electrical signal it can be easily decode the broadcast information</a:t>
            </a:r>
          </a:p>
        </p:txBody>
      </p:sp>
    </p:spTree>
    <p:extLst>
      <p:ext uri="{BB962C8B-B14F-4D97-AF65-F5344CB8AC3E}">
        <p14:creationId xmlns:p14="http://schemas.microsoft.com/office/powerpoint/2010/main" val="3170379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5804"/>
            <a:ext cx="10515600" cy="562937"/>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Proposed </a:t>
            </a:r>
            <a:r>
              <a:rPr lang="en-US" sz="2900" b="1" i="1" dirty="0">
                <a:latin typeface="Times New Roman" panose="02020603050405020304" pitchFamily="18" charset="0"/>
                <a:cs typeface="Times New Roman" panose="02020603050405020304" pitchFamily="18" charset="0"/>
              </a:rPr>
              <a:t>Architecture for OCC based </a:t>
            </a:r>
            <a:r>
              <a:rPr lang="en-US" sz="2900" b="1" i="1" dirty="0" err="1">
                <a:latin typeface="Times New Roman" panose="02020603050405020304" pitchFamily="18" charset="0"/>
                <a:cs typeface="Times New Roman" panose="02020603050405020304" pitchFamily="18" charset="0"/>
              </a:rPr>
              <a:t>IoV</a:t>
            </a:r>
            <a:r>
              <a:rPr lang="en-US" sz="2900" b="1" i="1" dirty="0">
                <a:latin typeface="Times New Roman" panose="02020603050405020304" pitchFamily="18" charset="0"/>
                <a:cs typeface="Times New Roman" panose="02020603050405020304" pitchFamily="18" charset="0"/>
              </a:rPr>
              <a:t> </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21" name="Slide Number Placeholder 3"/>
          <p:cNvSpPr>
            <a:spLocks noGrp="1"/>
          </p:cNvSpPr>
          <p:nvPr>
            <p:ph type="sldNum" sz="quarter" idx="12"/>
          </p:nvPr>
        </p:nvSpPr>
        <p:spPr>
          <a:xfrm>
            <a:off x="5652412" y="6485452"/>
            <a:ext cx="468078" cy="184666"/>
          </a:xfrm>
        </p:spPr>
        <p:txBody>
          <a:bodyPr/>
          <a:lstStyle/>
          <a:p>
            <a:r>
              <a:rPr lang="en-US" altLang="en-US" sz="1200" dirty="0"/>
              <a:t>Slide </a:t>
            </a:r>
            <a:r>
              <a:rPr lang="en-US" altLang="en-US" sz="1200" dirty="0" smtClean="0"/>
              <a:t>5</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838200" y="1178928"/>
            <a:ext cx="10504714" cy="2554545"/>
          </a:xfrm>
          <a:prstGeom prst="rect">
            <a:avLst/>
          </a:prstGeom>
        </p:spPr>
        <p:txBody>
          <a:bodyPr wrap="square">
            <a:spAutoFit/>
          </a:bodyPr>
          <a:lstStyle/>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Figure represents the vehicular communication mechanism using OCC for V2V and V2I communication.</a:t>
            </a:r>
          </a:p>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 OCC uses vehicle backlight LED lights or traffic lights as </a:t>
            </a:r>
            <a:r>
              <a:rPr lang="en-US" sz="2000" dirty="0" err="1">
                <a:solidFill>
                  <a:srgbClr val="000000"/>
                </a:solidFill>
                <a:latin typeface="Times New Roman" panose="02020603050405020304" pitchFamily="18" charset="0"/>
                <a:ea typeface="Times New Roman" panose="02020603050405020304" pitchFamily="18" charset="0"/>
              </a:rPr>
              <a:t>Tx</a:t>
            </a:r>
            <a:r>
              <a:rPr lang="en-US" sz="2000" dirty="0">
                <a:solidFill>
                  <a:srgbClr val="000000"/>
                </a:solidFill>
                <a:latin typeface="Times New Roman" panose="02020603050405020304" pitchFamily="18" charset="0"/>
                <a:ea typeface="Times New Roman" panose="02020603050405020304" pitchFamily="18" charset="0"/>
              </a:rPr>
              <a:t> and camera (webcam or high-speed camera) as Rx. Here, the </a:t>
            </a:r>
            <a:r>
              <a:rPr lang="en-US" sz="2000" dirty="0" err="1">
                <a:solidFill>
                  <a:srgbClr val="000000"/>
                </a:solidFill>
                <a:latin typeface="Times New Roman" panose="02020603050405020304" pitchFamily="18" charset="0"/>
                <a:ea typeface="Times New Roman" panose="02020603050405020304" pitchFamily="18" charset="0"/>
              </a:rPr>
              <a:t>Tx</a:t>
            </a:r>
            <a:r>
              <a:rPr lang="en-US" sz="2000" dirty="0">
                <a:solidFill>
                  <a:srgbClr val="000000"/>
                </a:solidFill>
                <a:latin typeface="Times New Roman" panose="02020603050405020304" pitchFamily="18" charset="0"/>
                <a:ea typeface="Times New Roman" panose="02020603050405020304" pitchFamily="18" charset="0"/>
              </a:rPr>
              <a:t> (traffic light or vehicles rear LEDs) transmit the vehicles status (speed, safety information, emergency message, and etc.) or the traffic condition. Then, the receiver can be a single or pair of image sensor which receives the transmitted information from the </a:t>
            </a:r>
            <a:r>
              <a:rPr lang="en-US" sz="2000" dirty="0" err="1">
                <a:solidFill>
                  <a:srgbClr val="000000"/>
                </a:solidFill>
                <a:latin typeface="Times New Roman" panose="02020603050405020304" pitchFamily="18" charset="0"/>
                <a:ea typeface="Times New Roman" panose="02020603050405020304" pitchFamily="18" charset="0"/>
              </a:rPr>
              <a:t>Tx</a:t>
            </a:r>
            <a:r>
              <a:rPr lang="en-US" sz="2000" dirty="0">
                <a:solidFill>
                  <a:srgbClr val="000000"/>
                </a:solidFill>
                <a:latin typeface="Times New Roman" panose="02020603050405020304" pitchFamily="18" charset="0"/>
                <a:ea typeface="Times New Roman" panose="02020603050405020304" pitchFamily="18" charset="0"/>
              </a:rPr>
              <a:t>. </a:t>
            </a:r>
          </a:p>
          <a:p>
            <a:pPr marL="342900" indent="-342900" algn="just">
              <a:buFont typeface="Arial" panose="020B0604020202020204" pitchFamily="34" charset="0"/>
              <a:buChar char="•"/>
            </a:pPr>
            <a:endParaRPr lang="en-US" sz="2000" dirty="0">
              <a:solidFill>
                <a:srgbClr val="000000"/>
              </a:solidFill>
              <a:latin typeface="Times New Roman" panose="02020603050405020304" pitchFamily="18" charset="0"/>
              <a:ea typeface="Times New Roman" panose="02020603050405020304" pitchFamily="18" charset="0"/>
            </a:endParaRPr>
          </a:p>
        </p:txBody>
      </p:sp>
      <p:pic>
        <p:nvPicPr>
          <p:cNvPr id="1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2675" y="3274696"/>
            <a:ext cx="3352800" cy="215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3321630"/>
            <a:ext cx="3622675" cy="235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338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5804"/>
            <a:ext cx="10515600" cy="562937"/>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Proposed </a:t>
            </a:r>
            <a:r>
              <a:rPr lang="en-US" sz="2900" b="1" i="1" dirty="0">
                <a:latin typeface="Times New Roman" panose="02020603050405020304" pitchFamily="18" charset="0"/>
                <a:cs typeface="Times New Roman" panose="02020603050405020304" pitchFamily="18" charset="0"/>
              </a:rPr>
              <a:t>Architecture for OCC based </a:t>
            </a:r>
            <a:r>
              <a:rPr lang="en-US" sz="2900" b="1" i="1" dirty="0" err="1">
                <a:latin typeface="Times New Roman" panose="02020603050405020304" pitchFamily="18" charset="0"/>
                <a:cs typeface="Times New Roman" panose="02020603050405020304" pitchFamily="18" charset="0"/>
              </a:rPr>
              <a:t>IoV</a:t>
            </a:r>
            <a:r>
              <a:rPr lang="en-US" sz="2900" b="1" i="1" dirty="0">
                <a:latin typeface="Times New Roman" panose="02020603050405020304" pitchFamily="18" charset="0"/>
                <a:cs typeface="Times New Roman" panose="02020603050405020304" pitchFamily="18" charset="0"/>
              </a:rPr>
              <a:t> </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21" name="Slide Number Placeholder 3"/>
          <p:cNvSpPr>
            <a:spLocks noGrp="1"/>
          </p:cNvSpPr>
          <p:nvPr>
            <p:ph type="sldNum" sz="quarter" idx="12"/>
          </p:nvPr>
        </p:nvSpPr>
        <p:spPr>
          <a:xfrm>
            <a:off x="5652412" y="6485452"/>
            <a:ext cx="468078" cy="184666"/>
          </a:xfrm>
        </p:spPr>
        <p:txBody>
          <a:bodyPr/>
          <a:lstStyle/>
          <a:p>
            <a:r>
              <a:rPr lang="en-US" altLang="en-US" sz="1200" dirty="0"/>
              <a:t>Slide </a:t>
            </a:r>
            <a:r>
              <a:rPr lang="en-US" altLang="en-US" sz="1200" dirty="0" smtClean="0"/>
              <a:t>5</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838200" y="1178928"/>
            <a:ext cx="10504714" cy="1015663"/>
          </a:xfrm>
          <a:prstGeom prst="rect">
            <a:avLst/>
          </a:prstGeom>
        </p:spPr>
        <p:txBody>
          <a:bodyPr wrap="square">
            <a:spAutoFit/>
          </a:bodyPr>
          <a:lstStyle/>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Figure represents the flow sequence for the proposed OCC based </a:t>
            </a:r>
            <a:r>
              <a:rPr lang="en-US" sz="2000" dirty="0" err="1">
                <a:solidFill>
                  <a:srgbClr val="000000"/>
                </a:solidFill>
                <a:latin typeface="Times New Roman" panose="02020603050405020304" pitchFamily="18" charset="0"/>
                <a:ea typeface="Times New Roman" panose="02020603050405020304" pitchFamily="18" charset="0"/>
              </a:rPr>
              <a:t>IoV</a:t>
            </a:r>
            <a:r>
              <a:rPr lang="en-US" sz="2000" dirty="0">
                <a:solidFill>
                  <a:srgbClr val="000000"/>
                </a:solidFill>
                <a:latin typeface="Times New Roman" panose="02020603050405020304" pitchFamily="18" charset="0"/>
                <a:ea typeface="Times New Roman" panose="02020603050405020304" pitchFamily="18" charset="0"/>
              </a:rPr>
              <a:t> system. We categorized the whole system into four phases: </a:t>
            </a:r>
            <a:r>
              <a:rPr lang="en-US" sz="2000" dirty="0" err="1">
                <a:solidFill>
                  <a:srgbClr val="000000"/>
                </a:solidFill>
                <a:latin typeface="Times New Roman" panose="02020603050405020304" pitchFamily="18" charset="0"/>
                <a:ea typeface="Times New Roman" panose="02020603050405020304" pitchFamily="18" charset="0"/>
              </a:rPr>
              <a:t>i</a:t>
            </a:r>
            <a:r>
              <a:rPr lang="en-US" sz="2000" dirty="0">
                <a:solidFill>
                  <a:srgbClr val="000000"/>
                </a:solidFill>
                <a:latin typeface="Times New Roman" panose="02020603050405020304" pitchFamily="18" charset="0"/>
                <a:ea typeface="Times New Roman" panose="02020603050405020304" pitchFamily="18" charset="0"/>
              </a:rPr>
              <a:t>) information acquisition, ii) pre-processing, iii) communication, and iv) server. </a:t>
            </a:r>
          </a:p>
        </p:txBody>
      </p:sp>
      <p:pic>
        <p:nvPicPr>
          <p:cNvPr id="1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2449" y="2112062"/>
            <a:ext cx="5976216" cy="3536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6625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5804"/>
            <a:ext cx="10515600" cy="562937"/>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Conclusion</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21" name="Slide Number Placeholder 3"/>
          <p:cNvSpPr>
            <a:spLocks noGrp="1"/>
          </p:cNvSpPr>
          <p:nvPr>
            <p:ph type="sldNum" sz="quarter" idx="12"/>
          </p:nvPr>
        </p:nvSpPr>
        <p:spPr>
          <a:xfrm>
            <a:off x="5652412" y="6485452"/>
            <a:ext cx="468078" cy="184666"/>
          </a:xfrm>
        </p:spPr>
        <p:txBody>
          <a:bodyPr/>
          <a:lstStyle/>
          <a:p>
            <a:r>
              <a:rPr lang="en-US" altLang="en-US" sz="1200" dirty="0"/>
              <a:t>Slide </a:t>
            </a:r>
            <a:r>
              <a:rPr lang="en-US" altLang="en-US" sz="1200" dirty="0" smtClean="0"/>
              <a:t>5</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a:t>November </a:t>
            </a:r>
            <a:r>
              <a:rPr lang="en-US" altLang="en-US" dirty="0" smtClean="0"/>
              <a:t>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962025" y="1914135"/>
            <a:ext cx="10504714" cy="3477875"/>
          </a:xfrm>
          <a:prstGeom prst="rect">
            <a:avLst/>
          </a:prstGeom>
        </p:spPr>
        <p:txBody>
          <a:bodyPr wrap="square">
            <a:spAutoFit/>
          </a:bodyPr>
          <a:lstStyle/>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We described the OCC principle with the descriptions of OCC transmitter and receiver. Then, we described the proposed </a:t>
            </a:r>
            <a:r>
              <a:rPr lang="en-US" sz="2000" dirty="0" err="1">
                <a:solidFill>
                  <a:srgbClr val="000000"/>
                </a:solidFill>
                <a:latin typeface="Times New Roman" panose="02020603050405020304" pitchFamily="18" charset="0"/>
                <a:ea typeface="Times New Roman" panose="02020603050405020304" pitchFamily="18" charset="0"/>
              </a:rPr>
              <a:t>IoV</a:t>
            </a:r>
            <a:r>
              <a:rPr lang="en-US" sz="2000" dirty="0">
                <a:solidFill>
                  <a:srgbClr val="000000"/>
                </a:solidFill>
                <a:latin typeface="Times New Roman" panose="02020603050405020304" pitchFamily="18" charset="0"/>
                <a:ea typeface="Times New Roman" panose="02020603050405020304" pitchFamily="18" charset="0"/>
              </a:rPr>
              <a:t> scheme based on OCC and cloud server concept. </a:t>
            </a:r>
          </a:p>
          <a:p>
            <a:pPr marL="342900" indent="-342900" algn="just">
              <a:buFont typeface="Arial" panose="020B0604020202020204" pitchFamily="34" charset="0"/>
              <a:buChar char="•"/>
            </a:pP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The main contributions of this research consist of </a:t>
            </a:r>
            <a:r>
              <a:rPr lang="en-US" sz="2000" dirty="0" err="1">
                <a:solidFill>
                  <a:srgbClr val="000000"/>
                </a:solidFill>
                <a:latin typeface="Times New Roman" panose="02020603050405020304" pitchFamily="18" charset="0"/>
                <a:ea typeface="Times New Roman" panose="02020603050405020304" pitchFamily="18" charset="0"/>
              </a:rPr>
              <a:t>i</a:t>
            </a:r>
            <a:r>
              <a:rPr lang="en-US" sz="2000" dirty="0">
                <a:solidFill>
                  <a:srgbClr val="000000"/>
                </a:solidFill>
                <a:latin typeface="Times New Roman" panose="02020603050405020304" pitchFamily="18" charset="0"/>
                <a:ea typeface="Times New Roman" panose="02020603050405020304" pitchFamily="18" charset="0"/>
              </a:rPr>
              <a:t>) designing an OCC based V2X communication system, ii) presenting cloud server concept in conjunction with OCC that has not yet been proposed by anyone in the world.</a:t>
            </a:r>
          </a:p>
          <a:p>
            <a:pPr marL="342900" indent="-342900" algn="just">
              <a:buFont typeface="Arial" panose="020B0604020202020204" pitchFamily="34" charset="0"/>
              <a:buChar char="•"/>
            </a:pP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lgn="just">
              <a:buFont typeface="Arial" panose="020B0604020202020204" pitchFamily="34" charset="0"/>
              <a:buChar char="•"/>
            </a:pPr>
            <a:r>
              <a:rPr lang="en-US" sz="2000" dirty="0">
                <a:solidFill>
                  <a:srgbClr val="000000"/>
                </a:solidFill>
                <a:latin typeface="Times New Roman" panose="02020603050405020304" pitchFamily="18" charset="0"/>
                <a:ea typeface="Times New Roman" panose="02020603050405020304" pitchFamily="18" charset="0"/>
              </a:rPr>
              <a:t> Finally, we have proposed an algorithm to demonstrate the performance of our proposed </a:t>
            </a:r>
            <a:r>
              <a:rPr lang="en-US" sz="2000" dirty="0" err="1">
                <a:solidFill>
                  <a:srgbClr val="000000"/>
                </a:solidFill>
                <a:latin typeface="Times New Roman" panose="02020603050405020304" pitchFamily="18" charset="0"/>
                <a:ea typeface="Times New Roman" panose="02020603050405020304" pitchFamily="18" charset="0"/>
              </a:rPr>
              <a:t>IoV</a:t>
            </a:r>
            <a:r>
              <a:rPr lang="en-US" sz="2000" dirty="0">
                <a:solidFill>
                  <a:srgbClr val="000000"/>
                </a:solidFill>
                <a:latin typeface="Times New Roman" panose="02020603050405020304" pitchFamily="18" charset="0"/>
                <a:ea typeface="Times New Roman" panose="02020603050405020304" pitchFamily="18" charset="0"/>
              </a:rPr>
              <a:t> system. The future studies include implementation of the proposed algorithm in the real vehicular scenario and ensure a more reliable communication system.</a:t>
            </a:r>
          </a:p>
          <a:p>
            <a:pPr marL="342900" indent="-342900" algn="just">
              <a:buFont typeface="Arial" panose="020B0604020202020204" pitchFamily="34" charset="0"/>
              <a:buChar char="•"/>
            </a:pPr>
            <a:endParaRPr lang="en-US" sz="20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5548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1618</TotalTime>
  <Words>901</Words>
  <Application>Microsoft Office PowerPoint</Application>
  <PresentationFormat>Widescreen</PresentationFormat>
  <Paragraphs>86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IEEE</vt:lpstr>
      <vt:lpstr>PowerPoint Presentation</vt:lpstr>
      <vt:lpstr>Optical camera communication (OCC) applications for Internet of Vehicle (IoV) </vt:lpstr>
      <vt:lpstr>PowerPoint Presentation</vt:lpstr>
      <vt:lpstr>PowerPoint Presentation</vt:lpstr>
      <vt:lpstr>Introduction</vt:lpstr>
      <vt:lpstr>OCC Architecture</vt:lpstr>
      <vt:lpstr>Proposed Architecture for OCC based IoV </vt:lpstr>
      <vt:lpstr>Proposed Architecture for OCC based IoV </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(전자공학과)팜퉁럼</cp:lastModifiedBy>
  <cp:revision>62</cp:revision>
  <dcterms:created xsi:type="dcterms:W3CDTF">2018-11-10T01:51:30Z</dcterms:created>
  <dcterms:modified xsi:type="dcterms:W3CDTF">2019-11-12T13:35:30Z</dcterms:modified>
</cp:coreProperties>
</file>