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5" r:id="rId2"/>
    <p:sldId id="256" r:id="rId3"/>
    <p:sldId id="257" r:id="rId4"/>
    <p:sldId id="258" r:id="rId5"/>
    <p:sldId id="266" r:id="rId6"/>
    <p:sldId id="267" r:id="rId7"/>
    <p:sldId id="268"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56" d="100"/>
          <a:sy n="56"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smtClean="0"/>
              <a:t>The Gaussian</a:t>
            </a:r>
            <a:r>
              <a:rPr lang="en-US" b="0" i="0" baseline="0" dirty="0" smtClean="0"/>
              <a:t> distribution</a:t>
            </a:r>
            <a:endParaRPr lang="en-US" b="0" i="0" dirty="0"/>
          </a:p>
        </p:txBody>
      </p:sp>
      <p:sp>
        <p:nvSpPr>
          <p:cNvPr id="4" name="Slide Number Placeholder 3"/>
          <p:cNvSpPr>
            <a:spLocks noGrp="1"/>
          </p:cNvSpPr>
          <p:nvPr>
            <p:ph type="sldNum" sz="quarter" idx="10"/>
          </p:nvPr>
        </p:nvSpPr>
        <p:spPr/>
        <p:txBody>
          <a:bodyPr/>
          <a:lstStyle/>
          <a:p>
            <a:fld id="{6C38CEDF-50DF-4836-B4EB-299318907258}" type="slidenum">
              <a:rPr lang="en-US" smtClean="0"/>
              <a:t>4</a:t>
            </a:fld>
            <a:endParaRPr lang="en-US"/>
          </a:p>
        </p:txBody>
      </p:sp>
    </p:spTree>
    <p:extLst>
      <p:ext uri="{BB962C8B-B14F-4D97-AF65-F5344CB8AC3E}">
        <p14:creationId xmlns:p14="http://schemas.microsoft.com/office/powerpoint/2010/main" val="197188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15-19-0530-02-0vat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15-19-0530-02-0vat</a:t>
            </a:r>
            <a:endParaRPr lang="en-US" altLang="en-US" sz="1400" b="1" dirty="0">
              <a:solidFill>
                <a:sysClr val="windowText" lastClr="00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15-19-0530-02-0vat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15-19-0530-02-0vat</a:t>
            </a:r>
            <a:endParaRPr lang="en-US" altLang="en-US" sz="1400" b="1" dirty="0">
              <a:solidFill>
                <a:sysClr val="windowText" lastClr="000000"/>
              </a:solidFill>
            </a:endParaRP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rgbClr val="FF0000"/>
                </a:solidFill>
              </a:rPr>
              <a:t>doc.: IEEE 15-19-0xxx-00-0vat</a:t>
            </a:r>
            <a:endParaRPr lang="en-US" altLang="en-US" sz="1400" b="1" dirty="0">
              <a:solidFill>
                <a:srgbClr val="FF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15-19-0530-02-0vat</a:t>
            </a:r>
            <a:endParaRPr lang="en-US" altLang="en-US" sz="1400" b="1" dirty="0">
              <a:solidFill>
                <a:sysClr val="windowText" lastClr="000000"/>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IG VAT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smtClean="0">
                <a:latin typeface="Times New Roman" panose="02020603050405020304" pitchFamily="18" charset="0"/>
              </a:rPr>
              <a:t>Artificial Intelligence Applications in High-rate Optical Vehicular Communication System</a:t>
            </a:r>
            <a:r>
              <a:rPr lang="en-US" altLang="ko-KR" sz="1600" dirty="0" smtClean="0">
                <a:latin typeface="Times New Roman" panose="02020603050405020304" pitchFamily="18" charset="0"/>
              </a:rPr>
              <a:t>                     </a:t>
            </a:r>
            <a:r>
              <a:rPr lang="en-US" altLang="ko-KR" sz="1600" dirty="0">
                <a:latin typeface="Times New Roman" panose="02020603050405020304" pitchFamily="18" charset="0"/>
              </a:rPr>
              <a:t>	     </a:t>
            </a:r>
          </a:p>
          <a:p>
            <a:pPr algn="just" eaLnBrk="0" fontAlgn="base" hangingPunct="0">
              <a:spcBef>
                <a:spcPct val="0"/>
              </a:spcBef>
              <a:spcAft>
                <a:spcPct val="0"/>
              </a:spcAft>
            </a:pPr>
            <a:r>
              <a:rPr lang="en-US" altLang="en-US" sz="1600" b="1" dirty="0">
                <a:latin typeface="Times New Roman" panose="02020603050405020304" pitchFamily="18" charset="0"/>
              </a:rPr>
              <a:t>Date Submitted</a:t>
            </a:r>
            <a:r>
              <a:rPr lang="en-US" altLang="en-US" sz="1600" b="1" dirty="0" smtClean="0">
                <a:latin typeface="Times New Roman" panose="02020603050405020304" pitchFamily="18" charset="0"/>
              </a:rPr>
              <a:t>: </a:t>
            </a:r>
            <a:r>
              <a:rPr lang="en-US" altLang="en-US" sz="1600" dirty="0" smtClean="0">
                <a:latin typeface="Times New Roman" panose="02020603050405020304" pitchFamily="18" charset="0"/>
              </a:rPr>
              <a:t>November 2019</a:t>
            </a:r>
            <a:r>
              <a:rPr lang="en-US" altLang="en-US" sz="1600" dirty="0">
                <a:latin typeface="Times New Roman" panose="02020603050405020304" pitchFamily="18" charset="0"/>
              </a:rPr>
              <a:t>	</a:t>
            </a:r>
          </a:p>
          <a:p>
            <a:pPr algn="just" eaLnBrk="0" fontAlgn="base" hangingPunct="0">
              <a:spcBef>
                <a:spcPct val="0"/>
              </a:spcBef>
              <a:spcAft>
                <a:spcPct val="0"/>
              </a:spcAft>
            </a:pPr>
            <a:r>
              <a:rPr lang="en-US" altLang="en-US" sz="1600" b="1" dirty="0">
                <a:latin typeface="Times New Roman" panose="02020603050405020304" pitchFamily="18" charset="0"/>
              </a:rPr>
              <a:t>Source: </a:t>
            </a:r>
            <a:r>
              <a:rPr lang="en-US" altLang="en-US" sz="1600" dirty="0" smtClean="0">
                <a:latin typeface="Times New Roman" panose="02020603050405020304" pitchFamily="18" charset="0"/>
              </a:rPr>
              <a:t>Tung Lam Pham, </a:t>
            </a:r>
            <a:r>
              <a:rPr lang="en-US" altLang="en-US" sz="1600" dirty="0" err="1" smtClean="0">
                <a:latin typeface="Times New Roman" panose="02020603050405020304" pitchFamily="18" charset="0"/>
              </a:rPr>
              <a:t>Huy</a:t>
            </a:r>
            <a:r>
              <a:rPr lang="en-US" altLang="en-US" sz="1600" dirty="0" smtClean="0">
                <a:latin typeface="Times New Roman" panose="02020603050405020304" pitchFamily="18" charset="0"/>
              </a:rPr>
              <a:t> Nguyen and </a:t>
            </a:r>
            <a:r>
              <a:rPr lang="en-US" altLang="en-US" sz="1600" dirty="0">
                <a:latin typeface="Times New Roman" panose="02020603050405020304" pitchFamily="18" charset="0"/>
              </a:rPr>
              <a:t>Yeong Min Jang [</a:t>
            </a:r>
            <a:r>
              <a:rPr lang="en-US" altLang="en-US" sz="1600" dirty="0" err="1">
                <a:latin typeface="Times New Roman" panose="02020603050405020304" pitchFamily="18" charset="0"/>
              </a:rPr>
              <a:t>Kookmin</a:t>
            </a:r>
            <a:r>
              <a:rPr lang="en-US" altLang="en-US" sz="1600" dirty="0">
                <a:latin typeface="Times New Roman" panose="02020603050405020304" pitchFamily="18" charset="0"/>
              </a:rPr>
              <a:t> University].</a:t>
            </a:r>
          </a:p>
          <a:p>
            <a:pPr algn="just" eaLnBrk="0" fontAlgn="base" hangingPunct="0">
              <a:spcBef>
                <a:spcPct val="0"/>
              </a:spcBef>
              <a:spcAft>
                <a:spcPct val="0"/>
              </a:spcAft>
            </a:pP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dirty="0">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latin typeface="Times New Roman" panose="02020603050405020304" pitchFamily="18" charset="0"/>
              </a:rPr>
              <a:t>Re:</a:t>
            </a:r>
            <a:endParaRPr lang="en-US" altLang="en-US" sz="1600" dirty="0">
              <a:latin typeface="Times New Roman" panose="02020603050405020304" pitchFamily="18" charset="0"/>
            </a:endParaRPr>
          </a:p>
          <a:p>
            <a:pPr eaLnBrk="0" hangingPunct="0">
              <a:spcBef>
                <a:spcPts val="600"/>
              </a:spcBef>
              <a:spcAft>
                <a:spcPts val="600"/>
              </a:spcAft>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Introduce the applications of AI</a:t>
            </a:r>
            <a:r>
              <a:rPr lang="en-US" sz="1600" dirty="0" smtClean="0">
                <a:latin typeface="Times New Roman" panose="02020603050405020304" pitchFamily="18" charset="0"/>
                <a:cs typeface="Times New Roman" panose="02020603050405020304" pitchFamily="18" charset="0"/>
              </a:rPr>
              <a:t> in High-rate </a:t>
            </a:r>
            <a:r>
              <a:rPr lang="en-US" altLang="en-US" sz="1600" dirty="0" smtClean="0">
                <a:latin typeface="Times New Roman" panose="02020603050405020304" pitchFamily="18" charset="0"/>
              </a:rPr>
              <a:t>Optical Vehicular Communication System</a:t>
            </a:r>
            <a:endParaRPr lang="en-US" altLang="en-US" sz="1600" dirty="0">
              <a:latin typeface="Times New Roman" panose="02020603050405020304" pitchFamily="18" charset="0"/>
            </a:endParaRPr>
          </a:p>
          <a:p>
            <a:pPr algn="just" eaLnBrk="0" hangingPunct="0">
              <a:spcBef>
                <a:spcPts val="600"/>
              </a:spcBef>
              <a:spcAft>
                <a:spcPts val="600"/>
              </a:spcAft>
            </a:pPr>
            <a:r>
              <a:rPr lang="en-US" altLang="en-US" sz="1600" b="1" dirty="0">
                <a:latin typeface="Times New Roman" panose="02020603050405020304" pitchFamily="18" charset="0"/>
              </a:rPr>
              <a:t>Purpose: </a:t>
            </a:r>
            <a:r>
              <a:rPr lang="en-US" sz="1600" dirty="0" smtClean="0">
                <a:latin typeface="Times New Roman" panose="02020603050405020304" pitchFamily="18" charset="0"/>
              </a:rPr>
              <a:t>Increasing communication range and reliability of the </a:t>
            </a:r>
            <a:r>
              <a:rPr lang="en-US" sz="1600" dirty="0">
                <a:latin typeface="Times New Roman" panose="02020603050405020304" pitchFamily="18" charset="0"/>
                <a:cs typeface="Times New Roman" panose="02020603050405020304" pitchFamily="18" charset="0"/>
              </a:rPr>
              <a:t>h</a:t>
            </a:r>
            <a:r>
              <a:rPr lang="en-US" sz="1600" dirty="0" smtClean="0">
                <a:latin typeface="Times New Roman" panose="02020603050405020304" pitchFamily="18" charset="0"/>
                <a:cs typeface="Times New Roman" panose="02020603050405020304" pitchFamily="18" charset="0"/>
              </a:rPr>
              <a:t>igh-rate </a:t>
            </a:r>
            <a:r>
              <a:rPr lang="en-US" altLang="en-US" sz="1600" dirty="0">
                <a:latin typeface="Times New Roman" panose="02020603050405020304" pitchFamily="18" charset="0"/>
              </a:rPr>
              <a:t>Optical Vehicular Communication </a:t>
            </a:r>
            <a:r>
              <a:rPr lang="en-US" altLang="en-US" sz="1600" dirty="0" smtClean="0">
                <a:latin typeface="Times New Roman" panose="02020603050405020304" pitchFamily="18" charset="0"/>
              </a:rPr>
              <a:t>System</a:t>
            </a:r>
            <a:r>
              <a:rPr lang="en-US" sz="1600" dirty="0" smtClean="0">
                <a:latin typeface="Times New Roman" panose="02020603050405020304" pitchFamily="18" charset="0"/>
              </a:rPr>
              <a:t>.</a:t>
            </a:r>
            <a:endParaRPr lang="en-US" altLang="en-US" sz="1600" dirty="0">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821686"/>
            <a:ext cx="9144000" cy="3179805"/>
          </a:xfrm>
        </p:spPr>
        <p:txBody>
          <a:bodyPr>
            <a:normAutofit/>
          </a:bodyPr>
          <a:lstStyle/>
          <a:p>
            <a:r>
              <a:rPr lang="en-US" sz="4000" dirty="0" smtClean="0">
                <a:latin typeface="Times New Roman" panose="02020603050405020304" pitchFamily="18" charset="0"/>
                <a:cs typeface="Times New Roman" panose="02020603050405020304" pitchFamily="18" charset="0"/>
              </a:rPr>
              <a:t>Artificial Intelligence Applications in High-rate Optical Vehicular Communication system</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410864"/>
            <a:ext cx="10515600" cy="818846"/>
          </a:xfrm>
        </p:spPr>
        <p:txBody>
          <a:body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Commercialize </a:t>
            </a:r>
            <a:r>
              <a:rPr lang="en-US" sz="2000" dirty="0">
                <a:latin typeface="Times New Roman" panose="02020603050405020304" pitchFamily="18" charset="0"/>
                <a:cs typeface="Times New Roman" panose="02020603050405020304" pitchFamily="18" charset="0"/>
              </a:rPr>
              <a:t>OCC for Vehicular communication still be a challenging work due to the complexity of channel model caused by various type of noise and weather condition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Challenges in Optical Vehicular Communication system</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2" name="Rectangle 1"/>
          <p:cNvSpPr/>
          <p:nvPr/>
        </p:nvSpPr>
        <p:spPr>
          <a:xfrm>
            <a:off x="838200" y="1927671"/>
            <a:ext cx="10515599" cy="1015663"/>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HS-PSK is a typical modulation scheme which had been introduced in IEEE 802.15.7-2018 standard as high-rate data scheme using in hybrid waveform of Optical Camera Communication (OCC) and Vehicle-to-Vehicle(V2V) scenario.</a:t>
            </a:r>
          </a:p>
        </p:txBody>
      </p:sp>
      <p:sp>
        <p:nvSpPr>
          <p:cNvPr id="5" name="Rectangle 4"/>
          <p:cNvSpPr/>
          <p:nvPr/>
        </p:nvSpPr>
        <p:spPr>
          <a:xfrm>
            <a:off x="838199" y="4703510"/>
            <a:ext cx="10515600" cy="1015663"/>
          </a:xfrm>
          <a:prstGeom prst="rect">
            <a:avLst/>
          </a:prstGeom>
        </p:spPr>
        <p:txBody>
          <a:bodyPr wrap="square">
            <a:spAutoFit/>
          </a:bodyPr>
          <a:lstStyle/>
          <a:p>
            <a:pPr marL="342900" indent="-342900" algn="just">
              <a:buFont typeface="Wingdings" panose="05000000000000000000" pitchFamily="2" charset="2"/>
              <a:buChar char="Ø"/>
            </a:pPr>
            <a:r>
              <a:rPr lang="en-US" sz="2000" dirty="0">
                <a:solidFill>
                  <a:srgbClr val="000000"/>
                </a:solidFill>
                <a:latin typeface="Times New Roman" panose="02020603050405020304" pitchFamily="18" charset="0"/>
                <a:ea typeface="Times New Roman" panose="02020603050405020304" pitchFamily="18" charset="0"/>
              </a:rPr>
              <a:t>These technical issues lead to the design of an adaptive Rx that could be trained to self-modify its parameters and better reflect the correlation between real-world input data and our desired system output</a:t>
            </a:r>
            <a:endParaRPr lang="en-US" sz="2000"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14" name="Title 1"/>
          <p:cNvSpPr>
            <a:spLocks noGrp="1"/>
          </p:cNvSpPr>
          <p:nvPr>
            <p:ph type="title"/>
          </p:nvPr>
        </p:nvSpPr>
        <p:spPr>
          <a:xfrm>
            <a:off x="752475" y="619125"/>
            <a:ext cx="10363200" cy="1066800"/>
          </a:xfrm>
        </p:spPr>
        <p:txBody>
          <a:bodyPr>
            <a:normAutofit/>
          </a:bodyPr>
          <a:lstStyle/>
          <a:p>
            <a:pPr algn="just"/>
            <a:r>
              <a:rPr lang="en-US" sz="2900" b="1" i="1" dirty="0" smtClean="0">
                <a:latin typeface="Times New Roman" panose="02020603050405020304" pitchFamily="18" charset="0"/>
                <a:cs typeface="Times New Roman" panose="02020603050405020304" pitchFamily="18" charset="0"/>
              </a:rPr>
              <a:t>Optical Vehicular Communication system</a:t>
            </a:r>
            <a:endParaRPr lang="en-US" sz="2900" dirty="0"/>
          </a:p>
        </p:txBody>
      </p:sp>
      <p:pic>
        <p:nvPicPr>
          <p:cNvPr id="15" name="_x197861776" descr="EMB000024dc102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003" y="2947951"/>
            <a:ext cx="10536971" cy="2617305"/>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1854770" y="5608948"/>
            <a:ext cx="8609011" cy="338554"/>
          </a:xfrm>
          <a:prstGeom prst="rect">
            <a:avLst/>
          </a:prstGeom>
        </p:spPr>
        <p:txBody>
          <a:bodyPr wrap="square">
            <a:spAutoFit/>
          </a:bodyPr>
          <a:lstStyle/>
          <a:p>
            <a:pPr algn="ctr"/>
            <a:r>
              <a:rPr lang="en-US" sz="1600" dirty="0">
                <a:latin typeface="+mj-lt"/>
              </a:rPr>
              <a:t>Architecture of the vehicular OCC system using hybrid modulation scheme</a:t>
            </a:r>
          </a:p>
        </p:txBody>
      </p:sp>
      <p:sp>
        <p:nvSpPr>
          <p:cNvPr id="18" name="Rectangle 17"/>
          <p:cNvSpPr/>
          <p:nvPr/>
        </p:nvSpPr>
        <p:spPr>
          <a:xfrm>
            <a:off x="752475" y="1830073"/>
            <a:ext cx="10629900" cy="707886"/>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mj-lt"/>
              </a:rPr>
              <a:t>H</a:t>
            </a:r>
            <a:r>
              <a:rPr lang="en-US" sz="2000" dirty="0" smtClean="0">
                <a:latin typeface="+mj-lt"/>
              </a:rPr>
              <a:t>ybrid region-of-interest (</a:t>
            </a:r>
            <a:r>
              <a:rPr lang="en-US" sz="2000" dirty="0" err="1">
                <a:latin typeface="+mj-lt"/>
              </a:rPr>
              <a:t>RoI</a:t>
            </a:r>
            <a:r>
              <a:rPr lang="en-US" sz="2000" dirty="0">
                <a:latin typeface="+mj-lt"/>
              </a:rPr>
              <a:t>)-signaling OCC system is proposed </a:t>
            </a:r>
            <a:r>
              <a:rPr lang="en-US" sz="2000" dirty="0" smtClean="0">
                <a:latin typeface="+mj-lt"/>
              </a:rPr>
              <a:t>in IEEE 802.15.7-2019 to </a:t>
            </a:r>
            <a:r>
              <a:rPr lang="en-US" sz="2000" dirty="0">
                <a:latin typeface="+mj-lt"/>
              </a:rPr>
              <a:t>mitigate the processing workload of Rx and minimize the computational cost of the system.</a:t>
            </a:r>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Error Correction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Picture 14"/>
          <p:cNvPicPr>
            <a:picLocks noChangeAspect="1"/>
          </p:cNvPicPr>
          <p:nvPr/>
        </p:nvPicPr>
        <p:blipFill>
          <a:blip r:embed="rId2"/>
          <a:stretch>
            <a:fillRect/>
          </a:stretch>
        </p:blipFill>
        <p:spPr>
          <a:xfrm>
            <a:off x="4466563" y="1925884"/>
            <a:ext cx="6979186" cy="3582402"/>
          </a:xfrm>
          <a:prstGeom prst="rect">
            <a:avLst/>
          </a:prstGeom>
        </p:spPr>
      </p:pic>
      <p:sp>
        <p:nvSpPr>
          <p:cNvPr id="17" name="Rectangle 16"/>
          <p:cNvSpPr/>
          <p:nvPr/>
        </p:nvSpPr>
        <p:spPr>
          <a:xfrm>
            <a:off x="758552" y="1871207"/>
            <a:ext cx="3541844" cy="1323439"/>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encoder: By using an unique pre-defined mapping rule, the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is encoded to a new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8" name="Rectangle 17"/>
          <p:cNvSpPr/>
          <p:nvPr/>
        </p:nvSpPr>
        <p:spPr>
          <a:xfrm>
            <a:off x="758552" y="3420737"/>
            <a:ext cx="3541844" cy="2554545"/>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decoder: Base on the neural network principle, which is pre-trained to learn the pre-defined mapping rule. AIEC decoder then be used to decode the original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from the received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a:t>
            </a:r>
            <a:r>
              <a:rPr lang="en-US" sz="2900" b="1" i="1" dirty="0" err="1" smtClean="0">
                <a:latin typeface="Times New Roman" panose="02020603050405020304" pitchFamily="18" charset="0"/>
                <a:cs typeface="Times New Roman" panose="02020603050405020304" pitchFamily="18" charset="0"/>
              </a:rPr>
              <a:t>RoI</a:t>
            </a:r>
            <a:r>
              <a:rPr lang="en-US" sz="2900" b="1" i="1" dirty="0" smtClean="0">
                <a:latin typeface="Times New Roman" panose="02020603050405020304" pitchFamily="18" charset="0"/>
                <a:cs typeface="Times New Roman" panose="02020603050405020304" pitchFamily="18" charset="0"/>
              </a:rPr>
              <a:t> detection and tracking</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p:cNvSpPr/>
          <p:nvPr/>
        </p:nvSpPr>
        <p:spPr>
          <a:xfrm>
            <a:off x="758552" y="1967856"/>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LED detection and tracking: You Only Look Once (YOLO) platform can be used for real-time light source detection. </a:t>
            </a:r>
            <a:endParaRPr lang="en-US" sz="2000" dirty="0"/>
          </a:p>
        </p:txBody>
      </p:sp>
      <p:sp>
        <p:nvSpPr>
          <p:cNvPr id="18" name="Rectangle 17"/>
          <p:cNvSpPr/>
          <p:nvPr/>
        </p:nvSpPr>
        <p:spPr>
          <a:xfrm>
            <a:off x="758552" y="3893852"/>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Low-rate data stream is used to make a receiver be able to distinguish the actual transmitters among all detected light source.</a:t>
            </a:r>
            <a:endParaRPr lang="en-US" sz="2000" dirty="0"/>
          </a:p>
        </p:txBody>
      </p:sp>
      <p:pic>
        <p:nvPicPr>
          <p:cNvPr id="4098" name="Picture 2" descr="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908" y="2043262"/>
            <a:ext cx="6824852" cy="3481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306806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Neural Network </a:t>
            </a:r>
            <a:r>
              <a:rPr lang="en-US" sz="2900" b="1" i="1" dirty="0">
                <a:latin typeface="Times New Roman" panose="02020603050405020304" pitchFamily="18" charset="0"/>
                <a:cs typeface="Times New Roman" panose="02020603050405020304" pitchFamily="18" charset="0"/>
              </a:rPr>
              <a:t>D</a:t>
            </a:r>
            <a:r>
              <a:rPr lang="en-US" sz="2900" b="1" i="1" dirty="0" smtClean="0">
                <a:latin typeface="Times New Roman" panose="02020603050405020304" pitchFamily="18" charset="0"/>
                <a:cs typeface="Times New Roman" panose="02020603050405020304" pitchFamily="18" charset="0"/>
              </a:rPr>
              <a:t>ecoder</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_x197862176" descr="EMB000024dc10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7169" y="1543636"/>
            <a:ext cx="5331190" cy="305704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2181849" y="4620661"/>
            <a:ext cx="7804433" cy="338554"/>
          </a:xfrm>
          <a:prstGeom prst="rect">
            <a:avLst/>
          </a:prstGeom>
        </p:spPr>
        <p:txBody>
          <a:bodyPr wrap="square">
            <a:spAutoFit/>
          </a:bodyPr>
          <a:lstStyle/>
          <a:p>
            <a:pPr algn="ctr"/>
            <a:r>
              <a:rPr lang="en-US" sz="1600" dirty="0">
                <a:latin typeface="+mj-lt"/>
              </a:rPr>
              <a:t>The neural network decoder principle and architecture for using in vehicular OCC system</a:t>
            </a:r>
          </a:p>
        </p:txBody>
      </p:sp>
      <p:sp>
        <p:nvSpPr>
          <p:cNvPr id="4" name="Rectangle 3"/>
          <p:cNvSpPr/>
          <p:nvPr/>
        </p:nvSpPr>
        <p:spPr>
          <a:xfrm>
            <a:off x="838200" y="5082440"/>
            <a:ext cx="10515600" cy="1015663"/>
          </a:xfrm>
          <a:prstGeom prst="rect">
            <a:avLst/>
          </a:prstGeom>
        </p:spPr>
        <p:txBody>
          <a:bodyPr wrap="square">
            <a:spAutoFit/>
          </a:bodyPr>
          <a:lstStyle/>
          <a:p>
            <a:pPr algn="just"/>
            <a:r>
              <a:rPr lang="en-US" sz="2000" dirty="0" smtClean="0">
                <a:solidFill>
                  <a:srgbClr val="000000"/>
                </a:solidFill>
                <a:latin typeface="Times New Roman" panose="02020603050405020304" pitchFamily="18" charset="0"/>
                <a:ea typeface="Times New Roman" panose="02020603050405020304" pitchFamily="18" charset="0"/>
              </a:rPr>
              <a:t>A Neural Network Decoder learning </a:t>
            </a:r>
            <a:r>
              <a:rPr lang="en-US" sz="2000" dirty="0">
                <a:solidFill>
                  <a:srgbClr val="000000"/>
                </a:solidFill>
                <a:latin typeface="Times New Roman" panose="02020603050405020304" pitchFamily="18" charset="0"/>
                <a:ea typeface="Times New Roman" panose="02020603050405020304" pitchFamily="18" charset="0"/>
              </a:rPr>
              <a:t>from real-world input data can adjust its parameters to minimize the bias between a predicted value and the actual </a:t>
            </a:r>
            <a:r>
              <a:rPr lang="en-US" sz="2000" u="sng" dirty="0" err="1">
                <a:solidFill>
                  <a:srgbClr val="000000"/>
                </a:solidFill>
                <a:latin typeface="Times New Roman" panose="02020603050405020304" pitchFamily="18" charset="0"/>
                <a:ea typeface="Times New Roman" panose="02020603050405020304" pitchFamily="18" charset="0"/>
              </a:rPr>
              <a:t>S_Phase</a:t>
            </a:r>
            <a:r>
              <a:rPr lang="en-US" sz="2000" dirty="0">
                <a:solidFill>
                  <a:srgbClr val="000000"/>
                </a:solidFill>
                <a:latin typeface="Times New Roman" panose="02020603050405020304" pitchFamily="18" charset="0"/>
                <a:ea typeface="Times New Roman" panose="02020603050405020304" pitchFamily="18" charset="0"/>
              </a:rPr>
              <a:t> value of a LED group based on the optimization algorithm.</a:t>
            </a:r>
            <a:endParaRPr lang="en-US" sz="2000" dirty="0"/>
          </a:p>
        </p:txBody>
      </p:sp>
      <p:sp>
        <p:nvSpPr>
          <p:cNvPr id="1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60688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322621"/>
          </a:xfrm>
        </p:spPr>
        <p:txBody>
          <a:bodyPr/>
          <a:lstStyle/>
          <a:p>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L. Pham, H. Nguyen, T. Nguyen, and Y. M. Jang, “A Novel Neural Network-Based Method for Decoding and Detecting of the DS8-PSK Scheme in an OCC System,” </a:t>
            </a:r>
            <a:r>
              <a:rPr lang="en-US" sz="2400" i="1" dirty="0">
                <a:latin typeface="Times New Roman" panose="02020603050405020304" pitchFamily="18" charset="0"/>
                <a:cs typeface="Times New Roman" panose="02020603050405020304" pitchFamily="18" charset="0"/>
              </a:rPr>
              <a:t>Applied Sciences</a:t>
            </a:r>
            <a:r>
              <a:rPr lang="en-US" sz="2400" dirty="0">
                <a:latin typeface="Times New Roman" panose="02020603050405020304" pitchFamily="18" charset="0"/>
                <a:cs typeface="Times New Roman" panose="02020603050405020304" pitchFamily="18" charset="0"/>
              </a:rPr>
              <a:t>, vol. 9, no. 11, p. 2242, May 2019</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T. </a:t>
            </a:r>
            <a:r>
              <a:rPr lang="en-US" sz="2400" dirty="0" smtClean="0">
                <a:latin typeface="Times New Roman" panose="02020603050405020304" pitchFamily="18" charset="0"/>
                <a:cs typeface="Times New Roman" panose="02020603050405020304" pitchFamily="18" charset="0"/>
              </a:rPr>
              <a:t>L. Pham, </a:t>
            </a: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M</a:t>
            </a:r>
            <a:r>
              <a:rPr lang="en-US" sz="2400" dirty="0" smtClean="0">
                <a:latin typeface="Times New Roman" panose="02020603050405020304" pitchFamily="18" charset="0"/>
                <a:cs typeface="Times New Roman" panose="02020603050405020304" pitchFamily="18" charset="0"/>
              </a:rPr>
              <a:t>. D. </a:t>
            </a:r>
            <a:r>
              <a:rPr lang="en-US" sz="2400" dirty="0" err="1" smtClean="0">
                <a:latin typeface="Times New Roman" panose="02020603050405020304" pitchFamily="18" charset="0"/>
                <a:cs typeface="Times New Roman" panose="02020603050405020304" pitchFamily="18" charset="0"/>
              </a:rPr>
              <a:t>Thieu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Y. M. Jang, “An Artificial Intelligence-Based Error Correction for Optical Camera Communication," </a:t>
            </a:r>
            <a:r>
              <a:rPr lang="en-US" sz="2400" i="1" dirty="0" smtClean="0">
                <a:latin typeface="Times New Roman" panose="02020603050405020304" pitchFamily="18" charset="0"/>
                <a:cs typeface="Times New Roman" panose="02020603050405020304" pitchFamily="18" charset="0"/>
              </a:rPr>
              <a:t>2019 </a:t>
            </a:r>
            <a:r>
              <a:rPr lang="en-US" sz="2400" i="1" dirty="0">
                <a:latin typeface="Times New Roman" panose="02020603050405020304" pitchFamily="18" charset="0"/>
                <a:cs typeface="Times New Roman" panose="02020603050405020304" pitchFamily="18" charset="0"/>
              </a:rPr>
              <a:t>Eleventh International Conference on Ubiquitous and Future Networks (</a:t>
            </a:r>
            <a:r>
              <a:rPr lang="en-US" sz="2400" i="1" dirty="0" smtClean="0">
                <a:latin typeface="Times New Roman" panose="02020603050405020304" pitchFamily="18" charset="0"/>
                <a:cs typeface="Times New Roman" panose="02020603050405020304" pitchFamily="18" charset="0"/>
              </a:rPr>
              <a:t>ICUFN)</a:t>
            </a:r>
            <a:r>
              <a:rPr lang="en-US" sz="2400" dirty="0" smtClean="0">
                <a:latin typeface="Times New Roman" panose="02020603050405020304" pitchFamily="18" charset="0"/>
                <a:cs typeface="Times New Roman" panose="02020603050405020304" pitchFamily="18" charset="0"/>
              </a:rPr>
              <a:t>, Zagreb, 2019</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1592</TotalTime>
  <Words>510</Words>
  <Application>Microsoft Office PowerPoint</Application>
  <PresentationFormat>Widescreen</PresentationFormat>
  <Paragraphs>59</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Malgun Gothic</vt:lpstr>
      <vt:lpstr>Arial</vt:lpstr>
      <vt:lpstr>Calibri</vt:lpstr>
      <vt:lpstr>Times New Roman</vt:lpstr>
      <vt:lpstr>Wingdings</vt:lpstr>
      <vt:lpstr>IEEE</vt:lpstr>
      <vt:lpstr>PowerPoint Presentation</vt:lpstr>
      <vt:lpstr>Artificial Intelligence Applications in High-rate Optical Vehicular Communication system </vt:lpstr>
      <vt:lpstr>PowerPoint Presentation</vt:lpstr>
      <vt:lpstr>Optical Vehicular Communication system</vt:lpstr>
      <vt:lpstr>AI-based Error Correction</vt:lpstr>
      <vt:lpstr>AI-based RoI detection and tracking</vt:lpstr>
      <vt:lpstr>Neural Network Decoder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65</cp:revision>
  <dcterms:created xsi:type="dcterms:W3CDTF">2018-11-10T01:51:30Z</dcterms:created>
  <dcterms:modified xsi:type="dcterms:W3CDTF">2019-11-13T12:44:17Z</dcterms:modified>
</cp:coreProperties>
</file>