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5" r:id="rId2"/>
    <p:sldId id="256" r:id="rId3"/>
    <p:sldId id="257" r:id="rId4"/>
    <p:sldId id="258" r:id="rId5"/>
    <p:sldId id="259" r:id="rId6"/>
    <p:sldId id="266" r:id="rId7"/>
    <p:sldId id="267" r:id="rId8"/>
    <p:sldId id="268"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am Lam" initials="PL" lastIdx="1" clrIdx="0">
    <p:extLst>
      <p:ext uri="{19B8F6BF-5375-455C-9EA6-DF929625EA0E}">
        <p15:presenceInfo xmlns:p15="http://schemas.microsoft.com/office/powerpoint/2012/main" userId="6bceea7c77f4a3b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94660"/>
  </p:normalViewPr>
  <p:slideViewPr>
    <p:cSldViewPr snapToGrid="0">
      <p:cViewPr varScale="1">
        <p:scale>
          <a:sx n="109" d="100"/>
          <a:sy n="109" d="100"/>
        </p:scale>
        <p:origin x="498" y="108"/>
      </p:cViewPr>
      <p:guideLst/>
    </p:cSldViewPr>
  </p:slideViewPr>
  <p:notesTextViewPr>
    <p:cViewPr>
      <p:scale>
        <a:sx n="1" d="1"/>
        <a:sy n="1" d="1"/>
      </p:scale>
      <p:origin x="0" y="0"/>
    </p:cViewPr>
  </p:notesTextViewPr>
  <p:notesViewPr>
    <p:cSldViewPr snapToGrid="0">
      <p:cViewPr varScale="1">
        <p:scale>
          <a:sx n="56" d="100"/>
          <a:sy n="56" d="100"/>
        </p:scale>
        <p:origin x="298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F50129-945C-48B6-B89D-175A51CA66B4}" type="datetimeFigureOut">
              <a:rPr lang="en-US" smtClean="0"/>
              <a:t>11/12/2019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38CEDF-50DF-4836-B4EB-299318907258}" type="slidenum">
              <a:rPr lang="en-US" smtClean="0"/>
              <a:t>‹#›</a:t>
            </a:fld>
            <a:endParaRPr lang="en-US"/>
          </a:p>
        </p:txBody>
      </p:sp>
    </p:spTree>
    <p:extLst>
      <p:ext uri="{BB962C8B-B14F-4D97-AF65-F5344CB8AC3E}">
        <p14:creationId xmlns:p14="http://schemas.microsoft.com/office/powerpoint/2010/main" val="3318478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smtClean="0"/>
              <a:t>The Gaussian</a:t>
            </a:r>
            <a:r>
              <a:rPr lang="en-US" b="0" i="0" baseline="0" dirty="0" smtClean="0"/>
              <a:t> distribution</a:t>
            </a:r>
            <a:endParaRPr lang="en-US" b="0" i="0" dirty="0"/>
          </a:p>
        </p:txBody>
      </p:sp>
      <p:sp>
        <p:nvSpPr>
          <p:cNvPr id="4" name="Slide Number Placeholder 3"/>
          <p:cNvSpPr>
            <a:spLocks noGrp="1"/>
          </p:cNvSpPr>
          <p:nvPr>
            <p:ph type="sldNum" sz="quarter" idx="10"/>
          </p:nvPr>
        </p:nvSpPr>
        <p:spPr/>
        <p:txBody>
          <a:bodyPr/>
          <a:lstStyle/>
          <a:p>
            <a:fld id="{6C38CEDF-50DF-4836-B4EB-299318907258}" type="slidenum">
              <a:rPr lang="en-US" smtClean="0"/>
              <a:t>4</a:t>
            </a:fld>
            <a:endParaRPr lang="en-US"/>
          </a:p>
        </p:txBody>
      </p:sp>
    </p:spTree>
    <p:extLst>
      <p:ext uri="{BB962C8B-B14F-4D97-AF65-F5344CB8AC3E}">
        <p14:creationId xmlns:p14="http://schemas.microsoft.com/office/powerpoint/2010/main" val="197188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2"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15-19-0525-00-0vat</a:t>
            </a:r>
            <a:endParaRPr lang="en-US" altLang="en-US" sz="1400" b="1" dirty="0">
              <a:solidFill>
                <a:sysClr val="windowText" lastClr="000000"/>
              </a:solidFill>
            </a:endParaRPr>
          </a:p>
        </p:txBody>
      </p:sp>
      <p:sp>
        <p:nvSpPr>
          <p:cNvPr id="13"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22267812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217252236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3767060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2"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15-19-0525-00-0vat</a:t>
            </a:r>
            <a:endParaRPr lang="en-US" altLang="en-US" sz="1400" b="1" dirty="0">
              <a:solidFill>
                <a:sysClr val="windowText" lastClr="000000"/>
              </a:solidFill>
            </a:endParaRPr>
          </a:p>
        </p:txBody>
      </p:sp>
      <p:sp>
        <p:nvSpPr>
          <p:cNvPr id="11"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245754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4"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15-19-0525-00-0vat</a:t>
            </a:r>
            <a:endParaRPr lang="en-US" altLang="en-US" sz="1400" b="1" dirty="0">
              <a:solidFill>
                <a:sysClr val="windowText" lastClr="000000"/>
              </a:solidFill>
            </a:endParaRPr>
          </a:p>
        </p:txBody>
      </p:sp>
      <p:sp>
        <p:nvSpPr>
          <p:cNvPr id="13"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11890398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2"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5"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15-19-0525-00-0vat</a:t>
            </a:r>
            <a:endParaRPr lang="en-US" altLang="en-US" sz="1400" b="1" dirty="0">
              <a:solidFill>
                <a:sysClr val="windowText" lastClr="000000"/>
              </a:solidFill>
            </a:endParaRPr>
          </a:p>
        </p:txBody>
      </p:sp>
      <p:sp>
        <p:nvSpPr>
          <p:cNvPr id="14"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9987671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10"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2"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8299749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6"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9048794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8"/>
          <p:cNvSpPr>
            <a:spLocks noChangeShapeType="1"/>
          </p:cNvSpPr>
          <p:nvPr/>
        </p:nvSpPr>
        <p:spPr bwMode="auto">
          <a:xfrm>
            <a:off x="1117600" y="64770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 name="Rectangle 9"/>
          <p:cNvSpPr>
            <a:spLocks noChangeArrowheads="1"/>
          </p:cNvSpPr>
          <p:nvPr/>
        </p:nvSpPr>
        <p:spPr bwMode="auto">
          <a:xfrm>
            <a:off x="11176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9"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rgbClr val="FF0000"/>
                </a:solidFill>
              </a:rPr>
              <a:t>doc.: IEEE 15-19-0xxx-00-0vat</a:t>
            </a:r>
            <a:endParaRPr lang="en-US" altLang="en-US" sz="1400" b="1" dirty="0">
              <a:solidFill>
                <a:srgbClr val="FF0000"/>
              </a:solidFill>
            </a:endParaRPr>
          </a:p>
        </p:txBody>
      </p:sp>
      <p:sp>
        <p:nvSpPr>
          <p:cNvPr id="11"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274867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0"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5423939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1"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9788846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p>
        </p:txBody>
      </p:sp>
      <p:sp>
        <p:nvSpPr>
          <p:cNvPr id="1030" name="Rectangle 6"/>
          <p:cNvSpPr>
            <a:spLocks noGrp="1" noChangeArrowheads="1"/>
          </p:cNvSpPr>
          <p:nvPr>
            <p:ph type="sldNum" sz="quarter" idx="4"/>
          </p:nvPr>
        </p:nvSpPr>
        <p:spPr bwMode="auto">
          <a:xfrm>
            <a:off x="5717196"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fld id="{1A2A0486-8688-4FA8-803A-CC2F3BC58CED}" type="slidenum">
              <a:rPr lang="en-US" smtClean="0"/>
              <a:t>‹#›</a:t>
            </a:fld>
            <a:endParaRPr lang="en-US"/>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3"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2"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
        <p:nvSpPr>
          <p:cNvPr id="13"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15-19-0525-00-0vat</a:t>
            </a:r>
            <a:endParaRPr lang="en-US" altLang="en-US" sz="1400" b="1" dirty="0">
              <a:solidFill>
                <a:sysClr val="windowText" lastClr="000000"/>
              </a:solidFill>
            </a:endParaRPr>
          </a:p>
        </p:txBody>
      </p:sp>
    </p:spTree>
    <p:extLst>
      <p:ext uri="{BB962C8B-B14F-4D97-AF65-F5344CB8AC3E}">
        <p14:creationId xmlns:p14="http://schemas.microsoft.com/office/powerpoint/2010/main" val="3799672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025" y="863599"/>
            <a:ext cx="10515600" cy="5327651"/>
          </a:xfrm>
        </p:spPr>
        <p:txBody>
          <a:bodyPr>
            <a:noAutofit/>
          </a:bodyPr>
          <a:lstStyle/>
          <a:p>
            <a:pPr algn="ctr" eaLnBrk="0" fontAlgn="base" hangingPunct="0">
              <a:spcBef>
                <a:spcPct val="0"/>
              </a:spcBef>
              <a:spcAft>
                <a:spcPct val="0"/>
              </a:spcAft>
            </a:pPr>
            <a:r>
              <a:rPr lang="en-US" altLang="en-US" sz="1600"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sz="1600" b="1" u="sng" dirty="0" smtClean="0">
                <a:solidFill>
                  <a:prstClr val="black"/>
                </a:solidFill>
                <a:effectLst>
                  <a:outerShdw blurRad="38100" dist="38100" dir="2700000" algn="tl">
                    <a:srgbClr val="C0C0C0"/>
                  </a:outerShdw>
                </a:effectLst>
                <a:latin typeface="Times New Roman" panose="02020603050405020304" pitchFamily="18" charset="0"/>
              </a:rPr>
              <a:t>IG VAT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a:t>
            </a:r>
            <a:r>
              <a:rPr lang="en-US" altLang="en-US" sz="1600" dirty="0">
                <a:solidFill>
                  <a:prstClr val="black"/>
                </a:solidFill>
                <a:latin typeface="Times New Roman" panose="02020603050405020304" pitchFamily="18" charset="0"/>
              </a:rPr>
              <a:t> </a:t>
            </a:r>
            <a:r>
              <a:rPr lang="en-US" altLang="en-US" sz="1600" b="1" dirty="0" smtClean="0">
                <a:solidFill>
                  <a:prstClr val="black"/>
                </a:solidFill>
                <a:latin typeface="Times New Roman" panose="02020603050405020304" pitchFamily="18" charset="0"/>
              </a:rPr>
              <a:t>Artificial Intelligence Applications in High-rate Optical Vehicular Communication System</a:t>
            </a:r>
            <a:r>
              <a:rPr lang="en-US" altLang="ko-KR" sz="1600" dirty="0" smtClean="0">
                <a:solidFill>
                  <a:prstClr val="black"/>
                </a:solidFill>
                <a:latin typeface="Times New Roman" panose="02020603050405020304" pitchFamily="18" charset="0"/>
              </a:rPr>
              <a:t>                     </a:t>
            </a: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a:t>
            </a:r>
            <a:r>
              <a:rPr lang="en-US" altLang="en-US" sz="1600" b="1" dirty="0" smtClean="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November 2019</a:t>
            </a:r>
            <a:r>
              <a:rPr lang="en-US" altLang="en-US"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 </a:t>
            </a:r>
            <a:r>
              <a:rPr lang="en-US" altLang="en-US" sz="1600" dirty="0" smtClean="0">
                <a:solidFill>
                  <a:prstClr val="black"/>
                </a:solidFill>
                <a:latin typeface="Times New Roman" panose="02020603050405020304" pitchFamily="18" charset="0"/>
              </a:rPr>
              <a:t>Tung Lam Pham, </a:t>
            </a:r>
            <a:r>
              <a:rPr lang="en-US" altLang="en-US" sz="1600" smtClean="0">
                <a:solidFill>
                  <a:prstClr val="black"/>
                </a:solidFill>
                <a:latin typeface="Times New Roman" panose="02020603050405020304" pitchFamily="18" charset="0"/>
              </a:rPr>
              <a:t>Huy Nguyen </a:t>
            </a:r>
            <a:r>
              <a:rPr lang="en-US" altLang="en-US" sz="1600" dirty="0" smtClean="0">
                <a:solidFill>
                  <a:prstClr val="black"/>
                </a:solidFill>
                <a:latin typeface="Times New Roman" panose="02020603050405020304" pitchFamily="18" charset="0"/>
              </a:rPr>
              <a:t>and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eaLnBrk="0" hangingPunct="0">
              <a:spcBef>
                <a:spcPts val="600"/>
              </a:spcBef>
              <a:spcAft>
                <a:spcPts val="600"/>
              </a:spcAft>
            </a:pPr>
            <a:r>
              <a:rPr lang="en-US" altLang="en-US" sz="1600" b="1" dirty="0">
                <a:solidFill>
                  <a:prstClr val="black"/>
                </a:solidFill>
                <a:latin typeface="Times New Roman" panose="02020603050405020304" pitchFamily="18" charset="0"/>
              </a:rPr>
              <a:t>Abstract :</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Introduce the applications of AI</a:t>
            </a:r>
            <a:r>
              <a:rPr lang="en-US" sz="1600" dirty="0" smtClean="0">
                <a:latin typeface="Times New Roman" panose="02020603050405020304" pitchFamily="18" charset="0"/>
                <a:cs typeface="Times New Roman" panose="02020603050405020304" pitchFamily="18" charset="0"/>
              </a:rPr>
              <a:t> in High-rate </a:t>
            </a:r>
            <a:r>
              <a:rPr lang="en-US" altLang="en-US" sz="1600" dirty="0" smtClean="0">
                <a:solidFill>
                  <a:prstClr val="black"/>
                </a:solidFill>
                <a:latin typeface="Times New Roman" panose="02020603050405020304" pitchFamily="18" charset="0"/>
              </a:rPr>
              <a:t>Optical Vehicular Communication System</a:t>
            </a:r>
            <a:endParaRPr lang="en-US" altLang="en-US" sz="1600" dirty="0">
              <a:solidFill>
                <a:prstClr val="black"/>
              </a:solidFill>
              <a:latin typeface="Times New Roman" panose="02020603050405020304" pitchFamily="18" charset="0"/>
            </a:endParaRPr>
          </a:p>
          <a:p>
            <a:pPr algn="just" eaLnBrk="0"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smtClean="0">
                <a:solidFill>
                  <a:prstClr val="black"/>
                </a:solidFill>
                <a:latin typeface="Times New Roman" panose="02020603050405020304" pitchFamily="18" charset="0"/>
              </a:rPr>
              <a:t>Increasing communication range and reliability of the </a:t>
            </a:r>
            <a:r>
              <a:rPr lang="en-US" sz="1600" dirty="0">
                <a:latin typeface="Times New Roman" panose="02020603050405020304" pitchFamily="18" charset="0"/>
                <a:cs typeface="Times New Roman" panose="02020603050405020304" pitchFamily="18" charset="0"/>
              </a:rPr>
              <a:t>h</a:t>
            </a:r>
            <a:r>
              <a:rPr lang="en-US" sz="1600" dirty="0" smtClean="0">
                <a:latin typeface="Times New Roman" panose="02020603050405020304" pitchFamily="18" charset="0"/>
                <a:cs typeface="Times New Roman" panose="02020603050405020304" pitchFamily="18" charset="0"/>
              </a:rPr>
              <a:t>igh-rate </a:t>
            </a:r>
            <a:r>
              <a:rPr lang="en-US" altLang="en-US" sz="1600" dirty="0">
                <a:solidFill>
                  <a:prstClr val="black"/>
                </a:solidFill>
                <a:latin typeface="Times New Roman" panose="02020603050405020304" pitchFamily="18" charset="0"/>
              </a:rPr>
              <a:t>Optical Vehicular Communication </a:t>
            </a:r>
            <a:r>
              <a:rPr lang="en-US" altLang="en-US" sz="1600" dirty="0" smtClean="0">
                <a:solidFill>
                  <a:prstClr val="black"/>
                </a:solidFill>
                <a:latin typeface="Times New Roman" panose="02020603050405020304" pitchFamily="18" charset="0"/>
              </a:rPr>
              <a:t>System</a:t>
            </a:r>
            <a:r>
              <a:rPr lang="en-US" sz="1600" dirty="0" smtClean="0">
                <a:solidFill>
                  <a:prstClr val="black"/>
                </a:solidFill>
                <a:latin typeface="Times New Roman" panose="02020603050405020304" pitchFamily="18" charset="0"/>
              </a:rPr>
              <a:t>.</a:t>
            </a: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This </a:t>
            </a:r>
            <a:r>
              <a:rPr lang="en-US" altLang="en-US" sz="1600" dirty="0">
                <a:solidFill>
                  <a:prstClr val="black"/>
                </a:solidFill>
                <a:latin typeface="Times New Roman" panose="02020603050405020304" pitchFamily="18" charset="0"/>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a:t>
            </a:r>
            <a:endParaRPr lang="en-US" sz="1600" dirty="0"/>
          </a:p>
        </p:txBody>
      </p:sp>
      <p:sp>
        <p:nvSpPr>
          <p:cNvPr id="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Footer Placeholder 2"/>
          <p:cNvSpPr>
            <a:spLocks noGrp="1"/>
          </p:cNvSpPr>
          <p:nvPr>
            <p:ph type="ftr" sz="quarter" idx="11"/>
          </p:nvPr>
        </p:nvSpPr>
        <p:spPr>
          <a:xfrm>
            <a:off x="8220075" y="6470649"/>
            <a:ext cx="3124200" cy="184666"/>
          </a:xfrm>
        </p:spPr>
        <p:txBody>
          <a:bodyPr/>
          <a:lstStyle/>
          <a:p>
            <a:r>
              <a:rPr lang="en-US" altLang="en-US" sz="1200" dirty="0" err="1"/>
              <a:t>Kookmin</a:t>
            </a:r>
            <a:r>
              <a:rPr lang="en-US" altLang="en-US" sz="1200" dirty="0"/>
              <a:t> University</a:t>
            </a:r>
          </a:p>
        </p:txBody>
      </p:sp>
      <p:sp>
        <p:nvSpPr>
          <p:cNvPr id="7"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243335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2125" y="1821686"/>
            <a:ext cx="9144000" cy="3179805"/>
          </a:xfrm>
        </p:spPr>
        <p:txBody>
          <a:bodyPr>
            <a:normAutofit/>
          </a:bodyPr>
          <a:lstStyle/>
          <a:p>
            <a:r>
              <a:rPr lang="en-US" sz="4000" dirty="0" smtClean="0">
                <a:latin typeface="Times New Roman" panose="02020603050405020304" pitchFamily="18" charset="0"/>
                <a:cs typeface="Times New Roman" panose="02020603050405020304" pitchFamily="18" charset="0"/>
              </a:rPr>
              <a:t>Artificial Intelligence Applications in High-rate Optical Vehicular Communication system</a:t>
            </a:r>
            <a:r>
              <a:rPr lang="en-US" dirty="0"/>
              <a:t/>
            </a:r>
            <a:br>
              <a:rPr lang="en-US" dirty="0"/>
            </a:br>
            <a:endParaRPr lang="en-US" dirty="0"/>
          </a:p>
        </p:txBody>
      </p:sp>
      <p:sp>
        <p:nvSpPr>
          <p:cNvPr id="5"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7"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8"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603459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3410864"/>
            <a:ext cx="10515600" cy="818846"/>
          </a:xfrm>
        </p:spPr>
        <p:txBody>
          <a:bodyPr/>
          <a:lstStyle/>
          <a:p>
            <a:pPr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Commercialize </a:t>
            </a:r>
            <a:r>
              <a:rPr lang="en-US" sz="2000" dirty="0">
                <a:latin typeface="Times New Roman" panose="02020603050405020304" pitchFamily="18" charset="0"/>
                <a:cs typeface="Times New Roman" panose="02020603050405020304" pitchFamily="18" charset="0"/>
              </a:rPr>
              <a:t>OCC for Vehicular communication still be a challenging work due to the complexity of channel model caused by various type of noise and weather condition</a:t>
            </a: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838200" y="507688"/>
            <a:ext cx="10199914"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900" b="1" i="1" dirty="0" smtClean="0">
                <a:latin typeface="Times New Roman" panose="02020603050405020304" pitchFamily="18" charset="0"/>
                <a:cs typeface="Times New Roman" panose="02020603050405020304" pitchFamily="18" charset="0"/>
              </a:rPr>
              <a:t>Challenges in Optical Vehicular Communication system</a:t>
            </a:r>
            <a:endParaRPr lang="en-US" sz="2900" b="1" i="1" dirty="0">
              <a:latin typeface="Times New Roman" panose="02020603050405020304" pitchFamily="18" charset="0"/>
              <a:cs typeface="Times New Roman" panose="02020603050405020304" pitchFamily="18" charset="0"/>
            </a:endParaRPr>
          </a:p>
        </p:txBody>
      </p:sp>
      <p:sp>
        <p:nvSpPr>
          <p:cNvPr id="7"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0"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2" name="Rectangle 1"/>
          <p:cNvSpPr/>
          <p:nvPr/>
        </p:nvSpPr>
        <p:spPr>
          <a:xfrm>
            <a:off x="838200" y="1927671"/>
            <a:ext cx="10515599" cy="1015663"/>
          </a:xfrm>
          <a:prstGeom prst="rect">
            <a:avLst/>
          </a:prstGeom>
        </p:spPr>
        <p:txBody>
          <a:bodyPr wrap="square">
            <a:spAutoFit/>
          </a:bodyPr>
          <a:lstStyle/>
          <a:p>
            <a:pPr marL="285750" indent="-285750" algn="just">
              <a:buFont typeface="Wingdings" panose="05000000000000000000" pitchFamily="2" charset="2"/>
              <a:buChar char="Ø"/>
            </a:pPr>
            <a:r>
              <a:rPr lang="en-US" sz="2000" dirty="0">
                <a:latin typeface="+mj-lt"/>
              </a:rPr>
              <a:t>HS-PSK is a typical modulation scheme which had been introduced in IEEE 802.15.7-2018 standard as high-rate data scheme using in hybrid waveform of Optical Camera Communication (OCC) and Vehicle-to-Vehicle(V2V) scenario.</a:t>
            </a:r>
          </a:p>
        </p:txBody>
      </p:sp>
      <p:sp>
        <p:nvSpPr>
          <p:cNvPr id="5" name="Rectangle 4"/>
          <p:cNvSpPr/>
          <p:nvPr/>
        </p:nvSpPr>
        <p:spPr>
          <a:xfrm>
            <a:off x="838199" y="4703510"/>
            <a:ext cx="10515600" cy="1015663"/>
          </a:xfrm>
          <a:prstGeom prst="rect">
            <a:avLst/>
          </a:prstGeom>
        </p:spPr>
        <p:txBody>
          <a:bodyPr wrap="square">
            <a:spAutoFit/>
          </a:bodyPr>
          <a:lstStyle/>
          <a:p>
            <a:pPr marL="342900" indent="-342900" algn="just">
              <a:buFont typeface="Wingdings" panose="05000000000000000000" pitchFamily="2" charset="2"/>
              <a:buChar char="Ø"/>
            </a:pPr>
            <a:r>
              <a:rPr lang="en-US" sz="2000" dirty="0">
                <a:solidFill>
                  <a:srgbClr val="000000"/>
                </a:solidFill>
                <a:latin typeface="Times New Roman" panose="02020603050405020304" pitchFamily="18" charset="0"/>
                <a:ea typeface="Times New Roman" panose="02020603050405020304" pitchFamily="18" charset="0"/>
              </a:rPr>
              <a:t>These technical issues lead to the design of an adaptive Rx that could be trained to self-modify its parameters and better reflect the correlation between real-world input data and our desired system output</a:t>
            </a:r>
            <a:endParaRPr lang="en-US" sz="2000" dirty="0"/>
          </a:p>
        </p:txBody>
      </p:sp>
      <p:sp>
        <p:nvSpPr>
          <p:cNvPr id="9"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825639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14" name="Title 1"/>
          <p:cNvSpPr>
            <a:spLocks noGrp="1"/>
          </p:cNvSpPr>
          <p:nvPr>
            <p:ph type="title"/>
          </p:nvPr>
        </p:nvSpPr>
        <p:spPr>
          <a:xfrm>
            <a:off x="752475" y="619125"/>
            <a:ext cx="10363200" cy="1066800"/>
          </a:xfrm>
        </p:spPr>
        <p:txBody>
          <a:bodyPr>
            <a:normAutofit/>
          </a:bodyPr>
          <a:lstStyle/>
          <a:p>
            <a:pPr algn="just"/>
            <a:r>
              <a:rPr lang="en-US" sz="2900" b="1" i="1" dirty="0" smtClean="0">
                <a:latin typeface="Times New Roman" panose="02020603050405020304" pitchFamily="18" charset="0"/>
                <a:cs typeface="Times New Roman" panose="02020603050405020304" pitchFamily="18" charset="0"/>
              </a:rPr>
              <a:t>Optical Vehicular Communication system</a:t>
            </a:r>
            <a:endParaRPr lang="en-US" sz="2900" dirty="0"/>
          </a:p>
        </p:txBody>
      </p:sp>
      <p:pic>
        <p:nvPicPr>
          <p:cNvPr id="15" name="_x197861776" descr="EMB000024dc102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2003" y="2947951"/>
            <a:ext cx="10536971" cy="2617305"/>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p:cNvSpPr/>
          <p:nvPr/>
        </p:nvSpPr>
        <p:spPr>
          <a:xfrm>
            <a:off x="1854770" y="5608948"/>
            <a:ext cx="8609011" cy="338554"/>
          </a:xfrm>
          <a:prstGeom prst="rect">
            <a:avLst/>
          </a:prstGeom>
        </p:spPr>
        <p:txBody>
          <a:bodyPr wrap="square">
            <a:spAutoFit/>
          </a:bodyPr>
          <a:lstStyle/>
          <a:p>
            <a:pPr algn="ctr"/>
            <a:r>
              <a:rPr lang="en-US" sz="1600" dirty="0">
                <a:latin typeface="+mj-lt"/>
              </a:rPr>
              <a:t>Architecture of the vehicular OCC system using hybrid modulation scheme</a:t>
            </a:r>
          </a:p>
        </p:txBody>
      </p:sp>
      <p:sp>
        <p:nvSpPr>
          <p:cNvPr id="18" name="Rectangle 17"/>
          <p:cNvSpPr/>
          <p:nvPr/>
        </p:nvSpPr>
        <p:spPr>
          <a:xfrm>
            <a:off x="752475" y="1830073"/>
            <a:ext cx="10629900" cy="707886"/>
          </a:xfrm>
          <a:prstGeom prst="rect">
            <a:avLst/>
          </a:prstGeom>
        </p:spPr>
        <p:txBody>
          <a:bodyPr wrap="square">
            <a:spAutoFit/>
          </a:bodyPr>
          <a:lstStyle/>
          <a:p>
            <a:pPr marL="342900" indent="-342900" algn="just">
              <a:buFont typeface="Arial" panose="020B0604020202020204" pitchFamily="34" charset="0"/>
              <a:buChar char="•"/>
            </a:pPr>
            <a:r>
              <a:rPr lang="en-US" sz="2000" dirty="0">
                <a:latin typeface="+mj-lt"/>
              </a:rPr>
              <a:t>H</a:t>
            </a:r>
            <a:r>
              <a:rPr lang="en-US" sz="2000" dirty="0" smtClean="0">
                <a:latin typeface="+mj-lt"/>
              </a:rPr>
              <a:t>ybrid region-of-interest (</a:t>
            </a:r>
            <a:r>
              <a:rPr lang="en-US" sz="2000" dirty="0" err="1">
                <a:latin typeface="+mj-lt"/>
              </a:rPr>
              <a:t>RoI</a:t>
            </a:r>
            <a:r>
              <a:rPr lang="en-US" sz="2000" dirty="0">
                <a:latin typeface="+mj-lt"/>
              </a:rPr>
              <a:t>)-signaling OCC system is proposed </a:t>
            </a:r>
            <a:r>
              <a:rPr lang="en-US" sz="2000" dirty="0" smtClean="0">
                <a:latin typeface="+mj-lt"/>
              </a:rPr>
              <a:t>in IEEE 802.15.7-2019 to </a:t>
            </a:r>
            <a:r>
              <a:rPr lang="en-US" sz="2000" dirty="0">
                <a:latin typeface="+mj-lt"/>
              </a:rPr>
              <a:t>mitigate the processing workload of Rx and minimize the computational cost of the system.</a:t>
            </a:r>
          </a:p>
        </p:txBody>
      </p:sp>
      <p:sp>
        <p:nvSpPr>
          <p:cNvPr id="19"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812138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5" y="619125"/>
            <a:ext cx="10363200" cy="1066800"/>
          </a:xfrm>
        </p:spPr>
        <p:txBody>
          <a:bodyPr>
            <a:normAutofit/>
          </a:bodyPr>
          <a:lstStyle/>
          <a:p>
            <a:pPr algn="l"/>
            <a:r>
              <a:rPr lang="en-US" sz="3200" b="1" i="1" dirty="0" smtClean="0">
                <a:latin typeface="Times New Roman" panose="02020603050405020304" pitchFamily="18" charset="0"/>
                <a:cs typeface="Times New Roman" panose="02020603050405020304" pitchFamily="18" charset="0"/>
              </a:rPr>
              <a:t>Proposed system architecture</a:t>
            </a:r>
            <a:endParaRPr lang="en-US" sz="3200" dirty="0">
              <a:latin typeface="Times New Roman" panose="02020603050405020304" pitchFamily="18" charset="0"/>
              <a:cs typeface="Times New Roman" panose="02020603050405020304" pitchFamily="18" charset="0"/>
            </a:endParaRPr>
          </a:p>
        </p:txBody>
      </p:sp>
      <p:sp>
        <p:nvSpPr>
          <p:cNvPr id="7"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4" name="Rectangle 2">
            <a:extLst>
              <a:ext uri="{FF2B5EF4-FFF2-40B4-BE49-F238E27FC236}">
                <a16:creationId xmlns:a16="http://schemas.microsoft.com/office/drawing/2014/main" id="{C31D89DD-55CE-425C-96DC-24A204137B6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pic>
        <p:nvPicPr>
          <p:cNvPr id="3074" name="Picture 2" descr="Fig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51" y="1685925"/>
            <a:ext cx="6612647" cy="3385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194364" y="5105986"/>
            <a:ext cx="5803271" cy="338554"/>
          </a:xfrm>
          <a:prstGeom prst="rect">
            <a:avLst/>
          </a:prstGeom>
          <a:noFill/>
        </p:spPr>
        <p:txBody>
          <a:bodyPr wrap="square" rtlCol="0">
            <a:spAutoFit/>
          </a:bodyPr>
          <a:lstStyle/>
          <a:p>
            <a:pPr algn="ctr"/>
            <a:r>
              <a:rPr lang="en-US" sz="1600" dirty="0" smtClean="0">
                <a:latin typeface="+mj-lt"/>
              </a:rPr>
              <a:t>Fully AI-support OCC system architecture </a:t>
            </a:r>
            <a:endParaRPr lang="en-US" sz="1600" dirty="0">
              <a:latin typeface="+mj-lt"/>
            </a:endParaRPr>
          </a:p>
        </p:txBody>
      </p:sp>
      <p:sp>
        <p:nvSpPr>
          <p:cNvPr id="5" name="Rectangle 4"/>
          <p:cNvSpPr/>
          <p:nvPr/>
        </p:nvSpPr>
        <p:spPr>
          <a:xfrm>
            <a:off x="962025" y="5599970"/>
            <a:ext cx="10420350" cy="707886"/>
          </a:xfrm>
          <a:prstGeom prst="rect">
            <a:avLst/>
          </a:prstGeom>
        </p:spPr>
        <p:txBody>
          <a:bodyPr wrap="square">
            <a:spAutoFit/>
          </a:bodyPr>
          <a:lstStyle/>
          <a:p>
            <a:pPr algn="just"/>
            <a:r>
              <a:rPr lang="en-US" sz="2000" dirty="0">
                <a:latin typeface="Times New Roman" panose="02020603050405020304" pitchFamily="18" charset="0"/>
                <a:ea typeface="Malgun Gothic" panose="020B0503020000020004" pitchFamily="34" charset="-127"/>
              </a:rPr>
              <a:t>The most recent developments on Artificial Intelligence (AI), as well as deep learning </a:t>
            </a:r>
            <a:r>
              <a:rPr lang="en-US" sz="2000" dirty="0" smtClean="0">
                <a:latin typeface="Times New Roman" panose="02020603050405020304" pitchFamily="18" charset="0"/>
                <a:ea typeface="Malgun Gothic" panose="020B0503020000020004" pitchFamily="34" charset="-127"/>
              </a:rPr>
              <a:t>technologies, give us an optimal solution to deal with such complex channel model.</a:t>
            </a:r>
            <a:endParaRPr lang="en-US" sz="2000" dirty="0"/>
          </a:p>
        </p:txBody>
      </p:sp>
      <p:sp>
        <p:nvSpPr>
          <p:cNvPr id="10"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999158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10515600" cy="1325563"/>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AI-based Error Correction</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5" name="Picture 14"/>
          <p:cNvPicPr>
            <a:picLocks noChangeAspect="1"/>
          </p:cNvPicPr>
          <p:nvPr/>
        </p:nvPicPr>
        <p:blipFill>
          <a:blip r:embed="rId2"/>
          <a:stretch>
            <a:fillRect/>
          </a:stretch>
        </p:blipFill>
        <p:spPr>
          <a:xfrm>
            <a:off x="4466563" y="1925884"/>
            <a:ext cx="6979186" cy="3582402"/>
          </a:xfrm>
          <a:prstGeom prst="rect">
            <a:avLst/>
          </a:prstGeom>
        </p:spPr>
      </p:pic>
      <p:sp>
        <p:nvSpPr>
          <p:cNvPr id="17" name="Rectangle 16"/>
          <p:cNvSpPr/>
          <p:nvPr/>
        </p:nvSpPr>
        <p:spPr>
          <a:xfrm>
            <a:off x="758552" y="1871207"/>
            <a:ext cx="3541844" cy="1323439"/>
          </a:xfrm>
          <a:prstGeom prst="rect">
            <a:avLst/>
          </a:prstGeom>
        </p:spPr>
        <p:txBody>
          <a:bodyPr wrap="square">
            <a:spAutoFit/>
          </a:bodyPr>
          <a:lstStyle/>
          <a:p>
            <a:pPr marL="285750" indent="-285750" algn="just">
              <a:buFont typeface="Wingdings" panose="05000000000000000000" pitchFamily="2" charset="2"/>
              <a:buChar char="Ø"/>
            </a:pPr>
            <a:r>
              <a:rPr lang="en-US" sz="2000" dirty="0" smtClean="0">
                <a:latin typeface="Times New Roman" panose="02020603050405020304" pitchFamily="18" charset="0"/>
                <a:ea typeface="Malgun Gothic" panose="020B0503020000020004" pitchFamily="34" charset="-127"/>
              </a:rPr>
              <a:t>AIEC encoder: By using an unique pre-defined mapping rule, the </a:t>
            </a:r>
            <a:r>
              <a:rPr lang="en-US" sz="2000" dirty="0" err="1" smtClean="0">
                <a:latin typeface="Times New Roman" panose="02020603050405020304" pitchFamily="18" charset="0"/>
                <a:ea typeface="Malgun Gothic" panose="020B0503020000020004" pitchFamily="34" charset="-127"/>
              </a:rPr>
              <a:t>datastream</a:t>
            </a:r>
            <a:r>
              <a:rPr lang="en-US" sz="2000" dirty="0" smtClean="0">
                <a:latin typeface="Times New Roman" panose="02020603050405020304" pitchFamily="18" charset="0"/>
                <a:ea typeface="Malgun Gothic" panose="020B0503020000020004" pitchFamily="34" charset="-127"/>
              </a:rPr>
              <a:t> is encoded to a new </a:t>
            </a:r>
            <a:r>
              <a:rPr lang="en-US" sz="2000" dirty="0" err="1" smtClean="0">
                <a:latin typeface="Times New Roman" panose="02020603050405020304" pitchFamily="18" charset="0"/>
                <a:ea typeface="Malgun Gothic" panose="020B0503020000020004" pitchFamily="34" charset="-127"/>
              </a:rPr>
              <a:t>bitstream</a:t>
            </a:r>
            <a:r>
              <a:rPr lang="en-US" sz="2000" dirty="0" smtClean="0">
                <a:latin typeface="Times New Roman" panose="02020603050405020304" pitchFamily="18" charset="0"/>
                <a:ea typeface="Malgun Gothic" panose="020B0503020000020004" pitchFamily="34" charset="-127"/>
              </a:rPr>
              <a:t>.</a:t>
            </a:r>
            <a:endParaRPr lang="en-US" sz="2000" dirty="0"/>
          </a:p>
        </p:txBody>
      </p:sp>
      <p:sp>
        <p:nvSpPr>
          <p:cNvPr id="18" name="Rectangle 17"/>
          <p:cNvSpPr/>
          <p:nvPr/>
        </p:nvSpPr>
        <p:spPr>
          <a:xfrm>
            <a:off x="758552" y="3420737"/>
            <a:ext cx="3541844" cy="2554545"/>
          </a:xfrm>
          <a:prstGeom prst="rect">
            <a:avLst/>
          </a:prstGeom>
        </p:spPr>
        <p:txBody>
          <a:bodyPr wrap="square">
            <a:spAutoFit/>
          </a:bodyPr>
          <a:lstStyle/>
          <a:p>
            <a:pPr marL="285750" indent="-285750" algn="just">
              <a:buFont typeface="Wingdings" panose="05000000000000000000" pitchFamily="2" charset="2"/>
              <a:buChar char="Ø"/>
            </a:pPr>
            <a:r>
              <a:rPr lang="en-US" sz="2000" dirty="0" smtClean="0">
                <a:latin typeface="Times New Roman" panose="02020603050405020304" pitchFamily="18" charset="0"/>
                <a:ea typeface="Malgun Gothic" panose="020B0503020000020004" pitchFamily="34" charset="-127"/>
              </a:rPr>
              <a:t>AIEC decoder: Base on the neural network principle, which is pre-trained to learn the pre-defined mapping rule. AIEC decoder then be used to decode the original </a:t>
            </a:r>
            <a:r>
              <a:rPr lang="en-US" sz="2000" dirty="0" err="1" smtClean="0">
                <a:latin typeface="Times New Roman" panose="02020603050405020304" pitchFamily="18" charset="0"/>
                <a:ea typeface="Malgun Gothic" panose="020B0503020000020004" pitchFamily="34" charset="-127"/>
              </a:rPr>
              <a:t>datastream</a:t>
            </a:r>
            <a:r>
              <a:rPr lang="en-US" sz="2000" dirty="0" smtClean="0">
                <a:latin typeface="Times New Roman" panose="02020603050405020304" pitchFamily="18" charset="0"/>
                <a:ea typeface="Malgun Gothic" panose="020B0503020000020004" pitchFamily="34" charset="-127"/>
              </a:rPr>
              <a:t> from the received </a:t>
            </a:r>
            <a:r>
              <a:rPr lang="en-US" sz="2000" dirty="0" err="1" smtClean="0">
                <a:latin typeface="Times New Roman" panose="02020603050405020304" pitchFamily="18" charset="0"/>
                <a:ea typeface="Malgun Gothic" panose="020B0503020000020004" pitchFamily="34" charset="-127"/>
              </a:rPr>
              <a:t>bitstream</a:t>
            </a:r>
            <a:r>
              <a:rPr lang="en-US" sz="2000" dirty="0" smtClean="0">
                <a:latin typeface="Times New Roman" panose="02020603050405020304" pitchFamily="18" charset="0"/>
                <a:ea typeface="Malgun Gothic" panose="020B0503020000020004" pitchFamily="34" charset="-127"/>
              </a:rPr>
              <a:t>.</a:t>
            </a:r>
            <a:endParaRPr lang="en-US" sz="2000" dirty="0"/>
          </a:p>
        </p:txBody>
      </p:sp>
      <p:sp>
        <p:nvSpPr>
          <p:cNvPr id="19"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558426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10515600" cy="1325563"/>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AI-based </a:t>
            </a:r>
            <a:r>
              <a:rPr lang="en-US" sz="2900" b="1" i="1" dirty="0" err="1" smtClean="0">
                <a:latin typeface="Times New Roman" panose="02020603050405020304" pitchFamily="18" charset="0"/>
                <a:cs typeface="Times New Roman" panose="02020603050405020304" pitchFamily="18" charset="0"/>
              </a:rPr>
              <a:t>RoI</a:t>
            </a:r>
            <a:r>
              <a:rPr lang="en-US" sz="2900" b="1" i="1" dirty="0" smtClean="0">
                <a:latin typeface="Times New Roman" panose="02020603050405020304" pitchFamily="18" charset="0"/>
                <a:cs typeface="Times New Roman" panose="02020603050405020304" pitchFamily="18" charset="0"/>
              </a:rPr>
              <a:t> detection and tracking</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Rectangle 16"/>
          <p:cNvSpPr/>
          <p:nvPr/>
        </p:nvSpPr>
        <p:spPr>
          <a:xfrm>
            <a:off x="758552" y="1967856"/>
            <a:ext cx="3541844" cy="1631216"/>
          </a:xfrm>
          <a:prstGeom prst="rect">
            <a:avLst/>
          </a:prstGeom>
        </p:spPr>
        <p:txBody>
          <a:bodyPr wrap="square">
            <a:spAutoFit/>
          </a:bodyPr>
          <a:lstStyle/>
          <a:p>
            <a:pPr marL="285750" indent="-285750" algn="just">
              <a:buFont typeface="Wingdings" panose="05000000000000000000" pitchFamily="2" charset="2"/>
              <a:buChar char="Ø"/>
            </a:pPr>
            <a:r>
              <a:rPr lang="en-US" sz="2000" dirty="0" smtClean="0">
                <a:latin typeface="Times New Roman" panose="02020603050405020304" pitchFamily="18" charset="0"/>
                <a:ea typeface="Malgun Gothic" panose="020B0503020000020004" pitchFamily="34" charset="-127"/>
              </a:rPr>
              <a:t>LED detection and tracking: You Only Look Once (YOLO) platform can be used for real-time light source detection. </a:t>
            </a:r>
            <a:endParaRPr lang="en-US" sz="2000" dirty="0"/>
          </a:p>
        </p:txBody>
      </p:sp>
      <p:sp>
        <p:nvSpPr>
          <p:cNvPr id="18" name="Rectangle 17"/>
          <p:cNvSpPr/>
          <p:nvPr/>
        </p:nvSpPr>
        <p:spPr>
          <a:xfrm>
            <a:off x="758552" y="3893852"/>
            <a:ext cx="3541844" cy="1631216"/>
          </a:xfrm>
          <a:prstGeom prst="rect">
            <a:avLst/>
          </a:prstGeom>
        </p:spPr>
        <p:txBody>
          <a:bodyPr wrap="square">
            <a:spAutoFit/>
          </a:bodyPr>
          <a:lstStyle/>
          <a:p>
            <a:pPr marL="285750" indent="-285750" algn="just">
              <a:buFont typeface="Wingdings" panose="05000000000000000000" pitchFamily="2" charset="2"/>
              <a:buChar char="Ø"/>
            </a:pPr>
            <a:r>
              <a:rPr lang="en-US" sz="2000" dirty="0" smtClean="0">
                <a:latin typeface="Times New Roman" panose="02020603050405020304" pitchFamily="18" charset="0"/>
                <a:ea typeface="Malgun Gothic" panose="020B0503020000020004" pitchFamily="34" charset="-127"/>
              </a:rPr>
              <a:t>Low-rate data stream is used to make a receiver be able to distinguish the actual transmitters among all detected light source.</a:t>
            </a:r>
            <a:endParaRPr lang="en-US" sz="2000" dirty="0"/>
          </a:p>
        </p:txBody>
      </p:sp>
      <p:pic>
        <p:nvPicPr>
          <p:cNvPr id="4098" name="Picture 2" descr="Fig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1908" y="2043262"/>
            <a:ext cx="6824852" cy="3481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3068065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10515600" cy="1325563"/>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Neural Network </a:t>
            </a:r>
            <a:r>
              <a:rPr lang="en-US" sz="2900" b="1" i="1" dirty="0">
                <a:latin typeface="Times New Roman" panose="02020603050405020304" pitchFamily="18" charset="0"/>
                <a:cs typeface="Times New Roman" panose="02020603050405020304" pitchFamily="18" charset="0"/>
              </a:rPr>
              <a:t>D</a:t>
            </a:r>
            <a:r>
              <a:rPr lang="en-US" sz="2900" b="1" i="1" dirty="0" smtClean="0">
                <a:latin typeface="Times New Roman" panose="02020603050405020304" pitchFamily="18" charset="0"/>
                <a:cs typeface="Times New Roman" panose="02020603050405020304" pitchFamily="18" charset="0"/>
              </a:rPr>
              <a:t>ecoder</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5" name="_x197862176" descr="EMB000024dc103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7169" y="1543636"/>
            <a:ext cx="5331190" cy="3057046"/>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p:cNvSpPr/>
          <p:nvPr/>
        </p:nvSpPr>
        <p:spPr>
          <a:xfrm>
            <a:off x="2181849" y="4620661"/>
            <a:ext cx="7804433" cy="338554"/>
          </a:xfrm>
          <a:prstGeom prst="rect">
            <a:avLst/>
          </a:prstGeom>
        </p:spPr>
        <p:txBody>
          <a:bodyPr wrap="square">
            <a:spAutoFit/>
          </a:bodyPr>
          <a:lstStyle/>
          <a:p>
            <a:pPr algn="ctr"/>
            <a:r>
              <a:rPr lang="en-US" sz="1600" dirty="0">
                <a:latin typeface="+mj-lt"/>
              </a:rPr>
              <a:t>The neural network decoder principle and architecture for using in vehicular OCC system</a:t>
            </a:r>
          </a:p>
        </p:txBody>
      </p:sp>
      <p:sp>
        <p:nvSpPr>
          <p:cNvPr id="4" name="Rectangle 3"/>
          <p:cNvSpPr/>
          <p:nvPr/>
        </p:nvSpPr>
        <p:spPr>
          <a:xfrm>
            <a:off x="838200" y="5082440"/>
            <a:ext cx="10515600" cy="1015663"/>
          </a:xfrm>
          <a:prstGeom prst="rect">
            <a:avLst/>
          </a:prstGeom>
        </p:spPr>
        <p:txBody>
          <a:bodyPr wrap="square">
            <a:spAutoFit/>
          </a:bodyPr>
          <a:lstStyle/>
          <a:p>
            <a:pPr algn="just"/>
            <a:r>
              <a:rPr lang="en-US" sz="2000" dirty="0" smtClean="0">
                <a:solidFill>
                  <a:srgbClr val="000000"/>
                </a:solidFill>
                <a:latin typeface="Times New Roman" panose="02020603050405020304" pitchFamily="18" charset="0"/>
                <a:ea typeface="Times New Roman" panose="02020603050405020304" pitchFamily="18" charset="0"/>
              </a:rPr>
              <a:t>A Neural Network Decoder learning </a:t>
            </a:r>
            <a:r>
              <a:rPr lang="en-US" sz="2000" dirty="0">
                <a:solidFill>
                  <a:srgbClr val="000000"/>
                </a:solidFill>
                <a:latin typeface="Times New Roman" panose="02020603050405020304" pitchFamily="18" charset="0"/>
                <a:ea typeface="Times New Roman" panose="02020603050405020304" pitchFamily="18" charset="0"/>
              </a:rPr>
              <a:t>from real-world input data can adjust its parameters to minimize the bias between a predicted value and the actual </a:t>
            </a:r>
            <a:r>
              <a:rPr lang="en-US" sz="2000" u="sng" dirty="0" err="1">
                <a:solidFill>
                  <a:srgbClr val="000000"/>
                </a:solidFill>
                <a:latin typeface="Times New Roman" panose="02020603050405020304" pitchFamily="18" charset="0"/>
                <a:ea typeface="Times New Roman" panose="02020603050405020304" pitchFamily="18" charset="0"/>
              </a:rPr>
              <a:t>S_Phase</a:t>
            </a:r>
            <a:r>
              <a:rPr lang="en-US" sz="2000" dirty="0">
                <a:solidFill>
                  <a:srgbClr val="000000"/>
                </a:solidFill>
                <a:latin typeface="Times New Roman" panose="02020603050405020304" pitchFamily="18" charset="0"/>
                <a:ea typeface="Times New Roman" panose="02020603050405020304" pitchFamily="18" charset="0"/>
              </a:rPr>
              <a:t> value of a LED group based on the optimization algorithm.</a:t>
            </a:r>
            <a:endParaRPr lang="en-US" sz="2000" dirty="0"/>
          </a:p>
        </p:txBody>
      </p:sp>
      <p:sp>
        <p:nvSpPr>
          <p:cNvPr id="17"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860688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2848"/>
            <a:ext cx="10515600" cy="939800"/>
          </a:xfrm>
        </p:spPr>
        <p:txBody>
          <a:bodyPr/>
          <a:lstStyle/>
          <a:p>
            <a:pPr algn="ctr"/>
            <a:r>
              <a:rPr lang="en-US" dirty="0">
                <a:latin typeface="Times New Roman" panose="02020603050405020304" pitchFamily="18" charset="0"/>
                <a:cs typeface="Times New Roman" panose="02020603050405020304" pitchFamily="18" charset="0"/>
              </a:rPr>
              <a:t>References</a:t>
            </a:r>
            <a:endParaRPr lang="en-US" dirty="0"/>
          </a:p>
        </p:txBody>
      </p:sp>
      <p:sp>
        <p:nvSpPr>
          <p:cNvPr id="3" name="Content Placeholder 2"/>
          <p:cNvSpPr>
            <a:spLocks noGrp="1"/>
          </p:cNvSpPr>
          <p:nvPr>
            <p:ph idx="1"/>
          </p:nvPr>
        </p:nvSpPr>
        <p:spPr>
          <a:xfrm>
            <a:off x="1066800" y="1828801"/>
            <a:ext cx="10363200" cy="3322621"/>
          </a:xfrm>
        </p:spPr>
        <p:txBody>
          <a:bodyPr/>
          <a:lstStyle/>
          <a:p>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 L. Pham, H. Nguyen, T. Nguyen, and Y. M. Jang, “A Novel Neural Network-Based Method for Decoding and Detecting of the DS8-PSK Scheme in an OCC System,” </a:t>
            </a:r>
            <a:r>
              <a:rPr lang="en-US" sz="2400" i="1" dirty="0">
                <a:latin typeface="Times New Roman" panose="02020603050405020304" pitchFamily="18" charset="0"/>
                <a:cs typeface="Times New Roman" panose="02020603050405020304" pitchFamily="18" charset="0"/>
              </a:rPr>
              <a:t>Applied Sciences</a:t>
            </a:r>
            <a:r>
              <a:rPr lang="en-US" sz="2400" dirty="0">
                <a:latin typeface="Times New Roman" panose="02020603050405020304" pitchFamily="18" charset="0"/>
                <a:cs typeface="Times New Roman" panose="02020603050405020304" pitchFamily="18" charset="0"/>
              </a:rPr>
              <a:t>, vol. 9, no. 11, p. 2242, May 2019</a:t>
            </a:r>
            <a:r>
              <a:rPr lang="en-US" sz="2400" dirty="0" smtClean="0">
                <a:latin typeface="Times New Roman" panose="02020603050405020304" pitchFamily="18" charset="0"/>
                <a:cs typeface="Times New Roman" panose="02020603050405020304" pitchFamily="18" charset="0"/>
              </a:rPr>
              <a:t>.</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[2] </a:t>
            </a:r>
            <a:r>
              <a:rPr lang="en-US" sz="2400" dirty="0">
                <a:latin typeface="Times New Roman" panose="02020603050405020304" pitchFamily="18" charset="0"/>
                <a:cs typeface="Times New Roman" panose="02020603050405020304" pitchFamily="18" charset="0"/>
              </a:rPr>
              <a:t>T. </a:t>
            </a:r>
            <a:r>
              <a:rPr lang="en-US" sz="2400" dirty="0" smtClean="0">
                <a:latin typeface="Times New Roman" panose="02020603050405020304" pitchFamily="18" charset="0"/>
                <a:cs typeface="Times New Roman" panose="02020603050405020304" pitchFamily="18" charset="0"/>
              </a:rPr>
              <a:t>L. Pham, </a:t>
            </a:r>
            <a:r>
              <a:rPr lang="en-US" sz="2400" dirty="0">
                <a:latin typeface="Times New Roman" panose="02020603050405020304" pitchFamily="18" charset="0"/>
                <a:cs typeface="Times New Roman" panose="02020603050405020304" pitchFamily="18" charset="0"/>
              </a:rPr>
              <a:t>T</a:t>
            </a:r>
            <a:r>
              <a:rPr lang="en-US" sz="2400" dirty="0" smtClean="0">
                <a:latin typeface="Times New Roman" panose="02020603050405020304" pitchFamily="18" charset="0"/>
                <a:cs typeface="Times New Roman" panose="02020603050405020304" pitchFamily="18" charset="0"/>
              </a:rPr>
              <a:t>. Nguyen, </a:t>
            </a:r>
            <a:r>
              <a:rPr lang="en-US" sz="2400" dirty="0">
                <a:latin typeface="Times New Roman" panose="02020603050405020304" pitchFamily="18" charset="0"/>
                <a:cs typeface="Times New Roman" panose="02020603050405020304" pitchFamily="18" charset="0"/>
              </a:rPr>
              <a:t>M</a:t>
            </a:r>
            <a:r>
              <a:rPr lang="en-US" sz="2400" dirty="0" smtClean="0">
                <a:latin typeface="Times New Roman" panose="02020603050405020304" pitchFamily="18" charset="0"/>
                <a:cs typeface="Times New Roman" panose="02020603050405020304" pitchFamily="18" charset="0"/>
              </a:rPr>
              <a:t>. D. </a:t>
            </a:r>
            <a:r>
              <a:rPr lang="en-US" sz="2400" dirty="0" err="1" smtClean="0">
                <a:latin typeface="Times New Roman" panose="02020603050405020304" pitchFamily="18" charset="0"/>
                <a:cs typeface="Times New Roman" panose="02020603050405020304" pitchFamily="18" charset="0"/>
              </a:rPr>
              <a:t>Thieu</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a:t>
            </a:r>
            <a:r>
              <a:rPr lang="en-US" sz="2400" dirty="0" smtClean="0">
                <a:latin typeface="Times New Roman" panose="02020603050405020304" pitchFamily="18" charset="0"/>
                <a:cs typeface="Times New Roman" panose="02020603050405020304" pitchFamily="18" charset="0"/>
              </a:rPr>
              <a:t>. Nguyen, </a:t>
            </a:r>
            <a:r>
              <a:rPr lang="en-US" sz="2400" dirty="0">
                <a:latin typeface="Times New Roman" panose="02020603050405020304" pitchFamily="18" charset="0"/>
                <a:cs typeface="Times New Roman" panose="02020603050405020304" pitchFamily="18" charset="0"/>
              </a:rPr>
              <a:t>H</a:t>
            </a:r>
            <a:r>
              <a:rPr lang="en-US" sz="2400" dirty="0" smtClean="0">
                <a:latin typeface="Times New Roman" panose="02020603050405020304" pitchFamily="18" charset="0"/>
                <a:cs typeface="Times New Roman" panose="02020603050405020304" pitchFamily="18" charset="0"/>
              </a:rPr>
              <a:t>. Nguyen </a:t>
            </a:r>
            <a:r>
              <a:rPr lang="en-US" sz="2400" dirty="0">
                <a:latin typeface="Times New Roman" panose="02020603050405020304" pitchFamily="18" charset="0"/>
                <a:cs typeface="Times New Roman" panose="02020603050405020304" pitchFamily="18" charset="0"/>
              </a:rPr>
              <a:t>and </a:t>
            </a:r>
            <a:r>
              <a:rPr lang="en-US" sz="2400" dirty="0" smtClean="0">
                <a:latin typeface="Times New Roman" panose="02020603050405020304" pitchFamily="18" charset="0"/>
                <a:cs typeface="Times New Roman" panose="02020603050405020304" pitchFamily="18" charset="0"/>
              </a:rPr>
              <a:t>Y. M. Jang, “An Artificial Intelligence-Based Error Correction for Optical Camera Communication," </a:t>
            </a:r>
            <a:r>
              <a:rPr lang="en-US" sz="2400" i="1" dirty="0" smtClean="0">
                <a:latin typeface="Times New Roman" panose="02020603050405020304" pitchFamily="18" charset="0"/>
                <a:cs typeface="Times New Roman" panose="02020603050405020304" pitchFamily="18" charset="0"/>
              </a:rPr>
              <a:t>2019 </a:t>
            </a:r>
            <a:r>
              <a:rPr lang="en-US" sz="2400" i="1" dirty="0">
                <a:latin typeface="Times New Roman" panose="02020603050405020304" pitchFamily="18" charset="0"/>
                <a:cs typeface="Times New Roman" panose="02020603050405020304" pitchFamily="18" charset="0"/>
              </a:rPr>
              <a:t>Eleventh International Conference on Ubiquitous and Future Networks (</a:t>
            </a:r>
            <a:r>
              <a:rPr lang="en-US" sz="2400" i="1" dirty="0" smtClean="0">
                <a:latin typeface="Times New Roman" panose="02020603050405020304" pitchFamily="18" charset="0"/>
                <a:cs typeface="Times New Roman" panose="02020603050405020304" pitchFamily="18" charset="0"/>
              </a:rPr>
              <a:t>ICUFN)</a:t>
            </a:r>
            <a:r>
              <a:rPr lang="en-US" sz="2400" dirty="0" smtClean="0">
                <a:latin typeface="Times New Roman" panose="02020603050405020304" pitchFamily="18" charset="0"/>
                <a:cs typeface="Times New Roman" panose="02020603050405020304" pitchFamily="18" charset="0"/>
              </a:rPr>
              <a:t>, Zagreb, 2019</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p>
        </p:txBody>
      </p:sp>
      <p:sp>
        <p:nvSpPr>
          <p:cNvPr id="6"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8"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9"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916288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8F092A87-091C-4403-BB66-E306794E53C1}" vid="{C0FDF64B-A4A7-42AF-B050-AB99969436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Template>
  <TotalTime>1585</TotalTime>
  <Words>555</Words>
  <Application>Microsoft Office PowerPoint</Application>
  <PresentationFormat>Widescreen</PresentationFormat>
  <Paragraphs>65</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Malgun Gothic</vt:lpstr>
      <vt:lpstr>Arial</vt:lpstr>
      <vt:lpstr>Calibri</vt:lpstr>
      <vt:lpstr>Times New Roman</vt:lpstr>
      <vt:lpstr>Wingdings</vt:lpstr>
      <vt:lpstr>IEEE</vt:lpstr>
      <vt:lpstr>PowerPoint Presentation</vt:lpstr>
      <vt:lpstr>Artificial Intelligence Applications in High-rate Optical Vehicular Communication system </vt:lpstr>
      <vt:lpstr>PowerPoint Presentation</vt:lpstr>
      <vt:lpstr>Optical Vehicular Communication system</vt:lpstr>
      <vt:lpstr>Proposed system architecture</vt:lpstr>
      <vt:lpstr>AI-based Error Correction</vt:lpstr>
      <vt:lpstr>AI-based RoI detection and tracking</vt:lpstr>
      <vt:lpstr>Neural Network Decoder</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Region-of-Interest Signaling Vehicular System Using Optical Camera Communications</dc:title>
  <dc:creator>cong hoan</dc:creator>
  <cp:lastModifiedBy>(전자공학과)팜퉁럼</cp:lastModifiedBy>
  <cp:revision>60</cp:revision>
  <dcterms:created xsi:type="dcterms:W3CDTF">2018-11-10T01:51:30Z</dcterms:created>
  <dcterms:modified xsi:type="dcterms:W3CDTF">2019-11-12T13:02:06Z</dcterms:modified>
</cp:coreProperties>
</file>