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5" r:id="rId2"/>
    <p:sldId id="256" r:id="rId3"/>
    <p:sldId id="257" r:id="rId4"/>
    <p:sldId id="259" r:id="rId5"/>
    <p:sldId id="258" r:id="rId6"/>
    <p:sldId id="266"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56" d="100"/>
          <a:sy n="56"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smtClean="0"/>
              <a:t>The Gaussian</a:t>
            </a:r>
            <a:r>
              <a:rPr lang="en-US" b="0" i="0" baseline="0" dirty="0" smtClean="0"/>
              <a:t> distribution</a:t>
            </a:r>
            <a:endParaRPr lang="en-US" b="0" i="0" dirty="0"/>
          </a:p>
        </p:txBody>
      </p:sp>
      <p:sp>
        <p:nvSpPr>
          <p:cNvPr id="4" name="Slide Number Placeholder 3"/>
          <p:cNvSpPr>
            <a:spLocks noGrp="1"/>
          </p:cNvSpPr>
          <p:nvPr>
            <p:ph type="sldNum" sz="quarter" idx="10"/>
          </p:nvPr>
        </p:nvSpPr>
        <p:spPr/>
        <p:txBody>
          <a:bodyPr/>
          <a:lstStyle/>
          <a:p>
            <a:fld id="{6C38CEDF-50DF-4836-B4EB-299318907258}" type="slidenum">
              <a:rPr lang="en-US" smtClean="0"/>
              <a:t>5</a:t>
            </a:fld>
            <a:endParaRPr lang="en-US"/>
          </a:p>
        </p:txBody>
      </p:sp>
    </p:spTree>
    <p:extLst>
      <p:ext uri="{BB962C8B-B14F-4D97-AF65-F5344CB8AC3E}">
        <p14:creationId xmlns:p14="http://schemas.microsoft.com/office/powerpoint/2010/main" val="197188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rgbClr val="FF0000"/>
                </a:solidFill>
              </a:rPr>
              <a:t>doc.: IEEE 15-19-0xxx-00-0vat</a:t>
            </a:r>
            <a:endParaRPr lang="en-US" altLang="en-US" sz="1400" b="1" dirty="0">
              <a:solidFill>
                <a:srgbClr val="FF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15-19-0525-00-0vat</a:t>
            </a:r>
            <a:endParaRPr lang="en-US" altLang="en-US" sz="1400" b="1" dirty="0">
              <a:solidFill>
                <a:sysClr val="windowText" lastClr="000000"/>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IG VAT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Channel model in High-rate Optical Vehicular Communication </a:t>
            </a:r>
            <a:r>
              <a:rPr lang="en-US" altLang="en-US" sz="1600" b="1" dirty="0">
                <a:solidFill>
                  <a:prstClr val="black"/>
                </a:solidFill>
                <a:latin typeface="Times New Roman" panose="02020603050405020304" pitchFamily="18" charset="0"/>
              </a:rPr>
              <a:t>System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November 2019</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Tung Lam Pham, </a:t>
            </a:r>
            <a:r>
              <a:rPr lang="en-US" altLang="en-US" sz="1600" dirty="0" err="1" smtClean="0">
                <a:solidFill>
                  <a:prstClr val="black"/>
                </a:solidFill>
                <a:latin typeface="Times New Roman" panose="02020603050405020304" pitchFamily="18" charset="0"/>
              </a:rPr>
              <a:t>Hoan</a:t>
            </a:r>
            <a:r>
              <a:rPr lang="en-US" altLang="en-US" sz="1600" dirty="0" smtClean="0">
                <a:solidFill>
                  <a:prstClr val="black"/>
                </a:solidFill>
                <a:latin typeface="Times New Roman" panose="02020603050405020304" pitchFamily="18" charset="0"/>
              </a:rPr>
              <a:t> Nguyen </a:t>
            </a:r>
            <a:r>
              <a:rPr lang="en-US" altLang="en-US" sz="1600" dirty="0" smtClean="0">
                <a:solidFill>
                  <a:prstClr val="black"/>
                </a:solidFill>
                <a:latin typeface="Times New Roman" panose="02020603050405020304" pitchFamily="18" charset="0"/>
              </a:rPr>
              <a:t>and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Introduce the channel model</a:t>
            </a:r>
            <a:r>
              <a:rPr lang="en-US" sz="1600" dirty="0" smtClean="0">
                <a:latin typeface="Times New Roman" panose="02020603050405020304" pitchFamily="18" charset="0"/>
                <a:cs typeface="Times New Roman" panose="02020603050405020304" pitchFamily="18" charset="0"/>
              </a:rPr>
              <a:t> in High-rate </a:t>
            </a:r>
            <a:r>
              <a:rPr lang="en-US" altLang="en-US" sz="1600" dirty="0" smtClean="0">
                <a:solidFill>
                  <a:prstClr val="black"/>
                </a:solidFill>
                <a:latin typeface="Times New Roman" panose="02020603050405020304" pitchFamily="18" charset="0"/>
              </a:rPr>
              <a:t>Optical Vehicular Communication System</a:t>
            </a:r>
            <a:endParaRPr lang="en-US" altLang="en-US" sz="1600" dirty="0">
              <a:solidFill>
                <a:prstClr val="black"/>
              </a:solidFill>
              <a:latin typeface="Times New Roman" panose="02020603050405020304" pitchFamily="18" charset="0"/>
            </a:endParaRPr>
          </a:p>
          <a:p>
            <a:pPr algn="just" eaLnBrk="0"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To give a complete </a:t>
            </a:r>
            <a:r>
              <a:rPr lang="en-US" altLang="en-US" sz="1600" dirty="0">
                <a:solidFill>
                  <a:prstClr val="black"/>
                </a:solidFill>
                <a:latin typeface="Times New Roman" panose="02020603050405020304" pitchFamily="18" charset="0"/>
              </a:rPr>
              <a:t>channel model</a:t>
            </a:r>
            <a:r>
              <a:rPr lang="en-US" sz="1600" dirty="0">
                <a:latin typeface="Times New Roman" panose="02020603050405020304" pitchFamily="18" charset="0"/>
                <a:cs typeface="Times New Roman" panose="02020603050405020304" pitchFamily="18" charset="0"/>
              </a:rPr>
              <a:t> in High-rate </a:t>
            </a:r>
            <a:r>
              <a:rPr lang="en-US" altLang="en-US" sz="1600" dirty="0">
                <a:solidFill>
                  <a:prstClr val="black"/>
                </a:solidFill>
                <a:latin typeface="Times New Roman" panose="02020603050405020304" pitchFamily="18" charset="0"/>
              </a:rPr>
              <a:t>Optical Vehicular Communication </a:t>
            </a:r>
            <a:r>
              <a:rPr lang="en-US" altLang="en-US" sz="1600" dirty="0" smtClean="0">
                <a:solidFill>
                  <a:prstClr val="black"/>
                </a:solidFill>
                <a:latin typeface="Times New Roman" panose="02020603050405020304" pitchFamily="18" charset="0"/>
              </a:rPr>
              <a:t>System</a:t>
            </a:r>
            <a:r>
              <a:rPr lang="en-US" sz="1600" dirty="0" smtClean="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710849"/>
            <a:ext cx="9144000" cy="3179805"/>
          </a:xfrm>
        </p:spPr>
        <p:txBody>
          <a:bodyPr>
            <a:normAutofit/>
          </a:bodyPr>
          <a:lstStyle/>
          <a:p>
            <a:r>
              <a:rPr lang="en-US" sz="4000" dirty="0" smtClean="0">
                <a:latin typeface="Times New Roman" panose="02020603050405020304" pitchFamily="18" charset="0"/>
                <a:cs typeface="Times New Roman" panose="02020603050405020304" pitchFamily="18" charset="0"/>
              </a:rPr>
              <a:t>Channel model in High-rate Optical Vehicular Communication system</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647924"/>
            <a:ext cx="10515600" cy="818846"/>
          </a:xfrm>
        </p:spPr>
        <p:txBody>
          <a:body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Commercialize </a:t>
            </a:r>
            <a:r>
              <a:rPr lang="en-US" sz="2000" dirty="0">
                <a:latin typeface="Times New Roman" panose="02020603050405020304" pitchFamily="18" charset="0"/>
                <a:cs typeface="Times New Roman" panose="02020603050405020304" pitchFamily="18" charset="0"/>
              </a:rPr>
              <a:t>OCC for Vehicular communication still be a challenging work due to the complexity of channel model caused by various type of noise and weather condition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Challenges in Optical Vehicular Communication system</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9" name="Content Placeholder 2"/>
          <p:cNvSpPr txBox="1">
            <a:spLocks/>
          </p:cNvSpPr>
          <p:nvPr/>
        </p:nvSpPr>
        <p:spPr bwMode="auto">
          <a:xfrm>
            <a:off x="838199" y="5077573"/>
            <a:ext cx="10515600" cy="81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Can </a:t>
            </a:r>
            <a:r>
              <a:rPr lang="en-US" sz="2000" dirty="0">
                <a:latin typeface="Times New Roman" panose="02020603050405020304" pitchFamily="18" charset="0"/>
                <a:cs typeface="Times New Roman" panose="02020603050405020304" pitchFamily="18" charset="0"/>
              </a:rPr>
              <a:t>be modelled as two type: </a:t>
            </a:r>
            <a:r>
              <a:rPr lang="en-US" sz="2000" dirty="0" smtClean="0">
                <a:latin typeface="Times New Roman" panose="02020603050405020304" pitchFamily="18" charset="0"/>
                <a:cs typeface="Times New Roman" panose="02020603050405020304" pitchFamily="18" charset="0"/>
              </a:rPr>
              <a:t>Additive </a:t>
            </a:r>
            <a:r>
              <a:rPr lang="en-US" sz="2000" dirty="0">
                <a:latin typeface="Times New Roman" panose="02020603050405020304" pitchFamily="18" charset="0"/>
                <a:cs typeface="Times New Roman" panose="02020603050405020304" pitchFamily="18" charset="0"/>
              </a:rPr>
              <a:t>White Gaussian noise (AWGN) and Blur (motion blur, rainy, snowy, foggy, etc.)</a:t>
            </a:r>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2" name="Rectangle 1"/>
          <p:cNvSpPr/>
          <p:nvPr/>
        </p:nvSpPr>
        <p:spPr>
          <a:xfrm>
            <a:off x="838200" y="1927671"/>
            <a:ext cx="10515599" cy="1015663"/>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HS-PSK is a typical modulation scheme which had been introduced in IEEE 802.15.7-2018 standard as high-rate data scheme using in hybrid waveform of Optical Camera Communication (OCC) and Vehicle-to-Vehicle(V2V) scenario.</a:t>
            </a:r>
          </a:p>
        </p:txBody>
      </p:sp>
      <p:sp>
        <p:nvSpPr>
          <p:cNvPr id="11"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619125"/>
            <a:ext cx="10363200" cy="1066800"/>
          </a:xfrm>
        </p:spPr>
        <p:txBody>
          <a:bodyPr>
            <a:normAutofit fontScale="90000"/>
          </a:bodyPr>
          <a:lstStyle/>
          <a:p>
            <a:pPr algn="l"/>
            <a:r>
              <a:rPr lang="en-US" sz="3200" b="1" i="1" dirty="0" smtClean="0">
                <a:latin typeface="Times New Roman" panose="02020603050405020304" pitchFamily="18" charset="0"/>
                <a:cs typeface="Times New Roman" panose="02020603050405020304" pitchFamily="18" charset="0"/>
              </a:rPr>
              <a:t>Proposed channel model in Optical Vehicular Communication </a:t>
            </a:r>
            <a:endParaRPr lang="en-US" sz="3200"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
        <p:nvSpPr>
          <p:cNvPr id="4" name="Rectangle 2">
            <a:extLst>
              <a:ext uri="{FF2B5EF4-FFF2-40B4-BE49-F238E27FC236}">
                <a16:creationId xmlns:a16="http://schemas.microsoft.com/office/drawing/2014/main" id="{C31D89DD-55CE-425C-96DC-24A204137B6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Hộp Văn bản 5">
            <a:extLst>
              <a:ext uri="{FF2B5EF4-FFF2-40B4-BE49-F238E27FC236}">
                <a16:creationId xmlns:a16="http://schemas.microsoft.com/office/drawing/2014/main" id="{49D89515-4C56-4E74-B8EE-9CE39B9AA67C}"/>
              </a:ext>
            </a:extLst>
          </p:cNvPr>
          <p:cNvSpPr txBox="1"/>
          <p:nvPr/>
        </p:nvSpPr>
        <p:spPr>
          <a:xfrm>
            <a:off x="752475" y="1788860"/>
            <a:ext cx="10363200" cy="707886"/>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smtClean="0">
                <a:latin typeface="+mj-lt"/>
              </a:rPr>
              <a:t>White </a:t>
            </a:r>
            <a:r>
              <a:rPr lang="en-US" sz="2000" dirty="0">
                <a:latin typeface="+mj-lt"/>
              </a:rPr>
              <a:t>Gaussian Noise is inevitable in OCC system, which is caused by ambient light radiation from the sun, street </a:t>
            </a:r>
            <a:r>
              <a:rPr lang="en-US" sz="2000" dirty="0" smtClean="0">
                <a:latin typeface="+mj-lt"/>
              </a:rPr>
              <a:t>light.</a:t>
            </a:r>
          </a:p>
        </p:txBody>
      </p:sp>
      <p:sp>
        <p:nvSpPr>
          <p:cNvPr id="12"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pic>
        <p:nvPicPr>
          <p:cNvPr id="13" name="Picture 2" descr="Drawi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9435" y="3759796"/>
            <a:ext cx="7209276" cy="178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4106957" y="5677270"/>
            <a:ext cx="3558988" cy="338554"/>
          </a:xfrm>
          <a:prstGeom prst="rect">
            <a:avLst/>
          </a:prstGeom>
        </p:spPr>
        <p:txBody>
          <a:bodyPr wrap="none">
            <a:spAutoFit/>
          </a:bodyPr>
          <a:lstStyle/>
          <a:p>
            <a:r>
              <a:rPr lang="en-US" sz="1600" dirty="0">
                <a:latin typeface="+mj-lt"/>
                <a:ea typeface="Malgun Gothic" panose="020B0503020000020004" pitchFamily="34" charset="-127"/>
              </a:rPr>
              <a:t>Channel model in vehicular OCC system</a:t>
            </a:r>
            <a:endParaRPr lang="en-US" sz="1600" dirty="0">
              <a:latin typeface="+mj-lt"/>
            </a:endParaRPr>
          </a:p>
        </p:txBody>
      </p:sp>
      <p:sp>
        <p:nvSpPr>
          <p:cNvPr id="15" name="Hộp Văn bản 5">
            <a:extLst>
              <a:ext uri="{FF2B5EF4-FFF2-40B4-BE49-F238E27FC236}">
                <a16:creationId xmlns:a16="http://schemas.microsoft.com/office/drawing/2014/main" id="{49D89515-4C56-4E74-B8EE-9CE39B9AA67C}"/>
              </a:ext>
            </a:extLst>
          </p:cNvPr>
          <p:cNvSpPr txBox="1"/>
          <p:nvPr/>
        </p:nvSpPr>
        <p:spPr>
          <a:xfrm>
            <a:off x="752475" y="2811672"/>
            <a:ext cx="10363200" cy="707886"/>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dirty="0">
                <a:latin typeface="+mj-lt"/>
              </a:rPr>
              <a:t>Besides, due to relying on image sensors as the receiver, blur is also an issue of OCC system, especially in vehicular environment.</a:t>
            </a:r>
            <a:endParaRPr lang="en-US" sz="2000" dirty="0" smtClean="0">
              <a:latin typeface="+mj-lt"/>
            </a:endParaRPr>
          </a:p>
        </p:txBody>
      </p:sp>
    </p:spTree>
    <p:extLst>
      <p:ext uri="{BB962C8B-B14F-4D97-AF65-F5344CB8AC3E}">
        <p14:creationId xmlns:p14="http://schemas.microsoft.com/office/powerpoint/2010/main" val="3999158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14" name="Title 1"/>
          <p:cNvSpPr>
            <a:spLocks noGrp="1"/>
          </p:cNvSpPr>
          <p:nvPr>
            <p:ph type="title"/>
          </p:nvPr>
        </p:nvSpPr>
        <p:spPr>
          <a:xfrm>
            <a:off x="752475" y="619125"/>
            <a:ext cx="10363200" cy="1066800"/>
          </a:xfrm>
        </p:spPr>
        <p:txBody>
          <a:bodyPr>
            <a:normAutofit/>
          </a:bodyPr>
          <a:lstStyle/>
          <a:p>
            <a:pPr algn="just"/>
            <a:r>
              <a:rPr lang="en-US" sz="2900" b="1" i="1" dirty="0">
                <a:latin typeface="Times New Roman" panose="02020603050405020304" pitchFamily="18" charset="0"/>
                <a:cs typeface="Times New Roman" panose="02020603050405020304" pitchFamily="18" charset="0"/>
              </a:rPr>
              <a:t>Additive White Gaussian Noise</a:t>
            </a:r>
            <a:endParaRPr lang="en-US" sz="2900" dirty="0"/>
          </a:p>
        </p:txBody>
      </p:sp>
      <p:sp>
        <p:nvSpPr>
          <p:cNvPr id="5" name="Rectangle 4"/>
          <p:cNvSpPr/>
          <p:nvPr/>
        </p:nvSpPr>
        <p:spPr>
          <a:xfrm>
            <a:off x="6413047" y="1792014"/>
            <a:ext cx="4702628" cy="1323439"/>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Additive while Gaussian noise (AWGN) is a basic noise mode in communication system to simulate the effect of many random process in the real </a:t>
            </a:r>
            <a:r>
              <a:rPr lang="en-US" sz="2000" dirty="0" smtClean="0">
                <a:latin typeface="+mj-lt"/>
              </a:rPr>
              <a:t>environment.</a:t>
            </a:r>
            <a:endParaRPr lang="en-US" sz="2000" dirty="0">
              <a:latin typeface="+mj-lt"/>
            </a:endParaRPr>
          </a:p>
        </p:txBody>
      </p:sp>
      <p:sp>
        <p:nvSpPr>
          <p:cNvPr id="6" name="Rectangle 5"/>
          <p:cNvSpPr/>
          <p:nvPr/>
        </p:nvSpPr>
        <p:spPr>
          <a:xfrm>
            <a:off x="6413047" y="3330945"/>
            <a:ext cx="4702628" cy="2554545"/>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AWGN noise is added to </a:t>
            </a:r>
            <a:r>
              <a:rPr lang="en-US" sz="2000" dirty="0" smtClean="0">
                <a:latin typeface="+mj-lt"/>
              </a:rPr>
              <a:t>OCC </a:t>
            </a:r>
            <a:r>
              <a:rPr lang="en-US" sz="2000" dirty="0">
                <a:latin typeface="+mj-lt"/>
              </a:rPr>
              <a:t>systems to simulate the effect of many random process in the real environment such as: the thermal vibrations of atoms in conductors, shot noise, black-body radiation from the earth and other warm objects, and from celestial sources such as the Sun, which effect to </a:t>
            </a:r>
            <a:r>
              <a:rPr lang="en-US" sz="2000" dirty="0" smtClean="0">
                <a:latin typeface="+mj-lt"/>
              </a:rPr>
              <a:t>OCC systems.</a:t>
            </a:r>
            <a:endParaRPr lang="en-US" sz="2000" dirty="0">
              <a:latin typeface="+mj-lt"/>
            </a:endParaRPr>
          </a:p>
        </p:txBody>
      </p:sp>
      <p:pic>
        <p:nvPicPr>
          <p:cNvPr id="1026" name="Picture 2" descr="Image result for gaussian distrib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025" y="1792929"/>
            <a:ext cx="4899937" cy="355595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256869" y="5590243"/>
            <a:ext cx="2310248" cy="338554"/>
          </a:xfrm>
          <a:prstGeom prst="rect">
            <a:avLst/>
          </a:prstGeom>
        </p:spPr>
        <p:txBody>
          <a:bodyPr wrap="none">
            <a:spAutoFit/>
          </a:bodyPr>
          <a:lstStyle/>
          <a:p>
            <a:r>
              <a:rPr lang="en-US" sz="1600" dirty="0">
                <a:latin typeface="+mj-lt"/>
              </a:rPr>
              <a:t>The Gaussian distribution</a:t>
            </a:r>
          </a:p>
        </p:txBody>
      </p:sp>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Blurring phenomenon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974643700"/>
              </p:ext>
            </p:extLst>
          </p:nvPr>
        </p:nvGraphicFramePr>
        <p:xfrm>
          <a:off x="4784018" y="2830207"/>
          <a:ext cx="1736788" cy="451114"/>
        </p:xfrm>
        <a:graphic>
          <a:graphicData uri="http://schemas.openxmlformats.org/presentationml/2006/ole">
            <mc:AlternateContent xmlns:mc="http://schemas.openxmlformats.org/markup-compatibility/2006">
              <mc:Choice xmlns:v="urn:schemas-microsoft-com:vml" Requires="v">
                <p:oleObj spid="_x0000_s2060" name="Equation" r:id="rId3" imgW="787058" imgH="215806" progId="Equation.DSMT4">
                  <p:embed/>
                </p:oleObj>
              </mc:Choice>
              <mc:Fallback>
                <p:oleObj name="Equation" r:id="rId3" imgW="787058" imgH="215806"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4018" y="2830207"/>
                        <a:ext cx="1736788" cy="451114"/>
                      </a:xfrm>
                      <a:prstGeom prst="rect">
                        <a:avLst/>
                      </a:prstGeom>
                      <a:noFill/>
                    </p:spPr>
                  </p:pic>
                </p:oleObj>
              </mc:Fallback>
            </mc:AlternateContent>
          </a:graphicData>
        </a:graphic>
      </p:graphicFrame>
      <p:sp>
        <p:nvSpPr>
          <p:cNvPr id="8" name="Rectangle 7"/>
          <p:cNvSpPr/>
          <p:nvPr/>
        </p:nvSpPr>
        <p:spPr>
          <a:xfrm>
            <a:off x="849086" y="1772940"/>
            <a:ext cx="10504714" cy="1015663"/>
          </a:xfrm>
          <a:prstGeom prst="rect">
            <a:avLst/>
          </a:prstGeom>
        </p:spPr>
        <p:txBody>
          <a:bodyPr wrap="square">
            <a:spAutoFit/>
          </a:bodyPr>
          <a:lstStyle/>
          <a:p>
            <a:pPr indent="171450" algn="just">
              <a:buFont typeface="Wingdings" panose="05000000000000000000" pitchFamily="2" charset="2"/>
              <a:buChar char="Ø"/>
            </a:pPr>
            <a:r>
              <a:rPr lang="en-US" sz="2000" dirty="0" smtClean="0">
                <a:solidFill>
                  <a:srgbClr val="000000"/>
                </a:solidFill>
                <a:latin typeface="Times New Roman" panose="02020603050405020304" pitchFamily="18" charset="0"/>
                <a:ea typeface="Times New Roman" panose="02020603050405020304" pitchFamily="18" charset="0"/>
              </a:rPr>
              <a:t>The </a:t>
            </a:r>
            <a:r>
              <a:rPr lang="en-US" sz="2000" dirty="0">
                <a:solidFill>
                  <a:srgbClr val="000000"/>
                </a:solidFill>
                <a:latin typeface="Times New Roman" panose="02020603050405020304" pitchFamily="18" charset="0"/>
                <a:ea typeface="Times New Roman" panose="02020603050405020304" pitchFamily="18" charset="0"/>
              </a:rPr>
              <a:t>received image of LEDs which is contaminated by the blur process and noise can be obtained by a convolutional process of the blur kernel with a clear image of LEDs, followed by the addition of noise, as follows:</a:t>
            </a:r>
            <a:endParaRPr lang="en-US" sz="2000" dirty="0"/>
          </a:p>
        </p:txBody>
      </p:sp>
      <p:sp>
        <p:nvSpPr>
          <p:cNvPr id="9" name="Rectangle 8"/>
          <p:cNvSpPr/>
          <p:nvPr/>
        </p:nvSpPr>
        <p:spPr>
          <a:xfrm>
            <a:off x="962025" y="3458012"/>
            <a:ext cx="10391776" cy="707886"/>
          </a:xfrm>
          <a:prstGeom prst="rect">
            <a:avLst/>
          </a:prstGeom>
        </p:spPr>
        <p:txBody>
          <a:bodyPr wrap="square">
            <a:spAutoFit/>
          </a:bodyPr>
          <a:lstStyle/>
          <a:p>
            <a:pPr algn="just"/>
            <a:r>
              <a:rPr lang="en-US" sz="2000" dirty="0">
                <a:solidFill>
                  <a:srgbClr val="000000"/>
                </a:solidFill>
                <a:latin typeface="Times New Roman" panose="02020603050405020304" pitchFamily="18" charset="0"/>
                <a:ea typeface="Times New Roman" panose="02020603050405020304" pitchFamily="18" charset="0"/>
              </a:rPr>
              <a:t>where y is the captured image matrix, h is the blur kernel matrix, x is the original image matrix, and n is the noise matrix</a:t>
            </a:r>
            <a:endParaRPr lang="en-US" sz="2000" dirty="0"/>
          </a:p>
        </p:txBody>
      </p:sp>
      <p:sp>
        <p:nvSpPr>
          <p:cNvPr id="10" name="Rectangle 9"/>
          <p:cNvSpPr/>
          <p:nvPr/>
        </p:nvSpPr>
        <p:spPr>
          <a:xfrm>
            <a:off x="962024" y="4465731"/>
            <a:ext cx="10391775" cy="400110"/>
          </a:xfrm>
          <a:prstGeom prst="rect">
            <a:avLst/>
          </a:prstGeom>
        </p:spPr>
        <p:txBody>
          <a:bodyPr wrap="square">
            <a:spAutoFit/>
          </a:bodyPr>
          <a:lstStyle/>
          <a:p>
            <a:r>
              <a:rPr lang="en-US" sz="2000" dirty="0" smtClean="0">
                <a:solidFill>
                  <a:srgbClr val="000000"/>
                </a:solidFill>
                <a:latin typeface="Times New Roman" panose="02020603050405020304" pitchFamily="18" charset="0"/>
                <a:ea typeface="Times New Roman" panose="02020603050405020304" pitchFamily="18" charset="0"/>
              </a:rPr>
              <a:t>Note that all </a:t>
            </a:r>
            <a:r>
              <a:rPr lang="en-US" sz="2000" dirty="0">
                <a:solidFill>
                  <a:srgbClr val="000000"/>
                </a:solidFill>
                <a:latin typeface="Times New Roman" panose="02020603050405020304" pitchFamily="18" charset="0"/>
                <a:ea typeface="Times New Roman" panose="02020603050405020304" pitchFamily="18" charset="0"/>
              </a:rPr>
              <a:t>cells in a blur kernel will take equal values and add to </a:t>
            </a:r>
            <a:r>
              <a:rPr lang="en-US" sz="2000" dirty="0" smtClean="0">
                <a:solidFill>
                  <a:srgbClr val="000000"/>
                </a:solidFill>
                <a:latin typeface="Times New Roman" panose="02020603050405020304" pitchFamily="18" charset="0"/>
                <a:ea typeface="Times New Roman" panose="02020603050405020304" pitchFamily="18" charset="0"/>
              </a:rPr>
              <a:t>one.</a:t>
            </a:r>
            <a:endParaRPr lang="en-US" sz="2000" dirty="0"/>
          </a:p>
        </p:txBody>
      </p:sp>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322621"/>
          </a:xfrm>
        </p:spPr>
        <p:txBody>
          <a:bodyPr/>
          <a:lstStyle/>
          <a:p>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L. Pham, H. Nguyen, T. Nguyen, and Y. M. Jang, “A Novel Neural Network-Based Method for Decoding and Detecting of the DS8-PSK Scheme in an OCC System,” </a:t>
            </a:r>
            <a:r>
              <a:rPr lang="en-US" sz="2400" i="1" dirty="0">
                <a:latin typeface="Times New Roman" panose="02020603050405020304" pitchFamily="18" charset="0"/>
                <a:cs typeface="Times New Roman" panose="02020603050405020304" pitchFamily="18" charset="0"/>
              </a:rPr>
              <a:t>Applied Sciences</a:t>
            </a:r>
            <a:r>
              <a:rPr lang="en-US" sz="2400" dirty="0">
                <a:latin typeface="Times New Roman" panose="02020603050405020304" pitchFamily="18" charset="0"/>
                <a:cs typeface="Times New Roman" panose="02020603050405020304" pitchFamily="18" charset="0"/>
              </a:rPr>
              <a:t>, vol. 9, no. 11, p. 2242, May 2019</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T. </a:t>
            </a:r>
            <a:r>
              <a:rPr lang="en-US" sz="2400" dirty="0" smtClean="0">
                <a:latin typeface="Times New Roman" panose="02020603050405020304" pitchFamily="18" charset="0"/>
                <a:cs typeface="Times New Roman" panose="02020603050405020304" pitchFamily="18" charset="0"/>
              </a:rPr>
              <a:t>L. Pham, </a:t>
            </a: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M</a:t>
            </a:r>
            <a:r>
              <a:rPr lang="en-US" sz="2400" dirty="0" smtClean="0">
                <a:latin typeface="Times New Roman" panose="02020603050405020304" pitchFamily="18" charset="0"/>
                <a:cs typeface="Times New Roman" panose="02020603050405020304" pitchFamily="18" charset="0"/>
              </a:rPr>
              <a:t>. D. </a:t>
            </a:r>
            <a:r>
              <a:rPr lang="en-US" sz="2400" dirty="0" err="1" smtClean="0">
                <a:latin typeface="Times New Roman" panose="02020603050405020304" pitchFamily="18" charset="0"/>
                <a:cs typeface="Times New Roman" panose="02020603050405020304" pitchFamily="18" charset="0"/>
              </a:rPr>
              <a:t>Thieu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Y. M. Jang, “An Artificial Intelligence-Based Error Correction for Optical Camera Communication," </a:t>
            </a:r>
            <a:r>
              <a:rPr lang="en-US" sz="2400" i="1" dirty="0" smtClean="0">
                <a:latin typeface="Times New Roman" panose="02020603050405020304" pitchFamily="18" charset="0"/>
                <a:cs typeface="Times New Roman" panose="02020603050405020304" pitchFamily="18" charset="0"/>
              </a:rPr>
              <a:t>2019 </a:t>
            </a:r>
            <a:r>
              <a:rPr lang="en-US" sz="2400" i="1" dirty="0">
                <a:latin typeface="Times New Roman" panose="02020603050405020304" pitchFamily="18" charset="0"/>
                <a:cs typeface="Times New Roman" panose="02020603050405020304" pitchFamily="18" charset="0"/>
              </a:rPr>
              <a:t>Eleventh International Conference on Ubiquitous and Future Networks (</a:t>
            </a:r>
            <a:r>
              <a:rPr lang="en-US" sz="2400" i="1" dirty="0" smtClean="0">
                <a:latin typeface="Times New Roman" panose="02020603050405020304" pitchFamily="18" charset="0"/>
                <a:cs typeface="Times New Roman" panose="02020603050405020304" pitchFamily="18" charset="0"/>
              </a:rPr>
              <a:t>ICUFN)</a:t>
            </a:r>
            <a:r>
              <a:rPr lang="en-US" sz="2400" dirty="0" smtClean="0">
                <a:latin typeface="Times New Roman" panose="02020603050405020304" pitchFamily="18" charset="0"/>
                <a:cs typeface="Times New Roman" panose="02020603050405020304" pitchFamily="18" charset="0"/>
              </a:rPr>
              <a:t>, Zagreb, 2019</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1267</TotalTime>
  <Words>539</Words>
  <Application>Microsoft Office PowerPoint</Application>
  <PresentationFormat>Widescreen</PresentationFormat>
  <Paragraphs>57</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Malgun Gothic</vt:lpstr>
      <vt:lpstr>Arial</vt:lpstr>
      <vt:lpstr>Calibri</vt:lpstr>
      <vt:lpstr>Times New Roman</vt:lpstr>
      <vt:lpstr>Wingdings</vt:lpstr>
      <vt:lpstr>IEEE</vt:lpstr>
      <vt:lpstr>Equation</vt:lpstr>
      <vt:lpstr>PowerPoint Presentation</vt:lpstr>
      <vt:lpstr>Channel model in High-rate Optical Vehicular Communication system </vt:lpstr>
      <vt:lpstr>PowerPoint Presentation</vt:lpstr>
      <vt:lpstr>Proposed channel model in Optical Vehicular Communication </vt:lpstr>
      <vt:lpstr>Additive White Gaussian Noise</vt:lpstr>
      <vt:lpstr>Blurring phenomenon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55</cp:revision>
  <dcterms:created xsi:type="dcterms:W3CDTF">2018-11-10T01:51:30Z</dcterms:created>
  <dcterms:modified xsi:type="dcterms:W3CDTF">2019-11-12T13:02:03Z</dcterms:modified>
</cp:coreProperties>
</file>