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BF9A1"/>
    <a:srgbClr val="B1C8CE"/>
    <a:srgbClr val="F8F456"/>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09" autoAdjust="0"/>
    <p:restoredTop sz="96159" autoAdjust="0"/>
  </p:normalViewPr>
  <p:slideViewPr>
    <p:cSldViewPr>
      <p:cViewPr varScale="1">
        <p:scale>
          <a:sx n="85" d="100"/>
          <a:sy n="85" d="100"/>
        </p:scale>
        <p:origin x="1269" y="4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11/13/2019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11/13/2019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11/13/2019</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 </a:t>
            </a:r>
            <a:r>
              <a:rPr lang="en-US" sz="1400" b="1" dirty="0" smtClean="0">
                <a:latin typeface="Times New Roman" pitchFamily="18" charset="0"/>
                <a:cs typeface="Times New Roman" pitchFamily="18" charset="0"/>
              </a:rPr>
              <a:t>2019</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15-19-0520-01-0vat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15-19-0046-00-0vat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11/13/2019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11/13/2019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11/13/2019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11/13/2019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8011" y="533400"/>
            <a:ext cx="9144000" cy="5786199"/>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OWC beacon-based </a:t>
            </a:r>
            <a:r>
              <a:rPr lang="en-US" sz="1600" dirty="0" smtClean="0">
                <a:latin typeface="Times New Roman" pitchFamily="18" charset="0"/>
                <a:cs typeface="Times New Roman" pitchFamily="18" charset="0"/>
              </a:rPr>
              <a:t>Mobile Mini House Fixing </a:t>
            </a:r>
            <a:r>
              <a:rPr lang="en-US" sz="1600" dirty="0">
                <a:latin typeface="Times New Roman" pitchFamily="18" charset="0"/>
                <a:cs typeface="Times New Roman" pitchFamily="18" charset="0"/>
              </a:rPr>
              <a:t>and </a:t>
            </a:r>
            <a:r>
              <a:rPr lang="en-US" sz="1600" dirty="0" smtClean="0">
                <a:latin typeface="Times New Roman" pitchFamily="18" charset="0"/>
                <a:cs typeface="Times New Roman" pitchFamily="18" charset="0"/>
              </a:rPr>
              <a:t>Loading Management </a:t>
            </a:r>
            <a:r>
              <a:rPr lang="en-US" sz="1600" dirty="0">
                <a:latin typeface="Times New Roman" pitchFamily="18" charset="0"/>
                <a:cs typeface="Times New Roman" pitchFamily="18" charset="0"/>
              </a:rPr>
              <a:t>on the </a:t>
            </a:r>
            <a:r>
              <a:rPr lang="en-US" sz="1600" dirty="0" smtClean="0">
                <a:latin typeface="Times New Roman" pitchFamily="18" charset="0"/>
                <a:cs typeface="Times New Roman" pitchFamily="18" charset="0"/>
              </a:rPr>
              <a:t>Seaside Warehouse</a:t>
            </a:r>
            <a:endParaRPr lang="en-US" altLang="ko-KR" sz="1600"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January 2019</a:t>
            </a:r>
          </a:p>
          <a:p>
            <a:pPr marL="228600"/>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Jaesang</a:t>
            </a:r>
            <a:r>
              <a:rPr lang="en-US" sz="1600" dirty="0">
                <a:latin typeface="Times New Roman" pitchFamily="18" charset="0"/>
                <a:cs typeface="Times New Roman" pitchFamily="18" charset="0"/>
              </a:rPr>
              <a:t> Cha (VTASK Co., Ltd), </a:t>
            </a:r>
            <a:r>
              <a:rPr lang="en-US" sz="1600" dirty="0" err="1">
                <a:latin typeface="Times New Roman" pitchFamily="18" charset="0"/>
                <a:cs typeface="Times New Roman" pitchFamily="18" charset="0"/>
              </a:rPr>
              <a:t>Juphil</a:t>
            </a:r>
            <a:r>
              <a:rPr lang="en-US" sz="1600" dirty="0">
                <a:latin typeface="Times New Roman" pitchFamily="18" charset="0"/>
                <a:cs typeface="Times New Roman" pitchFamily="18" charset="0"/>
              </a:rPr>
              <a:t> Cho (</a:t>
            </a:r>
            <a:r>
              <a:rPr lang="en-US" sz="1600" dirty="0" err="1">
                <a:latin typeface="Times New Roman" pitchFamily="18" charset="0"/>
                <a:cs typeface="Times New Roman" pitchFamily="18" charset="0"/>
              </a:rPr>
              <a:t>Kunsan</a:t>
            </a:r>
            <a:r>
              <a:rPr lang="en-US" sz="1600" dirty="0">
                <a:latin typeface="Times New Roman" pitchFamily="18" charset="0"/>
                <a:cs typeface="Times New Roman" pitchFamily="18" charset="0"/>
              </a:rPr>
              <a:t> National Univ.), </a:t>
            </a:r>
            <a:r>
              <a:rPr lang="en-US" sz="1600" dirty="0" err="1">
                <a:latin typeface="Times New Roman" pitchFamily="18" charset="0"/>
                <a:cs typeface="Times New Roman" pitchFamily="18" charset="0"/>
              </a:rPr>
              <a:t>Sangwoon</a:t>
            </a:r>
            <a:r>
              <a:rPr lang="en-US" sz="1600" dirty="0">
                <a:latin typeface="Times New Roman" pitchFamily="18" charset="0"/>
                <a:cs typeface="Times New Roman" pitchFamily="18" charset="0"/>
              </a:rPr>
              <a:t> Lee (</a:t>
            </a:r>
            <a:r>
              <a:rPr lang="en-US" sz="1600" dirty="0" err="1">
                <a:latin typeface="Times New Roman" pitchFamily="18" charset="0"/>
                <a:cs typeface="Times New Roman" pitchFamily="18" charset="0"/>
              </a:rPr>
              <a:t>Namseoul</a:t>
            </a:r>
            <a:r>
              <a:rPr lang="en-US" sz="1600" dirty="0">
                <a:latin typeface="Times New Roman" pitchFamily="18" charset="0"/>
                <a:cs typeface="Times New Roman" pitchFamily="18" charset="0"/>
              </a:rPr>
              <a:t> Univ.), </a:t>
            </a:r>
            <a:r>
              <a:rPr lang="en-US" sz="1600" dirty="0" err="1">
                <a:latin typeface="Times New Roman" pitchFamily="18" charset="0"/>
                <a:cs typeface="Times New Roman" pitchFamily="18" charset="0"/>
              </a:rPr>
              <a:t>Komolov</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Shokhrukh</a:t>
            </a:r>
            <a:r>
              <a:rPr lang="en-US" sz="1600" dirty="0">
                <a:latin typeface="Times New Roman" pitchFamily="18" charset="0"/>
                <a:cs typeface="Times New Roman" pitchFamily="18" charset="0"/>
              </a:rPr>
              <a:t>, Li Vadim, </a:t>
            </a:r>
            <a:r>
              <a:rPr lang="en-US" sz="1600" dirty="0" err="1">
                <a:latin typeface="Times New Roman" pitchFamily="18" charset="0"/>
                <a:cs typeface="Times New Roman" pitchFamily="18" charset="0"/>
              </a:rPr>
              <a:t>Jungdo</a:t>
            </a:r>
            <a:r>
              <a:rPr lang="en-US" sz="1600" dirty="0">
                <a:latin typeface="Times New Roman" pitchFamily="18" charset="0"/>
                <a:cs typeface="Times New Roman" pitchFamily="18" charset="0"/>
              </a:rPr>
              <a:t> Han (SNUST), </a:t>
            </a:r>
            <a:r>
              <a:rPr lang="en-US" sz="1600" dirty="0" err="1">
                <a:latin typeface="Times New Roman" pitchFamily="18" charset="0"/>
                <a:cs typeface="Times New Roman" pitchFamily="18" charset="0"/>
              </a:rPr>
              <a:t>Daeyoon</a:t>
            </a:r>
            <a:r>
              <a:rPr lang="en-US" sz="1600" dirty="0">
                <a:latin typeface="Times New Roman" pitchFamily="18" charset="0"/>
                <a:cs typeface="Times New Roman" pitchFamily="18" charset="0"/>
              </a:rPr>
              <a:t> Cha (VTASK Co., Ltd), Hwang </a:t>
            </a:r>
            <a:r>
              <a:rPr lang="en-US" sz="1600" dirty="0" err="1">
                <a:latin typeface="Times New Roman" pitchFamily="18" charset="0"/>
                <a:cs typeface="Times New Roman" pitchFamily="18" charset="0"/>
              </a:rPr>
              <a:t>Hyeonseok</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Seoil</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Univ</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Jinyoung</a:t>
            </a:r>
            <a:r>
              <a:rPr lang="en-US" sz="1600" dirty="0">
                <a:latin typeface="Times New Roman" pitchFamily="18" charset="0"/>
                <a:cs typeface="Times New Roman" pitchFamily="18" charset="0"/>
              </a:rPr>
              <a:t> Kim (</a:t>
            </a:r>
            <a:r>
              <a:rPr lang="en-US" sz="1600" dirty="0" err="1">
                <a:latin typeface="Times New Roman" pitchFamily="18" charset="0"/>
                <a:cs typeface="Times New Roman" pitchFamily="18" charset="0"/>
              </a:rPr>
              <a:t>Kwangwoon</a:t>
            </a:r>
            <a:r>
              <a:rPr lang="en-US" sz="1600" dirty="0">
                <a:latin typeface="Times New Roman" pitchFamily="18" charset="0"/>
                <a:cs typeface="Times New Roman" pitchFamily="18" charset="0"/>
              </a:rPr>
              <a:t> Univ.), </a:t>
            </a:r>
            <a:r>
              <a:rPr lang="en-US" sz="1600" dirty="0" err="1">
                <a:latin typeface="Times New Roman" pitchFamily="18" charset="0"/>
                <a:cs typeface="Times New Roman" pitchFamily="18" charset="0"/>
              </a:rPr>
              <a:t>YoungMin</a:t>
            </a:r>
            <a:r>
              <a:rPr lang="en-US" sz="1600" dirty="0">
                <a:latin typeface="Times New Roman" pitchFamily="18" charset="0"/>
                <a:cs typeface="Times New Roman" pitchFamily="18" charset="0"/>
              </a:rPr>
              <a:t> Kim (</a:t>
            </a:r>
            <a:r>
              <a:rPr lang="en-US" sz="1600" dirty="0" err="1">
                <a:latin typeface="Times New Roman" pitchFamily="18" charset="0"/>
                <a:cs typeface="Times New Roman" pitchFamily="18" charset="0"/>
              </a:rPr>
              <a:t>Welfrun</a:t>
            </a:r>
            <a:r>
              <a:rPr lang="en-US" sz="1600" dirty="0">
                <a:latin typeface="Times New Roman" pitchFamily="18" charset="0"/>
                <a:cs typeface="Times New Roman" pitchFamily="18" charset="0"/>
              </a:rPr>
              <a:t> Co., Ltd), </a:t>
            </a:r>
            <a:r>
              <a:rPr lang="en-US" sz="1600" dirty="0" err="1">
                <a:latin typeface="Times New Roman" pitchFamily="18" charset="0"/>
                <a:cs typeface="Times New Roman" pitchFamily="18" charset="0"/>
              </a:rPr>
              <a:t>Hyejeong</a:t>
            </a:r>
            <a:r>
              <a:rPr lang="en-US" sz="1600" dirty="0">
                <a:latin typeface="Times New Roman" pitchFamily="18" charset="0"/>
                <a:cs typeface="Times New Roman" pitchFamily="18" charset="0"/>
              </a:rPr>
              <a:t> Cho (RIZM), </a:t>
            </a:r>
            <a:r>
              <a:rPr lang="en-US" sz="1600" dirty="0" err="1">
                <a:latin typeface="Times New Roman" pitchFamily="18" charset="0"/>
                <a:cs typeface="Times New Roman" pitchFamily="18" charset="0"/>
              </a:rPr>
              <a:t>Timur</a:t>
            </a:r>
            <a:r>
              <a:rPr lang="en-US" sz="1600" dirty="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Khudaybergenov</a:t>
            </a:r>
            <a:r>
              <a:rPr lang="en-US" sz="1600" dirty="0" smtClean="0">
                <a:latin typeface="Times New Roman" pitchFamily="18" charset="0"/>
                <a:cs typeface="Times New Roman" pitchFamily="18" charset="0"/>
              </a:rPr>
              <a:t>, </a:t>
            </a:r>
            <a:r>
              <a:rPr lang="en-US" sz="1600" dirty="0" err="1">
                <a:latin typeface="Times New Roman" pitchFamily="18" charset="0"/>
                <a:cs typeface="Times New Roman" pitchFamily="18" charset="0"/>
              </a:rPr>
              <a:t>Deokgun</a:t>
            </a:r>
            <a:r>
              <a:rPr lang="en-US" sz="1600" dirty="0">
                <a:latin typeface="Times New Roman" pitchFamily="18" charset="0"/>
                <a:cs typeface="Times New Roman" pitchFamily="18" charset="0"/>
              </a:rPr>
              <a:t> Woo (SNUST), </a:t>
            </a:r>
            <a:r>
              <a:rPr lang="en-US" sz="1600" dirty="0" err="1">
                <a:latin typeface="Times New Roman" pitchFamily="18" charset="0"/>
                <a:cs typeface="Times New Roman" pitchFamily="18" charset="0"/>
              </a:rPr>
              <a:t>Sooyoung</a:t>
            </a:r>
            <a:r>
              <a:rPr lang="en-US" sz="1600" dirty="0">
                <a:latin typeface="Times New Roman" pitchFamily="18" charset="0"/>
                <a:cs typeface="Times New Roman" pitchFamily="18" charset="0"/>
              </a:rPr>
              <a:t> Chang (SYCA) </a:t>
            </a:r>
            <a:r>
              <a:rPr lang="en-US" sz="1600" dirty="0" err="1">
                <a:latin typeface="Times New Roman" pitchFamily="18" charset="0"/>
                <a:cs typeface="Times New Roman" pitchFamily="18" charset="0"/>
              </a:rPr>
              <a:t>Minwoo</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Lee(SNUST</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r>
              <a:rPr lang="en-US" sz="1600" b="1" dirty="0" smtClean="0">
                <a:latin typeface="Times New Roman" pitchFamily="18" charset="0"/>
                <a:cs typeface="Times New Roman" pitchFamily="18" charset="0"/>
              </a:rPr>
              <a:t>Abstract</a:t>
            </a:r>
            <a:r>
              <a:rPr lang="en-US" sz="1600" b="1" dirty="0">
                <a:latin typeface="Times New Roman" pitchFamily="18" charset="0"/>
                <a:cs typeface="Times New Roman" pitchFamily="18" charset="0"/>
              </a:rPr>
              <a:t>: </a:t>
            </a:r>
            <a:r>
              <a:rPr lang="en-US" altLang="ko-KR" sz="1600" dirty="0">
                <a:latin typeface="Times New Roman" pitchFamily="18" charset="0"/>
                <a:cs typeface="Times New Roman" pitchFamily="18" charset="0"/>
              </a:rPr>
              <a:t>This documents introduce the </a:t>
            </a:r>
            <a:r>
              <a:rPr lang="en-US" sz="1600" dirty="0">
                <a:latin typeface="Times New Roman" pitchFamily="18" charset="0"/>
                <a:cs typeface="Times New Roman" pitchFamily="18" charset="0"/>
              </a:rPr>
              <a:t>high speed optical </a:t>
            </a:r>
            <a:r>
              <a:rPr lang="en-US" sz="1600" dirty="0" smtClean="0">
                <a:latin typeface="Times New Roman" pitchFamily="18" charset="0"/>
                <a:cs typeface="Times New Roman" pitchFamily="18" charset="0"/>
              </a:rPr>
              <a:t>wireless </a:t>
            </a:r>
            <a:r>
              <a:rPr lang="en-US" sz="1600" dirty="0">
                <a:latin typeface="Times New Roman" pitchFamily="18" charset="0"/>
                <a:cs typeface="Times New Roman" pitchFamily="18" charset="0"/>
              </a:rPr>
              <a:t>communications</a:t>
            </a:r>
            <a:r>
              <a:rPr lang="en-US" sz="1600" dirty="0" smtClean="0">
                <a:latin typeface="Times New Roman" pitchFamily="18" charset="0"/>
                <a:cs typeface="Times New Roman" pitchFamily="18" charset="0"/>
              </a:rPr>
              <a:t> </a:t>
            </a:r>
            <a:r>
              <a:rPr lang="en-US" altLang="ko-KR" sz="1600" dirty="0">
                <a:latin typeface="Times New Roman" pitchFamily="18" charset="0"/>
                <a:cs typeface="Times New Roman" pitchFamily="18" charset="0"/>
              </a:rPr>
              <a:t>link model proposed to introduce the possibility of using light communication for </a:t>
            </a:r>
            <a:r>
              <a:rPr lang="en-US" sz="1600" dirty="0">
                <a:latin typeface="Times New Roman" pitchFamily="18" charset="0"/>
                <a:cs typeface="Times New Roman" pitchFamily="18" charset="0"/>
              </a:rPr>
              <a:t>beacon-based carrier ship docking and loading management on the seaside warehouse</a:t>
            </a:r>
            <a:r>
              <a:rPr lang="en-US" altLang="ko-KR" sz="1600" dirty="0" smtClean="0">
                <a:latin typeface="Times New Roman" pitchFamily="18" charset="0"/>
                <a:cs typeface="Times New Roman" pitchFamily="18" charset="0"/>
              </a:rPr>
              <a:t> solution. </a:t>
            </a:r>
            <a:r>
              <a:rPr lang="en-US" altLang="ko-KR" sz="1600" dirty="0">
                <a:latin typeface="Times New Roman" pitchFamily="18" charset="0"/>
                <a:cs typeface="Times New Roman" pitchFamily="18" charset="0"/>
              </a:rPr>
              <a:t>This proposed solution can be utilized as a part of a complex of monitoring, logistics and   scheduling. </a:t>
            </a:r>
            <a:endParaRPr lang="en-US" altLang="ko-KR"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provided concept models of  Li-Fi based OCC solution for </a:t>
            </a:r>
            <a:r>
              <a:rPr lang="en-US" altLang="en-US" sz="1600" dirty="0">
                <a:latin typeface="Times New Roman" panose="02020603050405020304" pitchFamily="18" charset="0"/>
                <a:cs typeface="Times New Roman" panose="02020603050405020304" pitchFamily="18" charset="0"/>
              </a:rPr>
              <a:t>Vehicular Assistant Technology (VAT) Interest Group </a:t>
            </a:r>
            <a:r>
              <a:rPr lang="en-US" sz="1600" dirty="0">
                <a:latin typeface="Times New Roman" pitchFamily="18" charset="0"/>
                <a:cs typeface="Times New Roman" pitchFamily="18" charset="0"/>
              </a:rPr>
              <a:t>	</a:t>
            </a:r>
            <a:endParaRPr lang="en-US" sz="1600" b="1"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0812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t>
            </a: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Mobile </a:t>
            </a: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Mini House Fixing and Loading </a:t>
            </a: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Management</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beacon-based Mobile Mini House Fixing and Loading Management on the Seaside Warehouse</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15404" y="645336"/>
            <a:ext cx="8991600" cy="685800"/>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100" b="1" dirty="0">
                <a:latin typeface="Times New Roman" panose="02020603050405020304" pitchFamily="18" charset="0"/>
                <a:ea typeface="굴림" panose="020B0600000101010101" pitchFamily="50" charset="-127"/>
                <a:cs typeface="Times New Roman" panose="02020603050405020304" pitchFamily="18" charset="0"/>
              </a:rPr>
              <a:t>Needs for Mobile Mini House Fixing and Loading </a:t>
            </a:r>
            <a:r>
              <a:rPr lang="en-US" altLang="ko-KR" sz="3100" b="1" dirty="0" smtClean="0">
                <a:latin typeface="Times New Roman" panose="02020603050405020304" pitchFamily="18" charset="0"/>
                <a:ea typeface="굴림" panose="020B0600000101010101" pitchFamily="50" charset="-127"/>
                <a:cs typeface="Times New Roman" panose="02020603050405020304" pitchFamily="18" charset="0"/>
              </a:rPr>
              <a:t>Management</a:t>
            </a:r>
            <a:endParaRPr lang="en-US" altLang="ko-KR" sz="31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0" name="Content Placeholder 2"/>
          <p:cNvSpPr txBox="1">
            <a:spLocks/>
          </p:cNvSpPr>
          <p:nvPr/>
        </p:nvSpPr>
        <p:spPr>
          <a:xfrm>
            <a:off x="5257800" y="1202273"/>
            <a:ext cx="3594744" cy="40386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pay high-price of time management of </a:t>
            </a: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carrier ship docking and loading</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and unloading activities o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seaside warehouse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sites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Requires easy solution to provide optimal scheduling and docking gates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recognizing,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staying  time, working scope and prevent fail loading and unloading</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469900" lvl="1" indent="-285750" algn="just">
              <a:lnSpc>
                <a:spcPct val="150000"/>
              </a:lnSpc>
              <a:buFont typeface="Arial"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a:t>
            </a: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concept</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Operative information broadcasting to load carrying </a:t>
            </a: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ships</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about correct position of the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seaside warehouse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gate</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providing for time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timetabling</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providing for working scope (For example, use case – Type of cargo which should be  uploaded or downloaded in particular gate)</a:t>
            </a: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11" name="TextBox 53"/>
          <p:cNvSpPr txBox="1">
            <a:spLocks noChangeArrowheads="1"/>
          </p:cNvSpPr>
          <p:nvPr/>
        </p:nvSpPr>
        <p:spPr bwMode="auto">
          <a:xfrm>
            <a:off x="748860" y="4713389"/>
            <a:ext cx="450329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1000" b="1" dirty="0" smtClean="0">
                <a:cs typeface="Times New Roman" panose="02020603050405020304" pitchFamily="18" charset="0"/>
              </a:rPr>
              <a:t>&lt; High Speed OWC Link Based Container Management System &gt;</a:t>
            </a:r>
            <a:endParaRPr kumimoji="0" lang="en-US" altLang="ko-KR" sz="1000" b="1" dirty="0" smtClean="0">
              <a:cs typeface="Times New Roman" panose="02020603050405020304" pitchFamily="18" charset="0"/>
            </a:endParaRPr>
          </a:p>
        </p:txBody>
      </p:sp>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404" y="1524000"/>
            <a:ext cx="5652002" cy="2908126"/>
          </a:xfrm>
          <a:prstGeom prst="rect">
            <a:avLst/>
          </a:prstGeom>
        </p:spPr>
      </p:pic>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713335"/>
            <a:ext cx="8937968"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sz="2800" b="1" dirty="0">
                <a:latin typeface="Times New Roman" panose="02020603050405020304" pitchFamily="18" charset="0"/>
                <a:ea typeface="굴림" panose="020B0600000101010101" pitchFamily="50" charset="-127"/>
                <a:cs typeface="Times New Roman" panose="02020603050405020304" pitchFamily="18" charset="0"/>
              </a:rPr>
              <a:t>OWC beacon-based Mobile Mini House Fixing and Loading Management on the Seaside </a:t>
            </a:r>
            <a:r>
              <a:rPr lang="en-US" sz="2800" b="1" dirty="0" smtClean="0">
                <a:latin typeface="Times New Roman" panose="02020603050405020304" pitchFamily="18" charset="0"/>
                <a:ea typeface="굴림" panose="020B0600000101010101" pitchFamily="50" charset="-127"/>
                <a:cs typeface="Times New Roman" panose="02020603050405020304" pitchFamily="18" charset="0"/>
              </a:rPr>
              <a:t>Warehouse</a:t>
            </a:r>
            <a:endParaRPr lang="en-US" sz="28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11" name="TextBox 53"/>
          <p:cNvSpPr txBox="1">
            <a:spLocks noChangeArrowheads="1"/>
          </p:cNvSpPr>
          <p:nvPr/>
        </p:nvSpPr>
        <p:spPr bwMode="auto">
          <a:xfrm>
            <a:off x="609600" y="4861832"/>
            <a:ext cx="387984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1000" b="1" dirty="0">
                <a:cs typeface="Times New Roman" panose="02020603050405020304" pitchFamily="18" charset="0"/>
              </a:rPr>
              <a:t>&lt;  </a:t>
            </a:r>
            <a:r>
              <a:rPr lang="en-US" altLang="ko-KR" sz="1000" b="1" dirty="0" smtClean="0">
                <a:cs typeface="Times New Roman" panose="02020603050405020304" pitchFamily="18" charset="0"/>
              </a:rPr>
              <a:t>Mobile Mini House Fixing and Loading Management&gt;</a:t>
            </a:r>
            <a:endParaRPr lang="en-US" altLang="ko-KR" sz="1000" b="1" dirty="0">
              <a:cs typeface="Times New Roman" panose="02020603050405020304" pitchFamily="18" charset="0"/>
            </a:endParaRPr>
          </a:p>
        </p:txBody>
      </p:sp>
      <p:sp>
        <p:nvSpPr>
          <p:cNvPr id="12" name="Content Placeholder 2"/>
          <p:cNvSpPr txBox="1">
            <a:spLocks/>
          </p:cNvSpPr>
          <p:nvPr/>
        </p:nvSpPr>
        <p:spPr>
          <a:xfrm>
            <a:off x="4512529" y="1832709"/>
            <a:ext cx="4488362" cy="2050893"/>
          </a:xfrm>
          <a:prstGeom prst="rect">
            <a:avLst/>
          </a:prstGeom>
        </p:spPr>
        <p:txBody>
          <a:bodyPr vert="horz" lIns="91440" tIns="45720" rIns="91440" bIns="45720" rtlCol="0">
            <a:normAutofit fontScale="9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beacon-based Mobile Mini house Fixing and Loading Management </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Lamp</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Camera Installed on Truck</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endPar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1200150" lvl="2" indent="-285750" algn="just">
              <a:lnSpc>
                <a:spcPct val="150000"/>
              </a:lnSpc>
              <a:buFont typeface="Arial" panose="020B0604020202020204" pitchFamily="34" charset="0"/>
              <a:buChar char="▫"/>
            </a:pP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1200150" lvl="2" indent="-285750" algn="just">
              <a:lnSpc>
                <a:spcPct val="150000"/>
              </a:lnSpc>
              <a:buFont typeface="Arial" panose="020B0604020202020204" pitchFamily="34" charset="0"/>
              <a:buChar char="▫"/>
            </a:pP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endPar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3" name="Content Placeholder 2"/>
          <p:cNvSpPr txBox="1">
            <a:spLocks/>
          </p:cNvSpPr>
          <p:nvPr/>
        </p:nvSpPr>
        <p:spPr>
          <a:xfrm>
            <a:off x="4512529" y="3955922"/>
            <a:ext cx="3794804" cy="145229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LoS(Line of Sight)</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60m around</a:t>
            </a:r>
          </a:p>
        </p:txBody>
      </p:sp>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118" y="1896542"/>
            <a:ext cx="4919910" cy="2614841"/>
          </a:xfrm>
          <a:prstGeom prst="rect">
            <a:avLst/>
          </a:prstGeom>
        </p:spPr>
      </p:pic>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331711" y="1905000"/>
            <a:ext cx="8783437" cy="3200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a:t>
            </a: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beacon-based </a:t>
            </a: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Mobile Mini House Fixing </a:t>
            </a: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loading management on the seaside warehouse</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existing LED Lamp Light sources, used in 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Seaside Warehouse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gates outside lighting site and </a:t>
            </a: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carrier </a:t>
            </a: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ships</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built-in cameras</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solution can be utilized as a part of a complex of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logistics,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monitoring</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timetabling,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etc.</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13965</TotalTime>
  <Words>513</Words>
  <Application>Microsoft Office PowerPoint</Application>
  <PresentationFormat>화면 슬라이드 쇼(4:3)</PresentationFormat>
  <Paragraphs>62</Paragraphs>
  <Slides>5</Slides>
  <Notes>5</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프레젠테이션</vt:lpstr>
      <vt:lpstr>PowerPoint 프레젠테이션</vt:lpstr>
      <vt:lpstr>PowerPoint 프레젠테이션</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MinWoo Lee</cp:lastModifiedBy>
  <cp:revision>463</cp:revision>
  <cp:lastPrinted>2017-05-07T15:48:38Z</cp:lastPrinted>
  <dcterms:created xsi:type="dcterms:W3CDTF">2010-05-15T17:50:32Z</dcterms:created>
  <dcterms:modified xsi:type="dcterms:W3CDTF">2019-11-14T00:12:28Z</dcterms:modified>
</cp:coreProperties>
</file>