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7"/>
  </p:notesMasterIdLst>
  <p:handoutMasterIdLst>
    <p:handoutMasterId r:id="rId28"/>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64" r:id="rId16"/>
    <p:sldId id="365" r:id="rId17"/>
    <p:sldId id="363" r:id="rId18"/>
    <p:sldId id="366" r:id="rId19"/>
    <p:sldId id="367" r:id="rId20"/>
    <p:sldId id="368" r:id="rId21"/>
    <p:sldId id="371" r:id="rId22"/>
    <p:sldId id="369" r:id="rId23"/>
    <p:sldId id="370" r:id="rId24"/>
    <p:sldId id="372" r:id="rId25"/>
    <p:sldId id="373"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15-19-0512-02-004w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456-00-004w-tg4w-minutes-for-september-2019-interim-meeting.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9/15-19-0486-00-004w-minutes-october-22th-2019-crg-telco.doc" TargetMode="External"/><Relationship Id="rId2" Type="http://schemas.openxmlformats.org/officeDocument/2006/relationships/hyperlink" Target="https://mentor.ieee.org/802.15/dcn/19/15-19-0470-00-004w-agenda-for-october-8-tg4w-crg-telco.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9/15-19-0573-00-004w-examples-of-802-15-4w-phy-encoding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November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November,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Hanoi &amp; Telco Minutes</a:t>
            </a:r>
            <a:endParaRPr lang="en-US" sz="1200" dirty="0"/>
          </a:p>
          <a:p>
            <a:r>
              <a:rPr lang="en-US" sz="1200" dirty="0" smtClean="0"/>
              <a:t>Schedule</a:t>
            </a:r>
          </a:p>
          <a:p>
            <a:r>
              <a:rPr lang="en-US" sz="1200" dirty="0" smtClean="0"/>
              <a:t>SB Results</a:t>
            </a:r>
          </a:p>
          <a:p>
            <a:r>
              <a:rPr lang="en-US" sz="1200" dirty="0" smtClean="0"/>
              <a:t>Recess</a:t>
            </a:r>
            <a:endParaRPr lang="en-US" sz="1200" dirty="0"/>
          </a:p>
          <a:p>
            <a:pPr marL="0" indent="0">
              <a:buNone/>
            </a:pPr>
            <a:endParaRPr lang="en-US" sz="1200" dirty="0"/>
          </a:p>
          <a:p>
            <a:pPr marL="0" indent="0">
              <a:buNone/>
            </a:pPr>
            <a:r>
              <a:rPr lang="en-US" sz="1200" b="1" dirty="0"/>
              <a:t>Thursday PM1</a:t>
            </a:r>
          </a:p>
          <a:p>
            <a:r>
              <a:rPr lang="en-US" sz="1200" dirty="0"/>
              <a:t>Open</a:t>
            </a:r>
          </a:p>
          <a:p>
            <a:r>
              <a:rPr lang="en-US" sz="1200" dirty="0" smtClean="0"/>
              <a:t>Test Vectors</a:t>
            </a:r>
          </a:p>
          <a:p>
            <a:r>
              <a:rPr lang="en-US" sz="1200" dirty="0" smtClean="0"/>
              <a:t>Future Schedule / Steps</a:t>
            </a:r>
            <a:endParaRPr lang="en-US" sz="1200" dirty="0"/>
          </a:p>
          <a:p>
            <a:r>
              <a:rPr lang="en-US" sz="1200" dirty="0"/>
              <a:t>AOB</a:t>
            </a:r>
          </a:p>
          <a:p>
            <a:r>
              <a:rPr lang="en-US" sz="1200" dirty="0"/>
              <a:t>Adjourn</a:t>
            </a:r>
          </a:p>
          <a:p>
            <a:pPr marL="0" indent="0">
              <a:buNone/>
            </a:pPr>
            <a:endParaRPr lang="en-US" sz="1200" b="1" dirty="0" smtClean="0"/>
          </a:p>
        </p:txBody>
      </p:sp>
      <p:sp>
        <p:nvSpPr>
          <p:cNvPr id="2" name="Datumsplatzhalter 1"/>
          <p:cNvSpPr>
            <a:spLocks noGrp="1"/>
          </p:cNvSpPr>
          <p:nvPr>
            <p:ph type="dt" sz="half" idx="10"/>
          </p:nvPr>
        </p:nvSpPr>
        <p:spPr/>
        <p:txBody>
          <a:bodyPr/>
          <a:lstStyle/>
          <a:p>
            <a:pPr>
              <a:defRPr/>
            </a:pPr>
            <a:r>
              <a:rPr lang="de-DE" altLang="en-US" smtClean="0"/>
              <a:t>November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
        <p:nvSpPr>
          <p:cNvPr id="5" name="Inhaltsplatzhalter 4"/>
          <p:cNvSpPr>
            <a:spLocks noGrp="1"/>
          </p:cNvSpPr>
          <p:nvPr>
            <p:ph sz="half" idx="2"/>
          </p:nvPr>
        </p:nvSpPr>
        <p:spPr/>
        <p:txBody>
          <a:bodyPr/>
          <a:lstStyle/>
          <a:p>
            <a:endParaRPr 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#39</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a:t>
            </a:r>
            <a:r>
              <a:rPr lang="en-US" sz="2000" dirty="0"/>
              <a:t>: </a:t>
            </a:r>
            <a:r>
              <a:rPr lang="en-US" sz="2000" dirty="0" err="1"/>
              <a:t>Henk</a:t>
            </a:r>
            <a:r>
              <a:rPr lang="en-US" sz="2000" dirty="0"/>
              <a:t> de </a:t>
            </a:r>
            <a:r>
              <a:rPr lang="en-US" sz="2000" dirty="0" smtClean="0"/>
              <a:t>Ruijter</a:t>
            </a:r>
          </a:p>
          <a:p>
            <a:r>
              <a:rPr lang="en-US" sz="2000" dirty="0" smtClean="0"/>
              <a:t>Seconded</a:t>
            </a:r>
            <a:r>
              <a:rPr lang="en-US" sz="2000" dirty="0"/>
              <a:t>: Joe </a:t>
            </a:r>
            <a:r>
              <a:rPr lang="en-US" sz="2000" dirty="0" err="1"/>
              <a:t>Polland</a:t>
            </a:r>
            <a:endParaRPr lang="en-US" sz="2000" dirty="0"/>
          </a:p>
          <a:p>
            <a:endParaRPr lang="en-US" sz="2000" dirty="0" smtClean="0"/>
          </a:p>
          <a:p>
            <a:r>
              <a:rPr lang="en-US" sz="2000" dirty="0" smtClean="0"/>
              <a:t>Motion </a:t>
            </a:r>
            <a:r>
              <a:rPr lang="en-US" sz="2000" dirty="0"/>
              <a:t>passes by unanimous consent</a:t>
            </a:r>
          </a:p>
          <a:p>
            <a:endParaRPr lang="en-US" sz="2000" dirty="0"/>
          </a:p>
          <a:p>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November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Hanoi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15-19/456r0</a:t>
            </a:r>
            <a:br>
              <a:rPr lang="en-US" sz="2000" dirty="0" smtClean="0"/>
            </a:br>
            <a:r>
              <a:rPr lang="en-US" sz="2000" dirty="0">
                <a:hlinkClick r:id="rId2"/>
              </a:rPr>
              <a:t>https://</a:t>
            </a:r>
            <a:r>
              <a:rPr lang="en-US" sz="2000" dirty="0" smtClean="0">
                <a:hlinkClick r:id="rId2"/>
              </a:rPr>
              <a:t>mentor.ieee.org/802.15/dcn/19/15-19-0456-00-004w-tg4w-minutes-for-september-2019-interim-meeting.doc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#40</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Hanoi meeting minutes in </a:t>
            </a:r>
            <a:r>
              <a:rPr lang="en-US" sz="2000" dirty="0"/>
              <a:t>document </a:t>
            </a:r>
            <a:r>
              <a:rPr lang="en-US" sz="2000" dirty="0" smtClean="0"/>
              <a:t>15-19/456r0</a:t>
            </a:r>
            <a:endParaRPr lang="en-US" sz="2000" dirty="0"/>
          </a:p>
          <a:p>
            <a:endParaRPr lang="en-US" sz="2000" dirty="0"/>
          </a:p>
          <a:p>
            <a:r>
              <a:rPr lang="en-US" sz="2000" dirty="0"/>
              <a:t>Moved: </a:t>
            </a:r>
            <a:r>
              <a:rPr lang="en-US" sz="2000" dirty="0" err="1"/>
              <a:t>Henk</a:t>
            </a:r>
            <a:r>
              <a:rPr lang="en-US" sz="2000" dirty="0"/>
              <a:t> de Ruijter</a:t>
            </a:r>
          </a:p>
          <a:p>
            <a:r>
              <a:rPr lang="en-US" sz="2000" dirty="0"/>
              <a:t>Seconded: Joe </a:t>
            </a:r>
            <a:r>
              <a:rPr lang="en-US" sz="2000" dirty="0" err="1"/>
              <a:t>Polland</a:t>
            </a:r>
            <a:endParaRPr lang="en-US" sz="2000" dirty="0"/>
          </a:p>
          <a:p>
            <a:endParaRPr lang="en-US" sz="2000" dirty="0"/>
          </a:p>
          <a:p>
            <a:r>
              <a:rPr lang="en-US" sz="2000" dirty="0"/>
              <a:t>Motion passes by unanimous consent</a:t>
            </a:r>
          </a:p>
          <a:p>
            <a:endParaRPr lang="en-US" sz="2000" dirty="0"/>
          </a:p>
          <a:p>
            <a:endParaRPr lang="en-US" sz="2000" dirty="0" smtClean="0"/>
          </a:p>
          <a:p>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CRG Telco Minutes</a:t>
            </a:r>
            <a:endParaRPr lang="en-US" dirty="0"/>
          </a:p>
        </p:txBody>
      </p:sp>
      <p:sp>
        <p:nvSpPr>
          <p:cNvPr id="3" name="Inhaltsplatzhalter 2"/>
          <p:cNvSpPr>
            <a:spLocks noGrp="1"/>
          </p:cNvSpPr>
          <p:nvPr>
            <p:ph idx="1"/>
          </p:nvPr>
        </p:nvSpPr>
        <p:spPr/>
        <p:txBody>
          <a:bodyPr/>
          <a:lstStyle/>
          <a:p>
            <a:r>
              <a:rPr lang="en-US" sz="2000" dirty="0" smtClean="0"/>
              <a:t>Minutes of the two CRG telcos are available in </a:t>
            </a:r>
            <a:r>
              <a:rPr lang="en-US" sz="2000" dirty="0"/>
              <a:t>document </a:t>
            </a:r>
            <a:r>
              <a:rPr lang="en-US" sz="2000" dirty="0" smtClean="0"/>
              <a:t>15-19/472r0 and 15-19/486r0</a:t>
            </a:r>
          </a:p>
          <a:p>
            <a:r>
              <a:rPr lang="en-US" sz="2000" dirty="0">
                <a:hlinkClick r:id="rId2"/>
              </a:rPr>
              <a:t>https://</a:t>
            </a:r>
            <a:r>
              <a:rPr lang="en-US" sz="2000" dirty="0" smtClean="0">
                <a:hlinkClick r:id="rId2"/>
              </a:rPr>
              <a:t>mentor.ieee.org/802.15/dcn/19/15-19-0470-00-004w-agenda-for-october-8-tg4w-crg-telco.pptx</a:t>
            </a:r>
            <a:endParaRPr lang="en-US" sz="2000" dirty="0" smtClean="0"/>
          </a:p>
          <a:p>
            <a:r>
              <a:rPr lang="en-US" sz="2000" dirty="0">
                <a:hlinkClick r:id="rId3"/>
              </a:rPr>
              <a:t>https://</a:t>
            </a:r>
            <a:r>
              <a:rPr lang="en-US" sz="2000" dirty="0" smtClean="0">
                <a:hlinkClick r:id="rId3"/>
              </a:rPr>
              <a:t>mentor.ieee.org/802.15/dcn/19/15-19-0486-00-004w-minutes-october-22th-2019-crg-telco.doc</a:t>
            </a: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2015671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#41</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telco meeting minutes in </a:t>
            </a:r>
            <a:r>
              <a:rPr lang="en-US" sz="2000" dirty="0"/>
              <a:t>document </a:t>
            </a:r>
            <a:r>
              <a:rPr lang="en-US" sz="2000" dirty="0" smtClean="0"/>
              <a:t>15-19/472r0 and 15-19/486r0</a:t>
            </a:r>
            <a:endParaRPr lang="en-US" sz="2000" dirty="0"/>
          </a:p>
          <a:p>
            <a:endParaRPr lang="en-US" sz="2000" dirty="0"/>
          </a:p>
          <a:p>
            <a:r>
              <a:rPr lang="en-US" sz="2000" dirty="0"/>
              <a:t>Moved: </a:t>
            </a:r>
            <a:r>
              <a:rPr lang="en-US" sz="2000" dirty="0" err="1"/>
              <a:t>Henk</a:t>
            </a:r>
            <a:r>
              <a:rPr lang="en-US" sz="2000" dirty="0"/>
              <a:t> de Ruijter</a:t>
            </a:r>
          </a:p>
          <a:p>
            <a:r>
              <a:rPr lang="en-US" sz="2000" dirty="0"/>
              <a:t>Seconded: Joe </a:t>
            </a:r>
            <a:r>
              <a:rPr lang="en-US" sz="2000" dirty="0" err="1"/>
              <a:t>Polland</a:t>
            </a:r>
            <a:endParaRPr lang="en-US" sz="2000" dirty="0"/>
          </a:p>
          <a:p>
            <a:endParaRPr lang="en-US" sz="2000" dirty="0"/>
          </a:p>
          <a:p>
            <a:r>
              <a:rPr lang="en-US" sz="2000" dirty="0"/>
              <a:t>Motion passes by unanimous consent</a:t>
            </a:r>
          </a:p>
          <a:p>
            <a:endParaRPr lang="en-US" sz="2000" dirty="0"/>
          </a:p>
          <a:p>
            <a:endParaRPr lang="en-US" sz="2000" dirty="0"/>
          </a:p>
          <a:p>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560107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7335384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6" y="50851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29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Current Status</a:t>
            </a:r>
            <a:endParaRPr lang="en-US" dirty="0"/>
          </a:p>
        </p:txBody>
      </p:sp>
      <p:sp>
        <p:nvSpPr>
          <p:cNvPr id="3" name="Inhaltsplatzhalter 2"/>
          <p:cNvSpPr>
            <a:spLocks noGrp="1"/>
          </p:cNvSpPr>
          <p:nvPr>
            <p:ph idx="1"/>
          </p:nvPr>
        </p:nvSpPr>
        <p:spPr/>
        <p:txBody>
          <a:bodyPr/>
          <a:lstStyle/>
          <a:p>
            <a:r>
              <a:rPr lang="en-US" sz="2400" dirty="0" smtClean="0"/>
              <a:t>Second SB recirculation ended Oct. 18</a:t>
            </a:r>
          </a:p>
          <a:p>
            <a:pPr lvl="1"/>
            <a:r>
              <a:rPr lang="en-US" sz="2000" dirty="0" smtClean="0"/>
              <a:t>No comments received</a:t>
            </a:r>
          </a:p>
          <a:p>
            <a:pPr lvl="1"/>
            <a:r>
              <a:rPr lang="en-US" sz="2000" dirty="0" smtClean="0"/>
              <a:t>79 voters</a:t>
            </a:r>
          </a:p>
          <a:p>
            <a:pPr lvl="1"/>
            <a:r>
              <a:rPr lang="en-US" sz="2000" dirty="0" smtClean="0"/>
              <a:t>100% approval, 8 % abstain rate</a:t>
            </a:r>
          </a:p>
          <a:p>
            <a:pPr lvl="1"/>
            <a:endParaRPr lang="en-US" sz="2000" dirty="0" smtClean="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3512480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Test Vectors</a:t>
            </a:r>
            <a:endParaRPr lang="en-US" dirty="0"/>
          </a:p>
        </p:txBody>
      </p:sp>
      <p:sp>
        <p:nvSpPr>
          <p:cNvPr id="3" name="Inhaltsplatzhalter 2"/>
          <p:cNvSpPr>
            <a:spLocks noGrp="1"/>
          </p:cNvSpPr>
          <p:nvPr>
            <p:ph idx="1"/>
          </p:nvPr>
        </p:nvSpPr>
        <p:spPr/>
        <p:txBody>
          <a:bodyPr/>
          <a:lstStyle/>
          <a:p>
            <a:r>
              <a:rPr lang="en-US" sz="2400" dirty="0" smtClean="0"/>
              <a:t>Draft test vector file available </a:t>
            </a:r>
            <a:r>
              <a:rPr lang="en-US" sz="2400" dirty="0"/>
              <a:t>on mentor </a:t>
            </a:r>
            <a:r>
              <a:rPr lang="en-US" sz="2400" dirty="0">
                <a:hlinkClick r:id="rId2"/>
              </a:rPr>
              <a:t>https://</a:t>
            </a:r>
            <a:r>
              <a:rPr lang="en-US" sz="2400" dirty="0" smtClean="0">
                <a:hlinkClick r:id="rId2"/>
              </a:rPr>
              <a:t>mentor.ieee.org/802.15/dcn/19/15-19-0573-00-004w-examples-of-802-15-4w-phy-encodings.docx</a:t>
            </a:r>
            <a:endParaRPr lang="en-US" sz="2400" dirty="0" smtClean="0"/>
          </a:p>
          <a:p>
            <a:r>
              <a:rPr lang="en-US" sz="2400" dirty="0" smtClean="0"/>
              <a:t>Group agrees to use </a:t>
            </a:r>
            <a:r>
              <a:rPr lang="en-US" sz="2400" dirty="0" err="1" smtClean="0"/>
              <a:t>Ascii</a:t>
            </a:r>
            <a:r>
              <a:rPr lang="en-US" sz="2400" dirty="0" smtClean="0"/>
              <a:t>-matrix format with embedded files</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40436746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Scientific Publications</a:t>
            </a:r>
            <a:endParaRPr lang="en-US" dirty="0"/>
          </a:p>
        </p:txBody>
      </p:sp>
      <p:sp>
        <p:nvSpPr>
          <p:cNvPr id="3" name="Inhaltsplatzhalter 2"/>
          <p:cNvSpPr>
            <a:spLocks noGrp="1"/>
          </p:cNvSpPr>
          <p:nvPr>
            <p:ph idx="1"/>
          </p:nvPr>
        </p:nvSpPr>
        <p:spPr/>
        <p:txBody>
          <a:bodyPr/>
          <a:lstStyle/>
          <a:p>
            <a:r>
              <a:rPr lang="en-US" sz="2400" dirty="0" smtClean="0"/>
              <a:t>Group plans scientific contribution</a:t>
            </a:r>
          </a:p>
          <a:p>
            <a:r>
              <a:rPr lang="en-US" sz="2400" dirty="0" smtClean="0"/>
              <a:t>Joerg will create initial draft and send it to contributions 4w participants</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296482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November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smtClean="0"/>
              <a:t>Group is on hold until 4md is finished</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1684355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a:t>
            </a:r>
            <a:endParaRPr lang="en-US" dirty="0"/>
          </a:p>
        </p:txBody>
      </p:sp>
      <p:sp>
        <p:nvSpPr>
          <p:cNvPr id="3" name="Inhaltsplatzhalter 2"/>
          <p:cNvSpPr>
            <a:spLocks noGrp="1"/>
          </p:cNvSpPr>
          <p:nvPr>
            <p:ph idx="1"/>
          </p:nvPr>
        </p:nvSpPr>
        <p:spPr/>
        <p:txBody>
          <a:bodyPr/>
          <a:lstStyle/>
          <a:p>
            <a:r>
              <a:rPr lang="en-US" sz="2400" dirty="0" smtClean="0"/>
              <a:t>No telephone conferences scheduled</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509796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Session</a:t>
            </a:r>
            <a:endParaRPr lang="en-US" dirty="0"/>
          </a:p>
        </p:txBody>
      </p:sp>
      <p:sp>
        <p:nvSpPr>
          <p:cNvPr id="3" name="Inhaltsplatzhalter 2"/>
          <p:cNvSpPr>
            <a:spLocks noGrp="1"/>
          </p:cNvSpPr>
          <p:nvPr>
            <p:ph idx="1"/>
          </p:nvPr>
        </p:nvSpPr>
        <p:spPr/>
        <p:txBody>
          <a:bodyPr/>
          <a:lstStyle/>
          <a:p>
            <a:r>
              <a:rPr lang="en-US" sz="2400" dirty="0" smtClean="0"/>
              <a:t>No slots requested for January 2020</a:t>
            </a:r>
          </a:p>
          <a:p>
            <a:r>
              <a:rPr lang="en-US" sz="2400" dirty="0" smtClean="0"/>
              <a:t>Next session most likely in March 2020</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2000888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2836066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969070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Hanoi and Telco Minutes</a:t>
            </a:r>
            <a:endParaRPr lang="en-US" sz="2400" dirty="0"/>
          </a:p>
          <a:p>
            <a:r>
              <a:rPr lang="en-US" sz="2400" dirty="0"/>
              <a:t>Schedule</a:t>
            </a:r>
          </a:p>
          <a:p>
            <a:r>
              <a:rPr lang="en-US" sz="2400" dirty="0" smtClean="0"/>
              <a:t>SB Results </a:t>
            </a:r>
          </a:p>
          <a:p>
            <a:r>
              <a:rPr lang="en-US" sz="2400" dirty="0" smtClean="0"/>
              <a:t>Test Vectors</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685837980"/>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no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endParaRPr lang="en-US" sz="1800" u="none" strike="noStrike" kern="1200" baseline="0" dirty="0" smtClean="0">
                        <a:solidFill>
                          <a:schemeClr val="dk1"/>
                        </a:solidFill>
                        <a:latin typeface="+mn-lt"/>
                        <a:ea typeface="+mn-ea"/>
                        <a:cs typeface="+mn-cs"/>
                      </a:endParaRPr>
                    </a:p>
                    <a:p>
                      <a:pPr algn="ctr"/>
                      <a:endParaRPr lang="en-US" sz="1800" u="none" strike="noStrike" kern="1200" baseline="0" dirty="0">
                        <a:solidFill>
                          <a:schemeClr val="dk1"/>
                        </a:solidFill>
                        <a:latin typeface="+mn-lt"/>
                        <a:ea typeface="+mn-ea"/>
                        <a:cs typeface="+mn-cs"/>
                      </a:endParaRPr>
                    </a:p>
                  </a:txBody>
                  <a:tcPr/>
                </a:tc>
                <a:tc>
                  <a:txBody>
                    <a:bodyPr/>
                    <a:lstStyle/>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945</Words>
  <Application>Microsoft Office PowerPoint</Application>
  <PresentationFormat>Bildschirmpräsentation (4:3)</PresentationFormat>
  <Paragraphs>251</Paragraphs>
  <Slides>24</Slides>
  <Notes>2</Notes>
  <HiddenSlides>0</HiddenSlides>
  <MMClips>0</MMClips>
  <ScaleCrop>false</ScaleCrop>
  <HeadingPairs>
    <vt:vector size="4" baseType="variant">
      <vt:variant>
        <vt:lpstr>Design</vt:lpstr>
      </vt:variant>
      <vt:variant>
        <vt:i4>2</vt:i4>
      </vt:variant>
      <vt:variant>
        <vt:lpstr>Folientitel</vt:lpstr>
      </vt:variant>
      <vt:variant>
        <vt:i4>24</vt:i4>
      </vt:variant>
    </vt:vector>
  </HeadingPairs>
  <TitlesOfParts>
    <vt:vector size="26" baseType="lpstr">
      <vt:lpstr>IEEE-P802_15_Rbt</vt:lpstr>
      <vt:lpstr>1_Default Design</vt:lpstr>
      <vt:lpstr>PowerPoint-Präsentation</vt:lpstr>
      <vt:lpstr>TG 802.15.4w LPWA Agenda November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#39</vt:lpstr>
      <vt:lpstr>Approval of Hanoi Minutes</vt:lpstr>
      <vt:lpstr>TG Motion #40</vt:lpstr>
      <vt:lpstr>Approval of CRG Telco Minutes</vt:lpstr>
      <vt:lpstr>TG Motion #41</vt:lpstr>
      <vt:lpstr>TG4w Draft Schedule</vt:lpstr>
      <vt:lpstr>Current Status</vt:lpstr>
      <vt:lpstr>Test Vectors</vt:lpstr>
      <vt:lpstr>Scientific Publications</vt:lpstr>
      <vt:lpstr>Next Steps</vt:lpstr>
      <vt:lpstr>Telephone Conference</vt:lpstr>
      <vt:lpstr>Next Session</vt:lpstr>
      <vt:lpstr>AoB</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743</cp:revision>
  <cp:lastPrinted>1998-02-10T13:28:06Z</cp:lastPrinted>
  <dcterms:created xsi:type="dcterms:W3CDTF">2018-03-02T09:48:16Z</dcterms:created>
  <dcterms:modified xsi:type="dcterms:W3CDTF">2019-11-14T23:59:42Z</dcterms:modified>
</cp:coreProperties>
</file>