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9628" autoAdjust="0"/>
  </p:normalViewPr>
  <p:slideViewPr>
    <p:cSldViewPr showGuides="1">
      <p:cViewPr varScale="1">
        <p:scale>
          <a:sx n="71" d="100"/>
          <a:sy n="71" d="100"/>
        </p:scale>
        <p:origin x="1092" y="5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howGuides="1">
      <p:cViewPr varScale="1">
        <p:scale>
          <a:sx n="42" d="100"/>
          <a:sy n="42" d="100"/>
        </p:scale>
        <p:origin x="984" y="32"/>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Shoichi Kitazawa (ATR)</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Shoichi Kitazawa (ATR)</a:t>
            </a:r>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a:t>Ryuji Kohno(YNU/CWC UofOulu)</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extLst>
      <p:ext uri="{BB962C8B-B14F-4D97-AF65-F5344CB8AC3E}">
        <p14:creationId xmlns:p14="http://schemas.microsoft.com/office/powerpoint/2010/main" val="1637226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a:t>Ryuji Kohno(YNU/CWC UofOulu)</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extLst>
      <p:ext uri="{BB962C8B-B14F-4D97-AF65-F5344CB8AC3E}">
        <p14:creationId xmlns:p14="http://schemas.microsoft.com/office/powerpoint/2010/main" val="428553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5" name="フッター プレースホルダー 4"/>
          <p:cNvSpPr>
            <a:spLocks noGrp="1"/>
          </p:cNvSpPr>
          <p:nvPr>
            <p:ph type="ftr" sz="quarter" idx="11"/>
          </p:nvPr>
        </p:nvSpPr>
        <p:spPr/>
        <p:txBody>
          <a:bodyPr/>
          <a:lstStyle>
            <a:lvl1pPr>
              <a:defRPr/>
            </a:lvl1pPr>
          </a:lstStyle>
          <a:p>
            <a:r>
              <a:rPr lang="en-US" altLang="ja-JP"/>
              <a:t>Ryuji Kohno(YNU/CWC UofOulu)</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extLst>
      <p:ext uri="{BB962C8B-B14F-4D97-AF65-F5344CB8AC3E}">
        <p14:creationId xmlns:p14="http://schemas.microsoft.com/office/powerpoint/2010/main" val="355605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ー 5"/>
          <p:cNvSpPr>
            <a:spLocks noGrp="1"/>
          </p:cNvSpPr>
          <p:nvPr>
            <p:ph type="ftr" sz="quarter" idx="11"/>
          </p:nvPr>
        </p:nvSpPr>
        <p:spPr/>
        <p:txBody>
          <a:bodyPr/>
          <a:lstStyle>
            <a:lvl1pPr>
              <a:defRPr/>
            </a:lvl1pPr>
          </a:lstStyle>
          <a:p>
            <a:r>
              <a:rPr lang="en-US" altLang="ja-JP"/>
              <a:t>Ryuji Kohno(YNU/CWC UofOulu)</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4"/>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extLst>
      <p:ext uri="{BB962C8B-B14F-4D97-AF65-F5344CB8AC3E}">
        <p14:creationId xmlns:p14="http://schemas.microsoft.com/office/powerpoint/2010/main" val="107704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p:txBody>
          <a:bodyPr/>
          <a:lstStyle>
            <a:lvl1pPr>
              <a:defRPr/>
            </a:lvl1pPr>
          </a:lstStyle>
          <a:p>
            <a:r>
              <a:rPr lang="en-US" altLang="ja-JP"/>
              <a:t>Ryuji Kohno(YNU/CWC UofOulu)</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extLst>
      <p:ext uri="{BB962C8B-B14F-4D97-AF65-F5344CB8AC3E}">
        <p14:creationId xmlns:p14="http://schemas.microsoft.com/office/powerpoint/2010/main" val="218104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5486400" y="6475413"/>
            <a:ext cx="3124200" cy="184666"/>
          </a:xfrm>
        </p:spPr>
        <p:txBody>
          <a:bodyPr/>
          <a:lstStyle>
            <a:lvl1pPr>
              <a:defRPr/>
            </a:lvl1pPr>
          </a:lstStyle>
          <a:p>
            <a:r>
              <a:rPr lang="en-US" altLang="ja-JP"/>
              <a:t>Ryuji Kohno(YNU/CWC UofOulu)</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extLst>
      <p:ext uri="{BB962C8B-B14F-4D97-AF65-F5344CB8AC3E}">
        <p14:creationId xmlns:p14="http://schemas.microsoft.com/office/powerpoint/2010/main" val="2501620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a:t>Ryuji Kohno(YNU/CWC UofOulu)</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802.15-19-0497-00-0dep</a:t>
            </a: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
        <p:nvSpPr>
          <p:cNvPr id="12" name="Line 10">
            <a:extLst>
              <a:ext uri="{FF2B5EF4-FFF2-40B4-BE49-F238E27FC236}">
                <a16:creationId xmlns:a16="http://schemas.microsoft.com/office/drawing/2014/main" id="{B896F4F8-0174-48D6-A476-8A0E3D06A47C}"/>
              </a:ext>
            </a:extLst>
          </p:cNvPr>
          <p:cNvSpPr>
            <a:spLocks noChangeShapeType="1"/>
          </p:cNvSpPr>
          <p:nvPr userDrawn="1"/>
        </p:nvSpPr>
        <p:spPr bwMode="auto">
          <a:xfrm>
            <a:off x="683568" y="620688"/>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60" r:id="rId1"/>
    <p:sldLayoutId id="2147483649"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mailto:jhaapola@ee.oulu.f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2"/>
          <p:cNvSpPr>
            <a:spLocks noGrp="1"/>
          </p:cNvSpPr>
          <p:nvPr>
            <p:ph type="ftr" sz="quarter" idx="11"/>
          </p:nvPr>
        </p:nvSpPr>
        <p:spPr>
          <a:xfrm>
            <a:off x="5486400" y="6475412"/>
            <a:ext cx="3334072" cy="184666"/>
          </a:xfrm>
        </p:spPr>
        <p:txBody>
          <a:bodyPr/>
          <a:lstStyle/>
          <a:p>
            <a:r>
              <a:rPr lang="en-US" altLang="ja-JP" dirty="0"/>
              <a:t>Ryuji Kohno(YNU/CWC </a:t>
            </a:r>
            <a:r>
              <a:rPr lang="en-US" altLang="ja-JP" dirty="0" err="1"/>
              <a:t>UofOulu</a:t>
            </a:r>
            <a:r>
              <a:rPr lang="en-US" altLang="ja-JP"/>
              <a:t>)</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473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Opening Information for September 2019]	</a:t>
            </a:r>
          </a:p>
          <a:p>
            <a:r>
              <a:rPr lang="en-US" altLang="ja-JP" sz="1600" b="1" dirty="0">
                <a:ea typeface="ＭＳ Ｐゴシック" charset="-128"/>
              </a:rPr>
              <a:t>Date Submitted: </a:t>
            </a:r>
            <a:r>
              <a:rPr lang="en-US" altLang="ja-JP" sz="1600" dirty="0">
                <a:ea typeface="ＭＳ Ｐゴシック" charset="-128"/>
              </a:rPr>
              <a:t>[11 November 2019]	</a:t>
            </a:r>
          </a:p>
          <a:p>
            <a:r>
              <a:rPr lang="en-US" altLang="ja-JP" sz="1600" b="1" dirty="0">
                <a:ea typeface="ＭＳ Ｐゴシック" charset="-128"/>
              </a:rPr>
              <a:t>Source:</a:t>
            </a:r>
            <a:r>
              <a:rPr lang="en-US" altLang="ja-JP" sz="1600" dirty="0">
                <a:ea typeface="ＭＳ Ｐゴシック" charset="-128"/>
              </a:rPr>
              <a:t>  [Ryuji Kohno1,2] [1;Yokohama National University, 2;Centre for Wireless Communications(CWC), University of Oulu]                                  </a:t>
            </a:r>
          </a:p>
          <a:p>
            <a:r>
              <a:rPr lang="en-US" altLang="ja-JP" sz="1600" dirty="0">
                <a:ea typeface="ＭＳ Ｐゴシック" charset="-128"/>
              </a:rPr>
              <a:t>Address [1; 79-5 </a:t>
            </a:r>
            <a:r>
              <a:rPr lang="en-US" altLang="ja-JP" sz="1600" dirty="0" err="1">
                <a:ea typeface="ＭＳ Ｐゴシック" charset="-128"/>
              </a:rPr>
              <a:t>Tokiwadai</a:t>
            </a:r>
            <a:r>
              <a:rPr lang="en-US" altLang="ja-JP" sz="1600" dirty="0">
                <a:ea typeface="ＭＳ Ｐゴシック" charset="-128"/>
              </a:rPr>
              <a:t>, Hodogaya-</a:t>
            </a:r>
            <a:r>
              <a:rPr lang="en-US" altLang="ja-JP" sz="1600" dirty="0" err="1">
                <a:ea typeface="ＭＳ Ｐゴシック" charset="-128"/>
              </a:rPr>
              <a:t>ku</a:t>
            </a:r>
            <a:r>
              <a:rPr lang="en-US" altLang="ja-JP" sz="1600" dirty="0">
                <a:ea typeface="ＭＳ Ｐゴシック" charset="-128"/>
              </a:rPr>
              <a:t>, Yokohama, Japan 240-8501</a:t>
            </a:r>
          </a:p>
          <a:p>
            <a:r>
              <a:rPr lang="en-US" altLang="ja-JP" sz="1600" dirty="0">
                <a:ea typeface="ＭＳ Ｐゴシック" charset="-128"/>
              </a:rPr>
              <a:t>                2; </a:t>
            </a:r>
            <a:r>
              <a:rPr lang="en-US" altLang="ja-JP" sz="1600" dirty="0" err="1">
                <a:ea typeface="ＭＳ Ｐゴシック" charset="-128"/>
              </a:rPr>
              <a:t>Linnanmaa</a:t>
            </a:r>
            <a:r>
              <a:rPr lang="en-US" altLang="ja-JP" sz="1600" dirty="0">
                <a:ea typeface="ＭＳ Ｐゴシック" charset="-128"/>
              </a:rPr>
              <a:t>, P.O. Box 4500, FIN-90570 Oulu, Finland FI-90014]</a:t>
            </a:r>
          </a:p>
          <a:p>
            <a:r>
              <a:rPr lang="en-US" altLang="ja-JP" sz="1600" dirty="0">
                <a:ea typeface="ＭＳ Ｐゴシック" charset="-128"/>
              </a:rPr>
              <a:t>Voice:[1; +81-45-339-4115, 2:+358-8-553-2849], FAX: [+81-45-338-1157], </a:t>
            </a:r>
          </a:p>
          <a:p>
            <a:r>
              <a:rPr lang="en-US" altLang="ja-JP" sz="1600" dirty="0">
                <a:ea typeface="ＭＳ Ｐゴシック" charset="-128"/>
              </a:rPr>
              <a:t>Email:[1: kohno@ynu.ac.jp, 2: Ryuji.Kohno@oulu.fi]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IG DEP meeting.]</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124744"/>
            <a:ext cx="8928992" cy="5544616"/>
          </a:xfrm>
          <a:ln/>
        </p:spPr>
        <p:txBody>
          <a:bodyPr>
            <a:noAutofit/>
          </a:bodyPr>
          <a:lstStyle/>
          <a:p>
            <a:pPr>
              <a:lnSpc>
                <a:spcPts val="1100"/>
              </a:lnSpc>
            </a:pPr>
            <a:r>
              <a:rPr lang="en-US" altLang="ja-JP" sz="1300" dirty="0"/>
              <a:t>IG DEP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15-19-0431-00-0dep-ig-dependability-September-2019-meeting-minutes</a:t>
            </a:r>
          </a:p>
          <a:p>
            <a:pPr>
              <a:lnSpc>
                <a:spcPts val="1100"/>
              </a:lnSpc>
            </a:pPr>
            <a:r>
              <a:rPr lang="en-US" altLang="ja-JP" sz="1300" dirty="0"/>
              <a:t>Review</a:t>
            </a:r>
          </a:p>
          <a:p>
            <a:pPr marL="800100" lvl="1">
              <a:lnSpc>
                <a:spcPts val="1100"/>
              </a:lnSpc>
              <a:spcBef>
                <a:spcPts val="0"/>
              </a:spcBef>
              <a:spcAft>
                <a:spcPts val="0"/>
              </a:spcAft>
              <a:buFont typeface="+mj-lt"/>
              <a:buAutoNum type="arabicPeriod"/>
              <a:defRPr/>
            </a:pPr>
            <a:r>
              <a:rPr lang="en-US" altLang="ja-JP" sz="1300" dirty="0">
                <a:cs typeface="Times New Roman" pitchFamily="18" charset="0"/>
              </a:rPr>
              <a:t>Review of IG Dependability Activities for Cars and other IoT &amp; M2M Use cases and Amendment of IEEE802.15.6 Wireless Medical BAN        </a:t>
            </a:r>
            <a:r>
              <a:rPr lang="ja-JP" altLang="en-US" sz="1300" dirty="0">
                <a:cs typeface="Times New Roman" pitchFamily="18" charset="0"/>
              </a:rPr>
              <a:t>　　　　　　          　</a:t>
            </a:r>
            <a:r>
              <a:rPr lang="en-US" altLang="ja-JP" sz="1300" dirty="0">
                <a:cs typeface="Times New Roman" pitchFamily="18" charset="0"/>
              </a:rPr>
              <a:t>doc.#15-18-0347-01-0dep</a:t>
            </a:r>
          </a:p>
          <a:p>
            <a:pPr marL="800100" lvl="1">
              <a:lnSpc>
                <a:spcPts val="1100"/>
              </a:lnSpc>
              <a:spcBef>
                <a:spcPts val="0"/>
              </a:spcBef>
              <a:spcAft>
                <a:spcPts val="0"/>
              </a:spcAft>
              <a:buFont typeface="+mj-lt"/>
              <a:buAutoNum type="arabicPeriod"/>
              <a:defRPr/>
            </a:pPr>
            <a:r>
              <a:rPr lang="en-US" altLang="ja-JP" sz="1300" dirty="0">
                <a:cs typeface="Times New Roman" pitchFamily="18" charset="0"/>
              </a:rPr>
              <a:t>Review of IEEE802.15.6 Wireless Medical BAN                          doc.#15-18-0384-00-odep</a:t>
            </a:r>
          </a:p>
          <a:p>
            <a:pPr marL="800100" lvl="1">
              <a:lnSpc>
                <a:spcPts val="1100"/>
              </a:lnSpc>
              <a:spcBef>
                <a:spcPts val="0"/>
              </a:spcBef>
              <a:spcAft>
                <a:spcPts val="0"/>
              </a:spcAft>
              <a:buFont typeface="+mj-lt"/>
              <a:buAutoNum type="arabicPeriod"/>
              <a:defRPr/>
            </a:pPr>
            <a:r>
              <a:rPr lang="en-US" altLang="ja-JP" sz="1300" dirty="0">
                <a:cs typeface="Times New Roman" pitchFamily="18" charset="0"/>
              </a:rPr>
              <a:t>Update of ETSI </a:t>
            </a:r>
            <a:r>
              <a:rPr lang="en-US" altLang="ja-JP" sz="1300" dirty="0" err="1">
                <a:cs typeface="Times New Roman" pitchFamily="18" charset="0"/>
              </a:rPr>
              <a:t>SmartBAN</a:t>
            </a:r>
            <a:r>
              <a:rPr lang="en-US" altLang="ja-JP" sz="1300" dirty="0">
                <a:cs typeface="Times New Roman" pitchFamily="18" charset="0"/>
              </a:rPr>
              <a:t> for Digital Health                                doc.#15-19-0xxx-00-0dep</a:t>
            </a:r>
          </a:p>
          <a:p>
            <a:pPr marL="800100" lvl="1">
              <a:lnSpc>
                <a:spcPts val="1100"/>
              </a:lnSpc>
              <a:spcBef>
                <a:spcPts val="0"/>
              </a:spcBef>
              <a:spcAft>
                <a:spcPts val="0"/>
              </a:spcAft>
              <a:buFont typeface="+mj-lt"/>
              <a:buAutoNum type="arabicPeriod"/>
              <a:defRPr/>
            </a:pPr>
            <a:r>
              <a:rPr lang="en-US" altLang="ja-JP" sz="1300" dirty="0">
                <a:cs typeface="Times New Roman" pitchFamily="18" charset="0"/>
              </a:rPr>
              <a:t>Updated  Technical Requirements for Focused Use Cases on WBAN for Human, Robotic and Car Bodies</a:t>
            </a:r>
            <a:r>
              <a:rPr lang="ja-JP" altLang="en-US" sz="1300" dirty="0">
                <a:cs typeface="Times New Roman" pitchFamily="18" charset="0"/>
              </a:rPr>
              <a:t>　                                                                                          </a:t>
            </a:r>
            <a:endParaRPr lang="en-US" altLang="ja-JP" sz="1300" dirty="0">
              <a:cs typeface="Times New Roman" pitchFamily="18" charset="0"/>
            </a:endParaRPr>
          </a:p>
          <a:p>
            <a:pPr marL="514350" lvl="1" indent="0">
              <a:lnSpc>
                <a:spcPts val="1100"/>
              </a:lnSpc>
              <a:spcBef>
                <a:spcPts val="0"/>
              </a:spcBef>
              <a:spcAft>
                <a:spcPts val="0"/>
              </a:spcAft>
              <a:buNone/>
              <a:defRPr/>
            </a:pPr>
            <a:r>
              <a:rPr lang="en-US" altLang="ja-JP" sz="1300" dirty="0">
                <a:cs typeface="Times New Roman" pitchFamily="18" charset="0"/>
              </a:rPr>
              <a:t>                                                                                                             doc.#15-19-0157-03-0dep</a:t>
            </a:r>
          </a:p>
          <a:p>
            <a:pPr>
              <a:lnSpc>
                <a:spcPts val="1100"/>
              </a:lnSpc>
            </a:pPr>
            <a:r>
              <a:rPr lang="en-US" altLang="ja-JP" sz="1300" dirty="0"/>
              <a:t>Discussion</a:t>
            </a:r>
          </a:p>
          <a:p>
            <a:pPr marL="804863" indent="0">
              <a:lnSpc>
                <a:spcPts val="1100"/>
              </a:lnSpc>
              <a:buNone/>
            </a:pPr>
            <a:r>
              <a:rPr lang="en-US" altLang="ja-JP" sz="1300" dirty="0"/>
              <a:t>Amendment of PHY and MAC of IEEE802.15.6 Wireless Medical BAN to Dependable BAN for Medicine, Cars and other IoT/M2M Use cases with Data Science for Next Generation of </a:t>
            </a:r>
            <a:r>
              <a:rPr lang="en-US" altLang="ja-JP" sz="1300" dirty="0" err="1"/>
              <a:t>ECoG</a:t>
            </a:r>
            <a:r>
              <a:rPr lang="en-US" altLang="ja-JP" sz="1300" dirty="0"/>
              <a:t>-BMI.</a:t>
            </a:r>
          </a:p>
          <a:p>
            <a:pPr marL="538163" indent="0">
              <a:lnSpc>
                <a:spcPts val="1100"/>
              </a:lnSpc>
              <a:buNone/>
            </a:pPr>
            <a:r>
              <a:rPr lang="en-US" altLang="ja-JP" sz="1300" dirty="0"/>
              <a:t>1. Requirement for Wireless Medical BAN to Apply for </a:t>
            </a:r>
            <a:r>
              <a:rPr lang="en-US" altLang="ja-JP" sz="1300" dirty="0" err="1"/>
              <a:t>ECoG</a:t>
            </a:r>
            <a:r>
              <a:rPr lang="en-US" altLang="ja-JP" sz="1300" dirty="0"/>
              <a:t>-based Brain-Machine Interface</a:t>
            </a:r>
          </a:p>
          <a:p>
            <a:pPr marL="538163" indent="0">
              <a:lnSpc>
                <a:spcPts val="1100"/>
              </a:lnSpc>
              <a:buNone/>
            </a:pPr>
            <a:r>
              <a:rPr lang="en-US" altLang="ja-JP" sz="1300" dirty="0"/>
              <a:t>                                                                                                    doc.#15-19-0419-03-0dep</a:t>
            </a:r>
          </a:p>
          <a:p>
            <a:pPr marL="538163" indent="0">
              <a:lnSpc>
                <a:spcPts val="1100"/>
              </a:lnSpc>
              <a:buNone/>
            </a:pPr>
            <a:r>
              <a:rPr lang="en-US" altLang="ja-JP" sz="1300" dirty="0"/>
              <a:t>2.. Brain-Machine Interface based on Electrocorticography using high speed UWB wireless body area network                                                                                        doc.#15-19-0421-02-0dep                                                                 </a:t>
            </a:r>
          </a:p>
          <a:p>
            <a:pPr>
              <a:lnSpc>
                <a:spcPts val="1100"/>
              </a:lnSpc>
            </a:pPr>
            <a:r>
              <a:rPr lang="en-US" altLang="ja-JP" sz="1300" dirty="0"/>
              <a:t>Presentation</a:t>
            </a:r>
          </a:p>
          <a:p>
            <a:pPr lvl="1">
              <a:lnSpc>
                <a:spcPts val="1100"/>
              </a:lnSpc>
              <a:buFont typeface="+mj-lt"/>
              <a:buAutoNum type="arabicPeriod"/>
            </a:pPr>
            <a:r>
              <a:rPr lang="en-US" altLang="ja-JP" sz="1300" dirty="0"/>
              <a:t>Updated MAC Protocol with Interference Mitigation Using Negotiation among Coordinators in Multiple  Wireless Body Area Networks(BANs)                                             doc.#15-19-0402-01-0dep</a:t>
            </a:r>
          </a:p>
          <a:p>
            <a:pPr lvl="1">
              <a:lnSpc>
                <a:spcPts val="1100"/>
              </a:lnSpc>
              <a:buFont typeface="+mj-lt"/>
              <a:buAutoNum type="arabicPeriod"/>
            </a:pPr>
            <a:r>
              <a:rPr lang="en-US" altLang="ja-JP" sz="1300" dirty="0"/>
              <a:t>Localization of implanted devices by combining TDOA, particle filter and map-mapping with intestine modeling                                                                                          doc.#15-19-0xxx-00-0dep</a:t>
            </a:r>
          </a:p>
          <a:p>
            <a:pPr lvl="1">
              <a:lnSpc>
                <a:spcPts val="1100"/>
              </a:lnSpc>
              <a:buFont typeface="+mj-lt"/>
              <a:buAutoNum type="arabicPeriod"/>
            </a:pPr>
            <a:r>
              <a:rPr lang="en-US" altLang="ja-JP" sz="1300" dirty="0"/>
              <a:t>Stress analysis for rehabilitation patients using neural network for ECG-RRI with WBAN </a:t>
            </a:r>
          </a:p>
          <a:p>
            <a:pPr marL="457200" lvl="1" indent="0">
              <a:lnSpc>
                <a:spcPts val="1100"/>
              </a:lnSpc>
              <a:buNone/>
            </a:pPr>
            <a:r>
              <a:rPr lang="en-US" altLang="ja-JP" sz="1300" dirty="0"/>
              <a:t>                                                                                                              doc.#15-19-0xxx-00-0dep</a:t>
            </a:r>
          </a:p>
          <a:p>
            <a:pPr lvl="1">
              <a:lnSpc>
                <a:spcPts val="1100"/>
              </a:lnSpc>
              <a:buFont typeface="+mj-lt"/>
              <a:buAutoNum type="arabicPeriod"/>
            </a:pPr>
            <a:r>
              <a:rPr lang="en-US" altLang="ja-JP" sz="1300" dirty="0"/>
              <a:t>Maximizing Power Supply Efficiency with Amplification in Relay Nodes for Multi-hop Relay Wireless Power Transmission                                                                                   doc.#15-19-0418-00-0dep</a:t>
            </a:r>
          </a:p>
          <a:p>
            <a:pPr lvl="1">
              <a:lnSpc>
                <a:spcPts val="1100"/>
              </a:lnSpc>
              <a:buFont typeface="+mj-lt"/>
              <a:buAutoNum type="arabicPeriod"/>
            </a:pPr>
            <a:r>
              <a:rPr lang="en-US" altLang="ja-JP" sz="1300" dirty="0"/>
              <a:t>Transmission power control using integrated terminal between 5G and UWB-BAN to maximize throughput of the BAN                                                                                           doc.#15-19-0327-00-0dep</a:t>
            </a:r>
          </a:p>
          <a:p>
            <a:pPr>
              <a:lnSpc>
                <a:spcPts val="1100"/>
              </a:lnSpc>
            </a:pPr>
            <a:r>
              <a:rPr lang="en-US" altLang="ja-JP" sz="1300" dirty="0"/>
              <a:t>Discussion</a:t>
            </a:r>
          </a:p>
          <a:p>
            <a:pPr lvl="1">
              <a:lnSpc>
                <a:spcPts val="1100"/>
              </a:lnSpc>
              <a:buFont typeface="+mj-lt"/>
              <a:buAutoNum type="arabicPeriod"/>
            </a:pPr>
            <a:r>
              <a:rPr lang="en-US" altLang="ja-JP" sz="1300" dirty="0"/>
              <a:t>Technical requirement update with possible enable technologies   doc.#15-19-0157-02-0dep</a:t>
            </a:r>
          </a:p>
          <a:p>
            <a:pPr lvl="1">
              <a:lnSpc>
                <a:spcPts val="1100"/>
              </a:lnSpc>
              <a:buFont typeface="+mj-lt"/>
              <a:buAutoNum type="arabicPeriod"/>
            </a:pPr>
            <a:r>
              <a:rPr lang="en-US" altLang="ja-JP" sz="1300" dirty="0"/>
              <a:t>Review and Update of draft of PAR and CSD;                                doc.#15-16-0290-03-0dep</a:t>
            </a:r>
          </a:p>
          <a:p>
            <a:pPr lvl="1">
              <a:lnSpc>
                <a:spcPts val="1100"/>
              </a:lnSpc>
              <a:buFont typeface="+mj-lt"/>
              <a:buAutoNum type="arabicPeriod"/>
            </a:pPr>
            <a:r>
              <a:rPr lang="en-US" altLang="ja-JP" sz="1300" dirty="0"/>
              <a:t>Update of Timeline and Progress to SG/TG/WG</a:t>
            </a:r>
          </a:p>
        </p:txBody>
      </p:sp>
      <p:sp>
        <p:nvSpPr>
          <p:cNvPr id="4098" name="Rectangle 2"/>
          <p:cNvSpPr>
            <a:spLocks noGrp="1" noChangeArrowheads="1"/>
          </p:cNvSpPr>
          <p:nvPr>
            <p:ph type="title"/>
          </p:nvPr>
        </p:nvSpPr>
        <p:spPr>
          <a:xfrm>
            <a:off x="685800" y="404664"/>
            <a:ext cx="7772400" cy="726976"/>
          </a:xfrm>
          <a:ln/>
        </p:spPr>
        <p:txBody>
          <a:bodyPr/>
          <a:lstStyle/>
          <a:p>
            <a:r>
              <a:rPr lang="en-US" altLang="ja-JP" sz="3200" b="1" dirty="0"/>
              <a:t>Agenda items for the week</a:t>
            </a:r>
            <a:endParaRPr lang="ja-JP" altLang="ja-JP" sz="3200" b="1" dirty="0"/>
          </a:p>
        </p:txBody>
      </p:sp>
      <p:sp>
        <p:nvSpPr>
          <p:cNvPr id="5" name="フッター プレースホルダー 4"/>
          <p:cNvSpPr>
            <a:spLocks noGrp="1"/>
          </p:cNvSpPr>
          <p:nvPr>
            <p:ph type="ftr" sz="quarter" idx="11"/>
          </p:nvPr>
        </p:nvSpPr>
        <p:spPr>
          <a:xfrm>
            <a:off x="5364088" y="6475413"/>
            <a:ext cx="3456384" cy="184666"/>
          </a:xfrm>
        </p:spPr>
        <p:txBody>
          <a:bodyPr/>
          <a:lstStyle/>
          <a:p>
            <a:r>
              <a:rPr lang="en-US" altLang="ja-JP" dirty="0"/>
              <a:t>Ryuji Kohno(YNU/CWC </a:t>
            </a:r>
            <a:r>
              <a:rPr lang="en-US" altLang="ja-JP" dirty="0" err="1"/>
              <a:t>UofOulu</a:t>
            </a:r>
            <a:r>
              <a:rPr lang="en-US" altLang="ja-JP" dirty="0"/>
              <a:t>)</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1844824"/>
            <a:ext cx="8568952" cy="4114800"/>
          </a:xfrm>
        </p:spPr>
        <p:txBody>
          <a:bodyPr/>
          <a:lstStyle/>
          <a:p>
            <a:pPr marL="514350" indent="-514350">
              <a:buFont typeface="+mj-lt"/>
              <a:buAutoNum type="arabicPeriod"/>
            </a:pPr>
            <a:r>
              <a:rPr kumimoji="1" lang="en-US" altLang="ja-JP" sz="2800" dirty="0"/>
              <a:t>Ryuji Kohno, YNU/CWC-Nippon</a:t>
            </a:r>
          </a:p>
          <a:p>
            <a:pPr marL="0" indent="0">
              <a:buNone/>
            </a:pPr>
            <a:r>
              <a:rPr kumimoji="1" lang="en-US" altLang="ja-JP" sz="2800" dirty="0"/>
              <a:t>  </a:t>
            </a:r>
            <a:r>
              <a:rPr kumimoji="1" lang="en-US" altLang="ja-JP" sz="2800" dirty="0">
                <a:hlinkClick r:id="rId3"/>
              </a:rPr>
              <a:t>kohno@ynu.ac.jp</a:t>
            </a:r>
            <a:r>
              <a:rPr kumimoji="1" lang="en-US" altLang="ja-JP" sz="2800" dirty="0"/>
              <a:t>,  </a:t>
            </a:r>
            <a:r>
              <a:rPr kumimoji="1" lang="en-US" altLang="ja-JP" sz="2800" dirty="0" err="1"/>
              <a:t>ryuji.kohno@cwc-nippon.co,jp</a:t>
            </a:r>
            <a:endParaRPr kumimoji="1" lang="en-US" altLang="ja-JP" sz="2800" dirty="0"/>
          </a:p>
          <a:p>
            <a:pPr marL="514350" indent="-514350">
              <a:buAutoNum type="arabicPeriod" startAt="2"/>
            </a:pPr>
            <a:r>
              <a:rPr lang="en-US" altLang="ja-JP" sz="2800" dirty="0"/>
              <a:t>Jussi Haapola, </a:t>
            </a:r>
            <a:r>
              <a:rPr lang="en-US" altLang="ja-JP" sz="2800" dirty="0" err="1"/>
              <a:t>UoO,CWC</a:t>
            </a:r>
            <a:endParaRPr lang="en-US" altLang="ja-JP" sz="2800" dirty="0"/>
          </a:p>
          <a:p>
            <a:pPr marL="0" indent="0">
              <a:buNone/>
            </a:pPr>
            <a:r>
              <a:rPr kumimoji="1" lang="en-US" altLang="ja-JP" sz="2800" dirty="0"/>
              <a:t> </a:t>
            </a:r>
            <a:r>
              <a:rPr lang="en-US" altLang="ja-JP" sz="2800" dirty="0"/>
              <a:t> </a:t>
            </a:r>
            <a:r>
              <a:rPr lang="en-US" altLang="ja-JP" sz="2800" dirty="0">
                <a:hlinkClick r:id="rId4"/>
              </a:rPr>
              <a:t>jhaapola@ee.oulu.fi</a:t>
            </a:r>
            <a:endParaRPr kumimoji="1" lang="ja-JP" altLang="en-US" sz="2800" dirty="0"/>
          </a:p>
        </p:txBody>
      </p:sp>
      <p:sp>
        <p:nvSpPr>
          <p:cNvPr id="3" name="タイトル 2"/>
          <p:cNvSpPr>
            <a:spLocks noGrp="1"/>
          </p:cNvSpPr>
          <p:nvPr>
            <p:ph type="title"/>
          </p:nvPr>
        </p:nvSpPr>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4" name="フッター プレースホルダー 3"/>
          <p:cNvSpPr>
            <a:spLocks noGrp="1"/>
          </p:cNvSpPr>
          <p:nvPr>
            <p:ph type="ftr" sz="quarter" idx="11"/>
          </p:nvPr>
        </p:nvSpPr>
        <p:spPr/>
        <p:txBody>
          <a:bodyPr/>
          <a:lstStyle/>
          <a:p>
            <a:r>
              <a:rPr lang="en-US" altLang="ja-JP"/>
              <a:t>Ryuji Kohno(YNU/CWC UofOulu)</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a:xfrm>
            <a:off x="5484168" y="6475413"/>
            <a:ext cx="3124200" cy="184666"/>
          </a:xfrm>
        </p:spPr>
        <p:txBody>
          <a:bodyPr/>
          <a:lstStyle/>
          <a:p>
            <a:r>
              <a:rPr lang="en-US" altLang="ja-JP"/>
              <a:t>Ryuji Kohno(YNU/CWC UofOulu)</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Hawaii, USA</a:t>
            </a:r>
            <a:br>
              <a:rPr lang="en-US" altLang="ja-JP" dirty="0">
                <a:ea typeface="ＭＳ Ｐゴシック" pitchFamily="50" charset="-128"/>
              </a:rPr>
            </a:br>
            <a:r>
              <a:rPr lang="en-US" altLang="ja-JP" dirty="0">
                <a:ea typeface="ＭＳ Ｐゴシック" pitchFamily="50" charset="-128"/>
              </a:rPr>
              <a:t>November 11</a:t>
            </a:r>
            <a:r>
              <a:rPr lang="en-US" altLang="ja-JP" baseline="30000" dirty="0">
                <a:ea typeface="ＭＳ Ｐゴシック" pitchFamily="50" charset="-128"/>
              </a:rPr>
              <a:t>th</a:t>
            </a:r>
            <a:r>
              <a:rPr lang="en-US" altLang="ja-JP" dirty="0">
                <a:ea typeface="ＭＳ Ｐゴシック" pitchFamily="50" charset="-128"/>
              </a:rPr>
              <a:t>, 2019</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
        <p:nvSpPr>
          <p:cNvPr id="4" name="フッター プレースホルダー 3">
            <a:extLst>
              <a:ext uri="{FF2B5EF4-FFF2-40B4-BE49-F238E27FC236}">
                <a16:creationId xmlns:a16="http://schemas.microsoft.com/office/drawing/2014/main" id="{7ED88F5D-0A14-4539-B9EA-C19E69C447D6}"/>
              </a:ext>
            </a:extLst>
          </p:cNvPr>
          <p:cNvSpPr>
            <a:spLocks noGrp="1"/>
          </p:cNvSpPr>
          <p:nvPr>
            <p:ph type="ftr" sz="quarter" idx="11"/>
          </p:nvPr>
        </p:nvSpPr>
        <p:spPr/>
        <p:txBody>
          <a:bodyPr/>
          <a:lstStyle/>
          <a:p>
            <a:r>
              <a:rPr lang="en-US" altLang="ja-JP"/>
              <a:t>Ryuji Kohno(YNU/CWC UofOulu)</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a:ea typeface="ＭＳ Ｐゴシック" charset="-128"/>
              </a:rPr>
              <a:t>Required notices</a:t>
            </a:r>
          </a:p>
          <a:p>
            <a:pPr lvl="1"/>
            <a:r>
              <a:rPr lang="en-US" altLang="ja-JP" sz="2400" dirty="0">
                <a:ea typeface="ＭＳ Ｐゴシック" charset="-128"/>
              </a:rPr>
              <a:t>Affiliation FAQ - http://standards.ieee.org/faqs/affiliationFAQ.html</a:t>
            </a:r>
          </a:p>
          <a:p>
            <a:pPr lvl="1"/>
            <a:r>
              <a:rPr lang="en-US" altLang="ja-JP" sz="2400" dirty="0">
                <a:ea typeface="ＭＳ Ｐゴシック" charset="-128"/>
              </a:rPr>
              <a:t>Anti-Trust FAQ - http://standards.ieee.org/resources/antitrust-guidelines.pdf</a:t>
            </a:r>
          </a:p>
          <a:p>
            <a:pPr lvl="1"/>
            <a:r>
              <a:rPr lang="en-US" altLang="ja-JP" sz="2400" dirty="0">
                <a:ea typeface="ＭＳ Ｐゴシック" charset="-128"/>
              </a:rPr>
              <a:t>Ethics - http://www.ieee.org/portal/cms_docs/about/CoE_poster.pdf</a:t>
            </a:r>
          </a:p>
          <a:p>
            <a:r>
              <a:rPr lang="en-US" altLang="ja-JP" sz="2800" dirty="0">
                <a:ea typeface="ＭＳ Ｐゴシック" charset="-128"/>
              </a:rPr>
              <a:t>Chair and Secretary</a:t>
            </a:r>
          </a:p>
          <a:p>
            <a:pPr lvl="1"/>
            <a:r>
              <a:rPr lang="en-US" altLang="ja-JP" sz="2400" dirty="0">
                <a:ea typeface="ＭＳ Ｐゴシック" charset="-128"/>
              </a:rPr>
              <a:t>Chair is Ryuji Kohno(YNU/CWC-Nippon)</a:t>
            </a:r>
          </a:p>
          <a:p>
            <a:pPr lvl="1"/>
            <a:r>
              <a:rPr lang="en-US" altLang="ja-JP" sz="2400" dirty="0">
                <a:ea typeface="ＭＳ Ｐゴシック" charset="-128"/>
              </a:rPr>
              <a:t>Secretary is </a:t>
            </a:r>
            <a:r>
              <a:rPr lang="en-US" altLang="ja-JP" sz="2400" dirty="0" err="1">
                <a:ea typeface="ＭＳ Ｐゴシック" charset="-128"/>
              </a:rPr>
              <a:t>Jussi</a:t>
            </a:r>
            <a:r>
              <a:rPr lang="en-US" altLang="ja-JP" sz="2400" dirty="0">
                <a:ea typeface="ＭＳ Ｐゴシック" charset="-128"/>
              </a:rPr>
              <a:t> </a:t>
            </a:r>
            <a:r>
              <a:rPr lang="en-US" altLang="ja-JP" sz="2400" dirty="0" err="1">
                <a:ea typeface="ＭＳ Ｐゴシック" charset="-128"/>
              </a:rPr>
              <a:t>Haapola</a:t>
            </a:r>
            <a:r>
              <a:rPr lang="en-US" altLang="ja-JP" sz="2400" dirty="0">
                <a:ea typeface="ＭＳ Ｐゴシック" charset="-128"/>
              </a:rPr>
              <a:t>(CWC)</a:t>
            </a:r>
          </a:p>
          <a:p>
            <a:pPr lvl="1"/>
            <a:endParaRPr lang="en-US" altLang="ja-JP" sz="2000" dirty="0">
              <a:ea typeface="ＭＳ Ｐゴシック" charset="-128"/>
            </a:endParaRPr>
          </a:p>
          <a:p>
            <a:pPr lvl="1"/>
            <a:endParaRPr lang="en-US" altLang="ja-JP" sz="2000" dirty="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4</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
        <p:nvSpPr>
          <p:cNvPr id="4" name="フッター プレースホルダー 3">
            <a:extLst>
              <a:ext uri="{FF2B5EF4-FFF2-40B4-BE49-F238E27FC236}">
                <a16:creationId xmlns:a16="http://schemas.microsoft.com/office/drawing/2014/main" id="{B181F6DF-F567-43DC-81E1-6C7AEFCC077E}"/>
              </a:ext>
            </a:extLst>
          </p:cNvPr>
          <p:cNvSpPr>
            <a:spLocks noGrp="1"/>
          </p:cNvSpPr>
          <p:nvPr>
            <p:ph type="ftr" sz="quarter" idx="11"/>
          </p:nvPr>
        </p:nvSpPr>
        <p:spPr/>
        <p:txBody>
          <a:bodyPr/>
          <a:lstStyle/>
          <a:p>
            <a:r>
              <a:rPr lang="en-US" altLang="ja-JP"/>
              <a:t>Ryuji Kohno(YNU/CWC UofOulu)</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1" name="正方形/長方形 10"/>
          <p:cNvSpPr/>
          <p:nvPr/>
        </p:nvSpPr>
        <p:spPr>
          <a:xfrm>
            <a:off x="6161989" y="6525344"/>
            <a:ext cx="2397066" cy="276999"/>
          </a:xfrm>
          <a:prstGeom prst="rect">
            <a:avLst/>
          </a:prstGeom>
        </p:spPr>
        <p:txBody>
          <a:bodyPr wrap="none">
            <a:spAutoFit/>
          </a:bodyPr>
          <a:lstStyle/>
          <a:p>
            <a:r>
              <a:rPr lang="en-US" altLang="ja-JP" dirty="0"/>
              <a:t>Ryuji Kohno(YNU/CWC-Nippon)</a:t>
            </a: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
        <p:nvSpPr>
          <p:cNvPr id="3" name="フッター プレースホルダー 2">
            <a:extLst>
              <a:ext uri="{FF2B5EF4-FFF2-40B4-BE49-F238E27FC236}">
                <a16:creationId xmlns:a16="http://schemas.microsoft.com/office/drawing/2014/main" id="{7BC253D0-7C9E-4364-AAE6-F6ACD0632411}"/>
              </a:ext>
            </a:extLst>
          </p:cNvPr>
          <p:cNvSpPr>
            <a:spLocks noGrp="1"/>
          </p:cNvSpPr>
          <p:nvPr>
            <p:ph type="ftr" sz="quarter" idx="11"/>
          </p:nvPr>
        </p:nvSpPr>
        <p:spPr/>
        <p:txBody>
          <a:bodyPr/>
          <a:lstStyle/>
          <a:p>
            <a:r>
              <a:rPr lang="en-US" altLang="ja-JP"/>
              <a:t>Ryuji Kohno(YNU/CWC UofOulu)</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a:t>Ryuji Kohno(YNU/CWC UofOulu)</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a:xfrm>
            <a:off x="5508104" y="6525344"/>
            <a:ext cx="3124200" cy="184666"/>
          </a:xfrm>
        </p:spPr>
        <p:txBody>
          <a:bodyPr/>
          <a:lstStyle/>
          <a:p>
            <a:r>
              <a:rPr lang="en-US" altLang="ja-JP"/>
              <a:t>Ryuji Kohno(YNU/CWC UofOulu)</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3" name="フッター プレースホルダー 2"/>
          <p:cNvSpPr>
            <a:spLocks noGrp="1"/>
          </p:cNvSpPr>
          <p:nvPr>
            <p:ph type="ftr" sz="quarter" idx="11"/>
          </p:nvPr>
        </p:nvSpPr>
        <p:spPr>
          <a:xfrm>
            <a:off x="5486400" y="6556702"/>
            <a:ext cx="3124200" cy="184666"/>
          </a:xfrm>
        </p:spPr>
        <p:txBody>
          <a:bodyPr/>
          <a:lstStyle/>
          <a:p>
            <a:r>
              <a:rPr lang="en-US" altLang="ja-JP"/>
              <a:t>Ryuji Kohno(YNU/CWC UofOulu)</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70676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1070197986"/>
              </p:ext>
            </p:extLst>
          </p:nvPr>
        </p:nvGraphicFramePr>
        <p:xfrm>
          <a:off x="956916" y="1301515"/>
          <a:ext cx="7287490" cy="4575757"/>
        </p:xfrm>
        <a:graphic>
          <a:graphicData uri="http://schemas.openxmlformats.org/drawingml/2006/table">
            <a:tbl>
              <a:tblPr firstRow="1" bandRow="1">
                <a:tableStyleId>{93296810-A885-4BE3-A3E7-6D5BEEA58F35}</a:tableStyleId>
              </a:tblPr>
              <a:tblGrid>
                <a:gridCol w="950788">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584174">
                  <a:extLst>
                    <a:ext uri="{9D8B030D-6E8A-4147-A177-3AD203B41FA5}">
                      <a16:colId xmlns:a16="http://schemas.microsoft.com/office/drawing/2014/main"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val="10000"/>
                  </a:ext>
                </a:extLst>
              </a:tr>
              <a:tr h="709428">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IG-DEP</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p>
                    <a:p>
                      <a:pPr algn="ctr"/>
                      <a:r>
                        <a:rPr kumimoji="1" lang="ja-JP" altLang="en-US" dirty="0">
                          <a:solidFill>
                            <a:schemeClr val="tx1"/>
                          </a:solidFill>
                        </a:rPr>
                        <a:t>＊</a:t>
                      </a:r>
                      <a:r>
                        <a:rPr kumimoji="1" lang="en-US" altLang="ja-JP" dirty="0">
                          <a:solidFill>
                            <a:schemeClr val="tx1"/>
                          </a:solidFill>
                        </a:rPr>
                        <a:t>Keynote</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709428">
                <a:tc>
                  <a:txBody>
                    <a:bodyPr/>
                    <a:lstStyle/>
                    <a:p>
                      <a:pPr algn="ctr"/>
                      <a:r>
                        <a:rPr kumimoji="1" lang="en-US" altLang="ja-JP" dirty="0"/>
                        <a:t>PM1</a:t>
                      </a:r>
                      <a:endParaRPr kumimoji="1" lang="ja-JP" altLang="en-US" dirty="0"/>
                    </a:p>
                  </a:txBody>
                  <a:tcPr anchor="ctr"/>
                </a:tc>
                <a:tc>
                  <a:txBody>
                    <a:bodyPr/>
                    <a:lstStyle/>
                    <a:p>
                      <a:pPr algn="ctr"/>
                      <a:r>
                        <a:rPr kumimoji="1" lang="en-US" altLang="ja-JP" dirty="0">
                          <a:solidFill>
                            <a:schemeClr val="tx1"/>
                          </a:solidFill>
                        </a:rPr>
                        <a:t>IG-DEP</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IG-DEP</a:t>
                      </a: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r>
                        <a:rPr kumimoji="1" lang="en-US" altLang="ja-JP" dirty="0">
                          <a:solidFill>
                            <a:schemeClr val="tx1"/>
                          </a:solidFill>
                        </a:rPr>
                        <a:t>IEEE802.15 Closing Plenary</a:t>
                      </a: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8" name="正方形/長方形 7"/>
          <p:cNvSpPr/>
          <p:nvPr/>
        </p:nvSpPr>
        <p:spPr>
          <a:xfrm>
            <a:off x="5950632" y="6453336"/>
            <a:ext cx="2392258" cy="276999"/>
          </a:xfrm>
          <a:prstGeom prst="rect">
            <a:avLst/>
          </a:prstGeom>
        </p:spPr>
        <p:txBody>
          <a:bodyPr wrap="none">
            <a:spAutoFit/>
          </a:bodyPr>
          <a:lstStyle/>
          <a:p>
            <a:r>
              <a:rPr lang="en-US" altLang="ja-JP" dirty="0"/>
              <a:t>Ryuji Kohno(YNU, CWC-Nippon)</a:t>
            </a:r>
          </a:p>
        </p:txBody>
      </p:sp>
      <p:sp>
        <p:nvSpPr>
          <p:cNvPr id="7" name="Rectangle 4">
            <a:extLst>
              <a:ext uri="{FF2B5EF4-FFF2-40B4-BE49-F238E27FC236}">
                <a16:creationId xmlns:a16="http://schemas.microsoft.com/office/drawing/2014/main"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November 2019</a:t>
            </a:r>
            <a:endParaRPr lang="en-US" altLang="ja-JP" dirty="0"/>
          </a:p>
        </p:txBody>
      </p:sp>
      <p:sp>
        <p:nvSpPr>
          <p:cNvPr id="4" name="テキスト ボックス 3">
            <a:extLst>
              <a:ext uri="{FF2B5EF4-FFF2-40B4-BE49-F238E27FC236}">
                <a16:creationId xmlns:a16="http://schemas.microsoft.com/office/drawing/2014/main" id="{25F24E7D-312F-41FC-9B5D-6B95568323B5}"/>
              </a:ext>
            </a:extLst>
          </p:cNvPr>
          <p:cNvSpPr txBox="1"/>
          <p:nvPr/>
        </p:nvSpPr>
        <p:spPr>
          <a:xfrm>
            <a:off x="1588" y="5805264"/>
            <a:ext cx="9217024" cy="615553"/>
          </a:xfrm>
          <a:prstGeom prst="rect">
            <a:avLst/>
          </a:prstGeom>
          <a:noFill/>
        </p:spPr>
        <p:txBody>
          <a:bodyPr wrap="square" rtlCol="0">
            <a:spAutoFit/>
          </a:bodyPr>
          <a:lstStyle/>
          <a:p>
            <a:r>
              <a:rPr kumimoji="1" lang="en-US" altLang="ja-JP" sz="2000" dirty="0">
                <a:latin typeface="Arial" panose="020B0604020202020204" pitchFamily="34" charset="0"/>
                <a:cs typeface="Arial" panose="020B0604020202020204" pitchFamily="34" charset="0"/>
              </a:rPr>
              <a:t>* </a:t>
            </a:r>
            <a:r>
              <a:rPr kumimoji="1" lang="en-US" altLang="ja-JP" sz="1400" dirty="0">
                <a:latin typeface="Arial" panose="020B0604020202020204" pitchFamily="34" charset="0"/>
                <a:cs typeface="Arial" panose="020B0604020202020204" pitchFamily="34" charset="0"/>
              </a:rPr>
              <a:t>In WNG session Prof. Masayuki Hirata, MD, PhD &amp; Meng, Dept of Neurological Diagnosis and Restoration, Osaka University Graduate School of Medicine will give a keynote speech for Brain Machine Interface with WBAN,</a:t>
            </a:r>
            <a:endParaRPr kumimoji="1" lang="ja-JP" alt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379559"/>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33132</TotalTime>
  <Words>1720</Words>
  <Application>Microsoft Office PowerPoint</Application>
  <PresentationFormat>画面に合わせる (4:3)</PresentationFormat>
  <Paragraphs>184</Paragraphs>
  <Slides>11</Slides>
  <Notes>11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11</vt:i4>
      </vt:variant>
    </vt:vector>
  </HeadingPairs>
  <TitlesOfParts>
    <vt:vector size="15" baseType="lpstr">
      <vt:lpstr>Monotype Sorts</vt:lpstr>
      <vt:lpstr>Arial</vt:lpstr>
      <vt:lpstr>Times New Roman</vt:lpstr>
      <vt:lpstr>IEEE-P802_15</vt:lpstr>
      <vt:lpstr>PowerPoint プレゼンテーション</vt:lpstr>
      <vt:lpstr>IEEE 802.15 IG DEP   Opening Information  Hawaii, USA November 11th, 2019</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Kohno Ryuji</cp:lastModifiedBy>
  <cp:revision>134</cp:revision>
  <cp:lastPrinted>2013-04-17T07:57:49Z</cp:lastPrinted>
  <dcterms:created xsi:type="dcterms:W3CDTF">2013-04-16T01:38:08Z</dcterms:created>
  <dcterms:modified xsi:type="dcterms:W3CDTF">2019-11-10T08:46:59Z</dcterms:modified>
</cp:coreProperties>
</file>