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717" r:id="rId4"/>
    <p:sldId id="423" r:id="rId5"/>
    <p:sldId id="608" r:id="rId6"/>
    <p:sldId id="708" r:id="rId7"/>
    <p:sldId id="386" r:id="rId8"/>
    <p:sldId id="754" r:id="rId9"/>
    <p:sldId id="560" r:id="rId10"/>
    <p:sldId id="846" r:id="rId11"/>
    <p:sldId id="801" r:id="rId12"/>
    <p:sldId id="822" r:id="rId13"/>
    <p:sldId id="835" r:id="rId14"/>
    <p:sldId id="718" r:id="rId15"/>
    <p:sldId id="790" r:id="rId16"/>
    <p:sldId id="845" r:id="rId17"/>
    <p:sldId id="774" r:id="rId18"/>
    <p:sldId id="828" r:id="rId19"/>
    <p:sldId id="829" r:id="rId20"/>
    <p:sldId id="830" r:id="rId21"/>
    <p:sldId id="83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61340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17</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19</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-0494-00-0013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November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a:t>
            </a:r>
            <a:r>
              <a:rPr lang="en-US" altLang="en-US" sz="3000" dirty="0" smtClean="0"/>
              <a:t>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2019-11-19</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57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#63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15-19/0493r1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#64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
            </a:r>
            <a:r>
              <a:rPr lang="en-GB" altLang="en-US" dirty="0" smtClean="0">
                <a:sym typeface="Wingdings" panose="05000000000000000000" pitchFamily="2" charset="2"/>
              </a:rPr>
              <a:t>Hanoi in </a:t>
            </a:r>
            <a:r>
              <a:rPr lang="en-GB" altLang="en-US" dirty="0" smtClean="0">
                <a:sym typeface="Wingdings" panose="05000000000000000000" pitchFamily="2" charset="2"/>
              </a:rPr>
              <a:t>doc. </a:t>
            </a:r>
            <a:r>
              <a:rPr lang="en-GB" altLang="en-US" dirty="0" smtClean="0">
                <a:sym typeface="Wingdings" panose="05000000000000000000" pitchFamily="2" charset="2"/>
              </a:rPr>
              <a:t>15-19/0493r1</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#65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a:t>
            </a:r>
            <a:r>
              <a:rPr lang="en-GB" altLang="en-US" dirty="0" smtClean="0">
                <a:sym typeface="Wingdings" panose="05000000000000000000" pitchFamily="2" charset="2"/>
              </a:rPr>
              <a:t>Hanoi</a:t>
            </a:r>
            <a:r>
              <a:rPr lang="en-GB" altLang="en-US" dirty="0" smtClean="0">
                <a:sym typeface="Wingdings" panose="05000000000000000000" pitchFamily="2" charset="2"/>
              </a:rPr>
              <a:t> </a:t>
            </a:r>
            <a:r>
              <a:rPr lang="en-GB" altLang="en-US" dirty="0" smtClean="0">
                <a:sym typeface="Wingdings" panose="05000000000000000000" pitchFamily="2" charset="2"/>
              </a:rPr>
              <a:t>and </a:t>
            </a:r>
            <a:r>
              <a:rPr lang="en-GB" altLang="en-US" dirty="0" smtClean="0">
                <a:sym typeface="Wingdings" panose="05000000000000000000" pitchFamily="2" charset="2"/>
              </a:rPr>
              <a:t>Waikoloa </a:t>
            </a:r>
            <a:r>
              <a:rPr lang="en-GB" altLang="en-US" dirty="0" smtClean="0">
                <a:sym typeface="Wingdings" panose="05000000000000000000" pitchFamily="2" charset="2"/>
              </a:rPr>
              <a:t>meetings in doc. </a:t>
            </a:r>
            <a:r>
              <a:rPr lang="en-GB" altLang="en-US" dirty="0" smtClean="0">
                <a:sym typeface="Wingdings" panose="05000000000000000000" pitchFamily="2" charset="2"/>
              </a:rPr>
              <a:t>15-19/0473r0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AM1, </a:t>
            </a:r>
            <a:r>
              <a:rPr lang="en-US" altLang="en-US" sz="3600" dirty="0" smtClean="0"/>
              <a:t>Nov. 12,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17242767"/>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a:t>
                      </a:r>
                      <a:r>
                        <a:rPr lang="en-GB" altLang="en-US" sz="1800" dirty="0" smtClean="0"/>
                        <a:t>Who takes </a:t>
                      </a:r>
                      <a:r>
                        <a:rPr lang="en-GB" altLang="en-US" sz="1800" dirty="0" smtClean="0"/>
                        <a:t>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remaining TBDs </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AM2, </a:t>
            </a:r>
            <a:r>
              <a:rPr lang="en-US" altLang="en-US" sz="3600" dirty="0"/>
              <a:t>Nov. 12,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12873134"/>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a:t>
                      </a:r>
                      <a:r>
                        <a:rPr lang="en-GB" altLang="en-US" sz="1800" dirty="0" smtClean="0"/>
                        <a:t>/ Who takes </a:t>
                      </a:r>
                      <a:r>
                        <a:rPr lang="en-GB" altLang="en-US" sz="1800" dirty="0" smtClean="0"/>
                        <a:t>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remaining </a:t>
                      </a:r>
                      <a:r>
                        <a:rPr lang="en-US" altLang="en-US" sz="1800" baseline="0" dirty="0" smtClean="0"/>
                        <a:t>TBDs </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Tuesday PM2</a:t>
            </a:r>
            <a:r>
              <a:rPr lang="en-US" altLang="en-US" sz="3600" dirty="0"/>
              <a:t>, Nov. 12, </a:t>
            </a:r>
            <a:r>
              <a:rPr lang="en-US" altLang="en-US" sz="3600" dirty="0" smtClean="0"/>
              <a:t>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57414724"/>
              </p:ext>
            </p:extLst>
          </p:nvPr>
        </p:nvGraphicFramePr>
        <p:xfrm>
          <a:off x="559401" y="2362200"/>
          <a:ext cx="8229600" cy="29871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a:t>
                      </a:r>
                      <a:r>
                        <a:rPr lang="en-GB" altLang="en-US" sz="1800" dirty="0" smtClean="0"/>
                        <a:t>Who takes </a:t>
                      </a:r>
                      <a:r>
                        <a:rPr lang="en-GB" altLang="en-US" sz="1800" dirty="0" smtClean="0"/>
                        <a:t>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427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How many slots in January</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28715307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Discuss </a:t>
                      </a:r>
                      <a:r>
                        <a:rPr lang="en-US" altLang="en-US" sz="1800" baseline="0" dirty="0" smtClean="0"/>
                        <a:t>coexistence </a:t>
                      </a:r>
                      <a:r>
                        <a:rPr lang="en-US" altLang="en-US" sz="1800" baseline="0" dirty="0" smtClean="0"/>
                        <a:t>assurance document</a:t>
                      </a:r>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438506977"/>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Continue working on TBDs</a:t>
                      </a:r>
                    </a:p>
                  </a:txBody>
                  <a:tcPr marT="45764" marB="45764"/>
                </a:tc>
                <a:tc>
                  <a:txBody>
                    <a:bodyPr/>
                    <a:lstStyle/>
                    <a:p>
                      <a:r>
                        <a:rPr lang="en-US" sz="1800" baseline="0" dirty="0" smtClean="0"/>
                        <a:t>70</a:t>
                      </a:r>
                      <a:endParaRPr lang="en-US" sz="1800" baseline="0" dirty="0"/>
                    </a:p>
                  </a:txBody>
                  <a:tcPr marT="45764" marB="45764"/>
                </a:tc>
                <a:extLst>
                  <a:ext uri="{0D108BD9-81ED-4DB2-BD59-A6C34878D82A}">
                    <a16:rowId xmlns:a16="http://schemas.microsoft.com/office/drawing/2014/main" val="71446926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update draft</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17552190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66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Instruct the Technical Editor to include the content of doc. 15-19/0415r3 as new PM PHY and implement the instructions in doc. 15-19/452r1 </a:t>
            </a:r>
            <a:r>
              <a:rPr lang="en-US" altLang="en-US" dirty="0" smtClean="0"/>
              <a:t>in the new TG13 draft D7.0. The Technical Editor is granted the right to correct the section, figure and table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182448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17</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Thursday </a:t>
            </a:r>
            <a:r>
              <a:rPr lang="nn-NO" altLang="en-US" sz="3600" dirty="0" smtClean="0"/>
              <a:t>PM1, Nov. 14,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59203565"/>
              </p:ext>
            </p:extLst>
          </p:nvPr>
        </p:nvGraphicFramePr>
        <p:xfrm>
          <a:off x="838200" y="2362200"/>
          <a:ext cx="8077200" cy="3292243"/>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September</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Work on remaining TBDs</a:t>
                      </a:r>
                    </a:p>
                  </a:txBody>
                  <a:tcPr marT="45684" marB="45684"/>
                </a:tc>
                <a:tc>
                  <a:txBody>
                    <a:bodyPr/>
                    <a:lstStyle/>
                    <a:p>
                      <a:r>
                        <a:rPr lang="en-US" sz="1800" dirty="0" smtClean="0"/>
                        <a:t>40</a:t>
                      </a:r>
                      <a:endParaRPr lang="en-US" sz="1800" dirty="0"/>
                    </a:p>
                  </a:txBody>
                  <a:tcPr marT="45684" marB="45684"/>
                </a:tc>
                <a:extLst>
                  <a:ext uri="{0D108BD9-81ED-4DB2-BD59-A6C34878D82A}">
                    <a16:rowId xmlns:a16="http://schemas.microsoft.com/office/drawing/2014/main" val="1584585780"/>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Motion to include new text</a:t>
                      </a:r>
                      <a:endParaRPr lang="en-US" altLang="en-US" sz="32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421673897"/>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November </a:t>
            </a:r>
            <a:r>
              <a:rPr lang="de-DE" sz="2000" b="0" dirty="0" err="1" smtClean="0"/>
              <a:t>Plenary</a:t>
            </a:r>
            <a:r>
              <a:rPr lang="de-DE" sz="2000" b="0" dirty="0" smtClean="0"/>
              <a:t>	Comment </a:t>
            </a:r>
            <a:r>
              <a:rPr lang="de-DE" sz="2000" b="0" dirty="0" err="1" smtClean="0"/>
              <a:t>resolution</a:t>
            </a:r>
            <a:r>
              <a:rPr lang="de-DE" sz="2000" b="0" dirty="0" smtClean="0"/>
              <a:t>, </a:t>
            </a:r>
            <a:r>
              <a:rPr lang="de-DE" sz="2000" b="0" dirty="0" err="1" smtClean="0"/>
              <a:t>create</a:t>
            </a:r>
            <a:r>
              <a:rPr lang="de-DE" sz="2000" b="0" dirty="0" smtClean="0"/>
              <a:t> D8.0, </a:t>
            </a:r>
            <a:r>
              <a:rPr lang="de-DE" sz="2000" b="0" dirty="0" err="1" smtClean="0"/>
              <a:t>start</a:t>
            </a:r>
            <a:r>
              <a:rPr lang="de-DE" sz="2000" b="0" dirty="0" smtClean="0"/>
              <a:t> WGLB</a:t>
            </a:r>
          </a:p>
          <a:p>
            <a:r>
              <a:rPr lang="de-DE" sz="2000" b="0" dirty="0" smtClean="0"/>
              <a:t>Nov. </a:t>
            </a:r>
            <a:r>
              <a:rPr lang="de-DE" sz="2000" b="0" dirty="0" err="1" smtClean="0"/>
              <a:t>to</a:t>
            </a:r>
            <a:r>
              <a:rPr lang="de-DE" sz="2000" b="0" dirty="0" smtClean="0"/>
              <a:t> </a:t>
            </a:r>
            <a:r>
              <a:rPr lang="de-DE" sz="2000" b="0" dirty="0" err="1" smtClean="0"/>
              <a:t>January</a:t>
            </a:r>
            <a:r>
              <a:rPr lang="de-DE" sz="2000" b="0" dirty="0" smtClean="0"/>
              <a:t>	</a:t>
            </a:r>
            <a:r>
              <a:rPr lang="de-DE" sz="2000" b="0" dirty="0" err="1" smtClean="0"/>
              <a:t>create</a:t>
            </a:r>
            <a:r>
              <a:rPr lang="de-DE" sz="2000" b="0" dirty="0" smtClean="0"/>
              <a:t> </a:t>
            </a:r>
            <a:r>
              <a:rPr lang="de-DE" sz="2000" b="0" dirty="0" err="1" smtClean="0"/>
              <a:t>comments</a:t>
            </a:r>
            <a:r>
              <a:rPr lang="de-DE" sz="2000" b="0" dirty="0" smtClean="0"/>
              <a:t> </a:t>
            </a:r>
            <a:r>
              <a:rPr lang="de-DE" sz="2000" b="0" dirty="0" smtClean="0"/>
              <a:t>on D8.0</a:t>
            </a:r>
            <a:endParaRPr lang="de-DE" sz="2000" b="0" dirty="0" smtClean="0"/>
          </a:p>
          <a:p>
            <a:r>
              <a:rPr lang="de-DE" sz="2000" b="0" dirty="0" err="1" smtClean="0"/>
              <a:t>January</a:t>
            </a:r>
            <a:r>
              <a:rPr lang="de-DE" sz="2000" b="0" dirty="0" smtClean="0"/>
              <a:t>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create</a:t>
            </a:r>
            <a:r>
              <a:rPr lang="de-DE" sz="2000" b="0" dirty="0" smtClean="0"/>
              <a:t> </a:t>
            </a:r>
            <a:r>
              <a:rPr lang="de-DE" sz="2000" b="0" dirty="0" smtClean="0"/>
              <a:t>D9.0 </a:t>
            </a:r>
            <a:r>
              <a:rPr lang="de-DE" sz="2000" b="0" dirty="0" err="1" smtClean="0"/>
              <a:t>start</a:t>
            </a:r>
            <a:r>
              <a:rPr lang="de-DE" sz="2000" b="0" dirty="0" smtClean="0"/>
              <a:t> </a:t>
            </a:r>
            <a:r>
              <a:rPr lang="de-DE" sz="2000" b="0" dirty="0" err="1" smtClean="0"/>
              <a:t>recirculation</a:t>
            </a:r>
            <a:endParaRPr lang="de-DE" sz="2000" b="0" dirty="0" smtClean="0"/>
          </a:p>
          <a:p>
            <a:r>
              <a:rPr lang="de-DE" sz="2000" b="0" dirty="0" smtClean="0"/>
              <a:t>March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a:t>
            </a:r>
            <a:r>
              <a:rPr lang="de-DE" sz="2000" b="0" dirty="0" smtClean="0"/>
              <a:t>SALB</a:t>
            </a:r>
            <a:r>
              <a:rPr lang="de-DE" sz="2000" b="0" dirty="0" smtClean="0"/>
              <a:t>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19</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a:t>
            </a:r>
            <a:r>
              <a:rPr lang="en-US" altLang="en-US" sz="3600" dirty="0" smtClean="0"/>
              <a:t>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630238" indent="-630238"/>
            <a:r>
              <a:rPr lang="de-DE" b="0" dirty="0" smtClean="0"/>
              <a:t>Review </a:t>
            </a:r>
            <a:r>
              <a:rPr lang="de-DE" b="0" dirty="0" err="1" smtClean="0"/>
              <a:t>while</a:t>
            </a:r>
            <a:r>
              <a:rPr lang="de-DE" b="0" dirty="0" smtClean="0"/>
              <a:t> </a:t>
            </a:r>
            <a:r>
              <a:rPr lang="de-DE" b="0" dirty="0" err="1" smtClean="0"/>
              <a:t>draft</a:t>
            </a:r>
            <a:r>
              <a:rPr lang="de-DE" b="0" dirty="0" smtClean="0"/>
              <a:t> D8.0</a:t>
            </a:r>
          </a:p>
          <a:p>
            <a:pPr marL="630238" indent="-630238"/>
            <a:r>
              <a:rPr lang="de-DE" b="0" dirty="0" err="1" smtClean="0"/>
              <a:t>Submit</a:t>
            </a:r>
            <a:r>
              <a:rPr lang="de-DE" b="0" dirty="0" smtClean="0"/>
              <a:t> </a:t>
            </a:r>
            <a:r>
              <a:rPr lang="de-DE" b="0" dirty="0" err="1" smtClean="0"/>
              <a:t>comments</a:t>
            </a:r>
            <a:r>
              <a:rPr lang="de-DE" b="0" dirty="0" smtClean="0"/>
              <a:t> </a:t>
            </a:r>
            <a:r>
              <a:rPr lang="de-DE" b="0" dirty="0" err="1" smtClean="0"/>
              <a:t>against</a:t>
            </a:r>
            <a:r>
              <a:rPr lang="de-DE" b="0" dirty="0" smtClean="0"/>
              <a:t> D8.0</a:t>
            </a: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November </a:t>
            </a:r>
            <a:r>
              <a:rPr lang="en-US" altLang="en-US" dirty="0" smtClean="0"/>
              <a:t>2019 </a:t>
            </a:r>
            <a:r>
              <a:rPr lang="en-US" altLang="en-US" dirty="0"/>
              <a:t>session in </a:t>
            </a:r>
            <a:r>
              <a:rPr lang="en-US" altLang="en-US" dirty="0" smtClean="0"/>
              <a:t>Waikoloa.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#67</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algn="just">
              <a:buNone/>
              <a:defRPr/>
            </a:pPr>
            <a:endParaRPr lang="en-GB" altLang="en-US" dirty="0" smtClean="0"/>
          </a:p>
          <a:p>
            <a:pPr marL="808038" lvl="1" indent="-268288" algn="just" defTabSz="938213">
              <a:buFont typeface="Arial" panose="020B0604020202020204" pitchFamily="34" charset="0"/>
              <a:buChar char="•"/>
              <a:defRPr/>
            </a:pPr>
            <a:r>
              <a:rPr lang="en-GB" altLang="en-US" sz="2400" dirty="0" smtClean="0"/>
              <a:t>Dec 3 </a:t>
            </a:r>
            <a:r>
              <a:rPr lang="en-GB" altLang="en-US" sz="2400" dirty="0" smtClean="0"/>
              <a:t>	</a:t>
            </a:r>
            <a:r>
              <a:rPr lang="en-GB" altLang="en-US" sz="2400" dirty="0" smtClean="0"/>
              <a:t>10:00-11:00 </a:t>
            </a:r>
            <a:r>
              <a:rPr lang="en-GB" altLang="en-US" sz="2400" dirty="0" smtClean="0"/>
              <a:t>EST on </a:t>
            </a:r>
            <a:r>
              <a:rPr lang="en-GB" altLang="en-US" sz="2400" dirty="0" smtClean="0"/>
              <a:t>WGLB comments</a:t>
            </a:r>
            <a:endParaRPr lang="en-GB" altLang="en-US" sz="2400" dirty="0" smtClean="0"/>
          </a:p>
          <a:p>
            <a:pPr marL="808038" lvl="1" indent="-268288" algn="just" defTabSz="938213">
              <a:buFont typeface="Arial" panose="020B0604020202020204" pitchFamily="34" charset="0"/>
              <a:buChar char="•"/>
              <a:tabLst>
                <a:tab pos="1703388" algn="l"/>
              </a:tabLst>
              <a:defRPr/>
            </a:pPr>
            <a:r>
              <a:rPr lang="en-GB" altLang="en-US" sz="2400" dirty="0" smtClean="0"/>
              <a:t>Dec</a:t>
            </a:r>
            <a:r>
              <a:rPr lang="en-GB" altLang="en-US" sz="2400" dirty="0" smtClean="0"/>
              <a:t>.17  10:00-11:00 </a:t>
            </a:r>
            <a:r>
              <a:rPr lang="en-GB" altLang="en-US" sz="2400" dirty="0"/>
              <a:t>EST on WGLB </a:t>
            </a:r>
            <a:r>
              <a:rPr lang="en-GB" altLang="en-US" sz="2400" dirty="0" smtClean="0"/>
              <a:t>comments</a:t>
            </a:r>
          </a:p>
          <a:p>
            <a:pPr marL="808038" lvl="1" indent="-268288" algn="just">
              <a:buFont typeface="Arial" panose="020B0604020202020204" pitchFamily="34" charset="0"/>
              <a:buChar char="•"/>
              <a:defRPr/>
            </a:pPr>
            <a:r>
              <a:rPr lang="en-GB" altLang="en-US" sz="2400" dirty="0" smtClean="0"/>
              <a:t>Jan</a:t>
            </a:r>
            <a:r>
              <a:rPr lang="en-GB" altLang="en-US" sz="2400" dirty="0" smtClean="0"/>
              <a:t>. 7</a:t>
            </a:r>
            <a:r>
              <a:rPr lang="en-GB" altLang="en-US" sz="2400" dirty="0"/>
              <a:t>	</a:t>
            </a:r>
            <a:r>
              <a:rPr lang="en-GB" altLang="en-US" sz="2400" dirty="0" smtClean="0"/>
              <a:t>10:00-11:00 </a:t>
            </a:r>
            <a:r>
              <a:rPr lang="en-GB" altLang="en-US" sz="2400" dirty="0"/>
              <a:t>EST on </a:t>
            </a:r>
            <a:r>
              <a:rPr lang="en-GB" altLang="en-US" sz="2400" dirty="0" smtClean="0"/>
              <a:t>WGLB comments</a:t>
            </a:r>
            <a:endParaRPr lang="en-GB" altLang="en-US" sz="2400" dirty="0"/>
          </a:p>
          <a:p>
            <a:pPr algn="just">
              <a:buNone/>
              <a:defRPr/>
            </a:pPr>
            <a:endParaRPr lang="en-GB" altLang="en-US" dirty="0" smtClean="0"/>
          </a:p>
          <a:p>
            <a:pPr algn="just">
              <a:buNone/>
              <a:defRPr/>
            </a:pPr>
            <a:r>
              <a:rPr lang="en-GB" altLang="en-US" dirty="0" smtClean="0"/>
              <a:t>Moved by 	</a:t>
            </a:r>
            <a:r>
              <a:rPr lang="en-GB" altLang="en-US" dirty="0" smtClean="0"/>
              <a:t> </a:t>
            </a:r>
            <a:r>
              <a:rPr lang="en-GB" altLang="en-US" dirty="0" smtClean="0"/>
              <a:t>	</a:t>
            </a:r>
          </a:p>
          <a:p>
            <a:pPr algn="just">
              <a:buNone/>
              <a:defRPr/>
            </a:pPr>
            <a:r>
              <a:rPr lang="en-GB" altLang="en-US" dirty="0" smtClean="0"/>
              <a:t>Seconded by 	</a:t>
            </a:r>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January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a:t>Comment </a:t>
            </a:r>
            <a:r>
              <a:rPr lang="de-DE" b="0" dirty="0" err="1" smtClean="0"/>
              <a:t>resolution</a:t>
            </a:r>
            <a:r>
              <a:rPr lang="de-DE" b="0" dirty="0" smtClean="0"/>
              <a:t> </a:t>
            </a:r>
            <a:r>
              <a:rPr lang="de-DE" b="0" dirty="0" err="1" smtClean="0"/>
              <a:t>against</a:t>
            </a:r>
            <a:r>
              <a:rPr lang="de-DE" b="0" dirty="0" smtClean="0"/>
              <a:t> D8.0</a:t>
            </a:r>
            <a:r>
              <a:rPr lang="de-DE" b="0" dirty="0" smtClean="0"/>
              <a:t>, </a:t>
            </a:r>
          </a:p>
          <a:p>
            <a:pPr marL="342900" indent="-342900" algn="just">
              <a:buFont typeface="Arial" panose="020B0604020202020204" pitchFamily="34" charset="0"/>
              <a:buChar char="•"/>
              <a:defRPr/>
            </a:pPr>
            <a:r>
              <a:rPr lang="de-DE" b="0" dirty="0"/>
              <a:t>C</a:t>
            </a:r>
            <a:r>
              <a:rPr lang="de-DE" b="0" dirty="0" smtClean="0"/>
              <a:t>reate </a:t>
            </a:r>
            <a:r>
              <a:rPr lang="de-DE" b="0" dirty="0" smtClean="0"/>
              <a:t>D9.0</a:t>
            </a:r>
            <a:endParaRPr lang="de-DE" b="0" dirty="0" smtClean="0"/>
          </a:p>
          <a:p>
            <a:pPr marL="342900" indent="-342900" algn="just">
              <a:buFont typeface="Arial" panose="020B0604020202020204" pitchFamily="34" charset="0"/>
              <a:buChar char="•"/>
              <a:defRPr/>
            </a:pPr>
            <a:r>
              <a:rPr lang="de-DE" b="0" dirty="0" smtClean="0"/>
              <a:t>Start </a:t>
            </a:r>
            <a:r>
              <a:rPr lang="de-DE" b="0" dirty="0" err="1" smtClean="0"/>
              <a:t>recirculation</a:t>
            </a:r>
            <a:endParaRPr lang="en-GB" altLang="en-US" dirty="0" smtClean="0"/>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a:t>
                      </a:r>
                      <a:r>
                        <a:rPr lang="en-GB" sz="1600" dirty="0" smtClean="0"/>
                        <a:t>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Waikoloa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000646261"/>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TG13#2</a:t>
                      </a:r>
                      <a:endParaRPr lang="en-US" sz="1600" b="0"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r>
                        <a:rPr lang="de-DE" sz="1600" i="1" dirty="0" err="1" smtClean="0">
                          <a:solidFill>
                            <a:schemeClr val="tx1"/>
                          </a:solidFill>
                        </a:rPr>
                        <a:t>ax</a:t>
                      </a:r>
                      <a:r>
                        <a:rPr lang="de-DE" sz="1600" i="1" dirty="0" smtClean="0">
                          <a:solidFill>
                            <a:schemeClr val="tx1"/>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r>
                        <a:rPr lang="de-DE" sz="1600" i="1" dirty="0" err="1" smtClean="0">
                          <a:solidFill>
                            <a:schemeClr val="tx1"/>
                          </a:solidFill>
                        </a:rPr>
                        <a:t>be</a:t>
                      </a:r>
                      <a:r>
                        <a:rPr lang="de-DE" sz="1600" i="1" dirty="0" smtClean="0">
                          <a:solidFill>
                            <a:schemeClr val="tx1"/>
                          </a:solidFill>
                        </a:rPr>
                        <a:t>)</a:t>
                      </a: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t>WG Opening</a:t>
                      </a:r>
                      <a:endParaRPr lang="en-US" sz="1600" b="0" i="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TG13#3</a:t>
                      </a:r>
                      <a:endParaRPr lang="en-US" sz="1600" b="0" i="0" dirty="0" smtClean="0">
                        <a:solidFill>
                          <a:srgbClr val="FF0000"/>
                        </a:solidFill>
                        <a:latin typeface="+mn-lt"/>
                      </a:endParaRPr>
                    </a:p>
                  </a:txBody>
                  <a:tcPr marT="45744" marB="45744" anchor="ctr"/>
                </a:tc>
                <a:tc>
                  <a:txBody>
                    <a:bodyPr/>
                    <a:lstStyle/>
                    <a:p>
                      <a:pPr algn="ctr"/>
                      <a:r>
                        <a:rPr lang="en-US" sz="1600" i="1" dirty="0" smtClean="0"/>
                        <a:t>WG </a:t>
                      </a:r>
                      <a:r>
                        <a:rPr lang="en-US" sz="1600" i="1" dirty="0" smtClean="0"/>
                        <a:t>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r>
                        <a:rPr lang="de-DE" sz="1600" i="1" dirty="0" err="1" smtClean="0">
                          <a:solidFill>
                            <a:schemeClr val="tx1"/>
                          </a:solidFill>
                        </a:rPr>
                        <a:t>be</a:t>
                      </a:r>
                      <a:r>
                        <a:rPr lang="de-DE" sz="1600" i="1" dirty="0" smtClean="0">
                          <a:solidFill>
                            <a:schemeClr val="tx1"/>
                          </a:solidFill>
                        </a:rPr>
                        <a:t>)</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solidFill>
                            <a:schemeClr val="tx1"/>
                          </a:solidFill>
                        </a:rPr>
                        <a:t>TG13#5</a:t>
                      </a:r>
                      <a:endParaRPr lang="en-US" sz="1600" b="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TG13#1</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TG13#4</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r>
                        <a:rPr lang="de-DE" sz="1600" i="1" dirty="0" err="1" smtClean="0">
                          <a:solidFill>
                            <a:schemeClr val="tx1"/>
                          </a:solidFill>
                        </a:rPr>
                        <a:t>be</a:t>
                      </a:r>
                      <a:r>
                        <a:rPr lang="de-DE" sz="1600" i="1" dirty="0" smtClean="0">
                          <a:solidFill>
                            <a:schemeClr val="tx1"/>
                          </a:solidFill>
                        </a:rPr>
                        <a:t>)</a:t>
                      </a: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solidFill>
                            <a:schemeClr val="tx1"/>
                          </a:solidFill>
                        </a:rPr>
                        <a:t>WG Closing</a:t>
                      </a:r>
                      <a:endParaRPr lang="en-US" sz="1600" b="0" i="1"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endParaRPr lang="en-US" sz="180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5 </a:t>
            </a:r>
            <a:r>
              <a:rPr lang="de-DE" sz="2000" dirty="0" err="1" smtClean="0"/>
              <a:t>slots</a:t>
            </a:r>
            <a:r>
              <a:rPr lang="de-DE" sz="2000" dirty="0" smtClean="0"/>
              <a:t> in </a:t>
            </a:r>
            <a:r>
              <a:rPr lang="de-DE" sz="2000" dirty="0" err="1" smtClean="0"/>
              <a:t>Waikoloa</a:t>
            </a:r>
            <a:endParaRPr lang="de-DE" sz="2000" dirty="0"/>
          </a:p>
          <a:p>
            <a:pPr marL="342900" indent="-342900" algn="just">
              <a:buFont typeface="Arial" panose="020B0604020202020204" pitchFamily="34" charset="0"/>
              <a:buChar char="•"/>
              <a:defRPr/>
            </a:pPr>
            <a:r>
              <a:rPr lang="de-DE" sz="2000" dirty="0" err="1"/>
              <a:t>Discuss</a:t>
            </a:r>
            <a:r>
              <a:rPr lang="de-DE" sz="2000" dirty="0"/>
              <a:t> </a:t>
            </a:r>
            <a:r>
              <a:rPr lang="de-DE" sz="2000" dirty="0" err="1"/>
              <a:t>copyright</a:t>
            </a:r>
            <a:r>
              <a:rPr lang="de-DE" sz="2000" dirty="0"/>
              <a:t> </a:t>
            </a:r>
            <a:r>
              <a:rPr lang="de-DE" sz="2000" dirty="0" err="1"/>
              <a:t>letter</a:t>
            </a:r>
            <a:r>
              <a:rPr lang="de-DE" sz="2000" dirty="0"/>
              <a:t> </a:t>
            </a:r>
            <a:r>
              <a:rPr lang="de-DE" sz="2000" dirty="0" err="1"/>
              <a:t>to</a:t>
            </a:r>
            <a:r>
              <a:rPr lang="de-DE" sz="2000" dirty="0"/>
              <a:t> ITU-T</a:t>
            </a:r>
          </a:p>
          <a:p>
            <a:pPr marL="342900" indent="-342900" algn="just">
              <a:buFont typeface="Arial" panose="020B0604020202020204" pitchFamily="34" charset="0"/>
              <a:buChar char="•"/>
              <a:defRPr/>
            </a:pPr>
            <a:r>
              <a:rPr lang="de-DE" sz="2000" dirty="0" err="1" smtClean="0"/>
              <a:t>Finalize</a:t>
            </a:r>
            <a:r>
              <a:rPr lang="de-DE" sz="2000" dirty="0" smtClean="0"/>
              <a:t> </a:t>
            </a:r>
            <a:r>
              <a:rPr lang="de-DE" sz="2000" dirty="0" err="1" smtClean="0"/>
              <a:t>draft</a:t>
            </a:r>
            <a:endParaRPr lang="de-DE" sz="2000" dirty="0" smtClean="0"/>
          </a:p>
          <a:p>
            <a:pPr marL="1085850" lvl="1" indent="-342900" algn="just">
              <a:buFont typeface="Arial" panose="020B0604020202020204" pitchFamily="34" charset="0"/>
              <a:buChar char="•"/>
              <a:defRPr/>
            </a:pPr>
            <a:r>
              <a:rPr lang="de-DE" sz="1800" dirty="0" smtClean="0"/>
              <a:t>Check </a:t>
            </a:r>
            <a:r>
              <a:rPr lang="de-DE" sz="1800" dirty="0" err="1" smtClean="0"/>
              <a:t>status</a:t>
            </a:r>
            <a:r>
              <a:rPr lang="de-DE" sz="1800" dirty="0" smtClean="0"/>
              <a:t> </a:t>
            </a:r>
            <a:r>
              <a:rPr lang="de-DE" sz="1800" dirty="0" err="1" smtClean="0"/>
              <a:t>of</a:t>
            </a:r>
            <a:r>
              <a:rPr lang="de-DE" sz="1800" dirty="0" smtClean="0"/>
              <a:t> TBD </a:t>
            </a:r>
            <a:r>
              <a:rPr lang="de-DE" sz="1800" dirty="0" err="1" smtClean="0"/>
              <a:t>list</a:t>
            </a:r>
            <a:endParaRPr lang="de-DE" sz="1800" dirty="0" smtClean="0"/>
          </a:p>
          <a:p>
            <a:pPr marL="1085850" lvl="1" indent="-342900" algn="just">
              <a:buFont typeface="Arial" panose="020B0604020202020204" pitchFamily="34" charset="0"/>
              <a:buChar char="•"/>
              <a:defRPr/>
            </a:pPr>
            <a:r>
              <a:rPr lang="de-DE" sz="1800" dirty="0" smtClean="0"/>
              <a:t>Work on </a:t>
            </a:r>
            <a:r>
              <a:rPr lang="de-DE" sz="1800" dirty="0" err="1" smtClean="0"/>
              <a:t>remaining</a:t>
            </a:r>
            <a:r>
              <a:rPr lang="de-DE" sz="1800" dirty="0" smtClean="0"/>
              <a:t> </a:t>
            </a:r>
            <a:r>
              <a:rPr lang="de-DE" sz="1800" dirty="0" smtClean="0"/>
              <a:t>TBDs</a:t>
            </a:r>
          </a:p>
          <a:p>
            <a:pPr marL="1085850" lvl="1" indent="-342900" algn="just">
              <a:buFont typeface="Arial" panose="020B0604020202020204" pitchFamily="34" charset="0"/>
              <a:buChar char="•"/>
              <a:defRPr/>
            </a:pPr>
            <a:r>
              <a:rPr lang="de-DE" sz="1800" dirty="0" smtClean="0"/>
              <a:t>Send </a:t>
            </a:r>
            <a:r>
              <a:rPr lang="de-DE" sz="1800" dirty="0" err="1" smtClean="0"/>
              <a:t>to</a:t>
            </a:r>
            <a:r>
              <a:rPr lang="de-DE" sz="1800" dirty="0" smtClean="0"/>
              <a:t> WGLB</a:t>
            </a:r>
            <a:endParaRPr lang="de-DE" sz="1800" dirty="0" smtClean="0"/>
          </a:p>
          <a:p>
            <a:pPr marL="342900" indent="-342900" algn="just">
              <a:buFont typeface="Arial" panose="020B0604020202020204" pitchFamily="34" charset="0"/>
              <a:buChar char="•"/>
              <a:defRPr/>
            </a:pPr>
            <a:r>
              <a:rPr lang="de-DE" sz="2000" dirty="0" smtClean="0"/>
              <a:t>Update </a:t>
            </a:r>
            <a:r>
              <a:rPr lang="de-DE" sz="2000" dirty="0" err="1" smtClean="0"/>
              <a:t>the</a:t>
            </a:r>
            <a:r>
              <a:rPr lang="de-DE" sz="2000" dirty="0" smtClean="0"/>
              <a:t> </a:t>
            </a:r>
            <a:r>
              <a:rPr lang="de-DE" sz="2000" dirty="0" err="1" smtClean="0"/>
              <a:t>draft</a:t>
            </a:r>
            <a:endParaRPr lang="de-DE" sz="2000" dirty="0" smtClean="0"/>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PM2, </a:t>
            </a:r>
            <a:r>
              <a:rPr lang="en-US" altLang="en-US" sz="3600" dirty="0" smtClean="0"/>
              <a:t>Nov. 11, </a:t>
            </a:r>
            <a:r>
              <a:rPr lang="en-US" altLang="en-US" sz="3600" dirty="0" smtClean="0"/>
              <a:t>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174565507"/>
              </p:ext>
            </p:extLst>
          </p:nvPr>
        </p:nvGraphicFramePr>
        <p:xfrm>
          <a:off x="838200" y="2286000"/>
          <a:ext cx="8077200" cy="4146688"/>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a:t>
                      </a:r>
                      <a:r>
                        <a:rPr lang="en-GB" altLang="en-US" sz="1800" dirty="0" smtClean="0"/>
                        <a:t>/Who takes </a:t>
                      </a:r>
                      <a:r>
                        <a:rPr lang="en-GB" altLang="en-US" sz="1800" dirty="0" smtClean="0"/>
                        <a:t>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15-19/0494r1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0493r1</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4296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telco meeting minutes </a:t>
                      </a:r>
                      <a:r>
                        <a:rPr lang="en-US" altLang="en-US" sz="1800" dirty="0" smtClean="0"/>
                        <a:t>in doc. 15-19/</a:t>
                      </a:r>
                      <a:r>
                        <a:rPr lang="en-GB" altLang="en-US" sz="1800" dirty="0" smtClean="0"/>
                        <a:t>0473r0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05824025"/>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Copyright letter to ITU-T doc. 15-19/0422r0</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649231800"/>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TG13 </a:t>
                      </a:r>
                      <a:r>
                        <a:rPr lang="de-DE" altLang="en-US" sz="1800" dirty="0" err="1" smtClean="0"/>
                        <a:t>draft</a:t>
                      </a:r>
                      <a:r>
                        <a:rPr lang="de-DE" altLang="en-US" sz="1800" dirty="0" smtClean="0"/>
                        <a:t>,</a:t>
                      </a:r>
                      <a:r>
                        <a:rPr lang="de-DE" altLang="en-US" sz="1800" baseline="0" dirty="0" smtClean="0"/>
                        <a:t> check TBD </a:t>
                      </a:r>
                      <a:r>
                        <a:rPr lang="de-DE" altLang="en-US" sz="1800" baseline="0" dirty="0" err="1" smtClean="0"/>
                        <a:t>list</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TBDs</a:t>
                      </a:r>
                      <a:endParaRPr lang="de-DE" altLang="en-US" sz="1800" dirty="0" smtClean="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495449078"/>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1334</Words>
  <Application>Microsoft Office PowerPoint</Application>
  <PresentationFormat>Bildschirmpräsentation (4:3)</PresentationFormat>
  <Paragraphs>365</Paragraphs>
  <Slides>21</Slides>
  <Notes>20</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29" baseType="lpstr">
      <vt:lpstr>MS PGothic</vt:lpstr>
      <vt:lpstr>MS PGothic</vt:lpstr>
      <vt:lpstr>Arial</vt:lpstr>
      <vt:lpstr>MS Mincho</vt:lpstr>
      <vt:lpstr>Times New Roman</vt:lpstr>
      <vt:lpstr>Wingdings</vt:lpstr>
      <vt:lpstr>802-11-Submission</vt:lpstr>
      <vt:lpstr>Document</vt:lpstr>
      <vt:lpstr>IEEE 802.15 TG13  Multi-Gbit/s Optical Wireless Communication  November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5352</cp:revision>
  <cp:lastPrinted>2014-11-04T15:04:57Z</cp:lastPrinted>
  <dcterms:created xsi:type="dcterms:W3CDTF">2007-04-17T18:10:23Z</dcterms:created>
  <dcterms:modified xsi:type="dcterms:W3CDTF">2019-11-09T16:04:29Z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