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302" r:id="rId3"/>
    <p:sldId id="307" r:id="rId4"/>
    <p:sldId id="321" r:id="rId5"/>
    <p:sldId id="320" r:id="rId6"/>
    <p:sldId id="317" r:id="rId7"/>
    <p:sldId id="322" r:id="rId8"/>
    <p:sldId id="323" r:id="rId9"/>
    <p:sldId id="313" r:id="rId10"/>
    <p:sldId id="314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1951"/>
    <p:restoredTop sz="94676" autoAdjust="0"/>
  </p:normalViewPr>
  <p:slideViewPr>
    <p:cSldViewPr>
      <p:cViewPr varScale="1">
        <p:scale>
          <a:sx n="124" d="100"/>
          <a:sy n="124" d="100"/>
        </p:scale>
        <p:origin x="24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76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05200" y="171450"/>
            <a:ext cx="26654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20750">
              <a:defRPr sz="14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802.15-01/468r0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1450"/>
            <a:ext cx="228441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20750">
              <a:defRPr sz="14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2001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14800" y="8850313"/>
            <a:ext cx="21336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20750">
              <a:defRPr sz="10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Robert F. Heile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67000" y="8850313"/>
            <a:ext cx="13716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20750">
              <a:defRPr sz="1000"/>
            </a:lvl1pPr>
          </a:lstStyle>
          <a:p>
            <a:pPr>
              <a:defRPr/>
            </a:pPr>
            <a:r>
              <a:rPr lang="en-US"/>
              <a:t>Page </a:t>
            </a:r>
            <a:fld id="{D5CB87EC-05DA-49A1-AD33-2683CE9254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5800" y="3810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85800" y="8850313"/>
            <a:ext cx="703263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defTabSz="920750">
              <a:defRPr/>
            </a:pPr>
            <a:r>
              <a:rPr lang="en-US" sz="1200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5800" y="8839200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3792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29000" y="93663"/>
            <a:ext cx="27844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20750">
              <a:defRPr sz="14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802.15-01/468r0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3663"/>
            <a:ext cx="27082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20750">
              <a:defRPr sz="14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2001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0563"/>
            <a:ext cx="4559300" cy="34178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/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26" tIns="45430" rIns="92426" bIns="45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30625" y="8853488"/>
            <a:ext cx="248285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0850" lvl="4" algn="r" defTabSz="920750">
              <a:defRPr sz="1200">
                <a:latin typeface="Times New Roman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Robert F. Heile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01950" y="8853488"/>
            <a:ext cx="7921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2075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F2982AE-4AC0-4827-9429-EE34FEB861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15963" y="8853488"/>
            <a:ext cx="7032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defTabSz="901700">
              <a:defRPr/>
            </a:pPr>
            <a:r>
              <a:rPr lang="en-US" sz="1200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15963" y="8851900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41350" y="292100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6282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doc.: IEEE 802.15-01/468r0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November 2001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085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0805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6525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2245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7965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>
              <a:defRPr/>
            </a:pPr>
            <a:r>
              <a:rPr lang="en-US" sz="1200"/>
              <a:t>Robert F. Heile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20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20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20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20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20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/>
              <a:t>Page </a:t>
            </a:r>
            <a:fld id="{EE0C0662-F9B9-478B-8A57-20DF80B6F5C6}" type="slidenum">
              <a:rPr lang="en-US" sz="1200" smtClean="0"/>
              <a:pPr>
                <a:defRPr/>
              </a:pPr>
              <a:t>1</a:t>
            </a:fld>
            <a:endParaRPr lang="en-US" sz="120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Decawave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69BD7D-1DCB-4C55-B36B-7043228FA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410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Decawave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FEA75F-DDDB-4807-BB22-CFC3AF708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52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Decawave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4888F65-30C7-45E4-ADB2-373BA617E4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428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Decawave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51FCF5-DCE1-4BE7-BAC9-5817EB43E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1294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2019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Decawave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C34FE32-2179-4AE6-B159-97E60C6EF7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73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Decawave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F26D4D-007A-4A26-8C44-99A858FCE8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26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Decawave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315034-26CC-4EA7-867D-A1F37D173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468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Decawave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9D4E047-4CF0-4231-ACDB-977B50BB4E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422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2019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Decawave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FB14D6-79FE-4386-8F9D-635E31575E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473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2019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Decawave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D831EE-E1D4-4342-A1DB-C47C4AE14B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21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2019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Decawave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C2B8106-88DD-4C4A-A317-11679D01BA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518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Decawave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648EC5E-7993-4F45-B829-BA842556D3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378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Decawave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D84AEE-76A1-4B43-A7D3-D5C2BA303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130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81000"/>
            <a:ext cx="16002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 2019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Robert F. Heile, Decawave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B0E774AB-328E-4169-BDA4-F9A4CFC1E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3700"/>
            <a:ext cx="41910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lvl="4" algn="r">
              <a:defRPr/>
            </a:pPr>
            <a:r>
              <a:rPr lang="en-US" sz="1400" b="1" dirty="0">
                <a:latin typeface="Times New Roman" charset="0"/>
                <a:ea typeface="ＭＳ Ｐゴシック" charset="0"/>
              </a:rPr>
              <a:t>doc.: IEEE 802.15-19-0492-01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1200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5" TargetMode="Externa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Nov 2019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Robert F. Heile, Decawave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/>
              <a:t>Slide </a:t>
            </a:r>
            <a:fld id="{627F407B-0F5B-4356-A289-7C03657D6C5A}" type="slidenum">
              <a:rPr lang="en-US" sz="1200" smtClean="0"/>
              <a:pPr>
                <a:defRPr/>
              </a:pPr>
              <a:t>1</a:t>
            </a:fld>
            <a:endParaRPr lang="en-US" sz="120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667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20th Anniversary Year</a:t>
            </a:r>
            <a:br>
              <a:rPr lang="en-US" dirty="0"/>
            </a:br>
            <a:r>
              <a:rPr lang="en-US" dirty="0"/>
              <a:t>123rd Session of meetings of the IEEE 802.15 Working Group for Wireless Specialty Networks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2813" y="3886200"/>
            <a:ext cx="7467600" cy="2286000"/>
          </a:xfrm>
        </p:spPr>
        <p:txBody>
          <a:bodyPr/>
          <a:lstStyle/>
          <a:p>
            <a:pPr>
              <a:lnSpc>
                <a:spcPct val="70000"/>
              </a:lnSpc>
              <a:defRPr/>
            </a:pPr>
            <a:endParaRPr lang="en-US" sz="2400" b="1" dirty="0">
              <a:latin typeface="Times New Roman" charset="0"/>
            </a:endParaRPr>
          </a:p>
          <a:p>
            <a:pPr>
              <a:lnSpc>
                <a:spcPct val="70000"/>
              </a:lnSpc>
              <a:defRPr/>
            </a:pPr>
            <a:r>
              <a:rPr lang="en-US" sz="3600" b="1" dirty="0">
                <a:latin typeface="Times New Roman" charset="0"/>
              </a:rPr>
              <a:t>Opening Report</a:t>
            </a:r>
          </a:p>
          <a:p>
            <a:pPr>
              <a:lnSpc>
                <a:spcPct val="70000"/>
              </a:lnSpc>
              <a:defRPr/>
            </a:pPr>
            <a:endParaRPr lang="en-US" sz="2400" b="1" dirty="0">
              <a:latin typeface="Times New Roman" charset="0"/>
            </a:endParaRPr>
          </a:p>
          <a:p>
            <a:pPr>
              <a:lnSpc>
                <a:spcPct val="70000"/>
              </a:lnSpc>
              <a:defRPr/>
            </a:pPr>
            <a:r>
              <a:rPr lang="en-US" sz="2400" b="1" dirty="0">
                <a:latin typeface="Times New Roman" charset="0"/>
              </a:rPr>
              <a:t>November 11-14, 2019</a:t>
            </a:r>
          </a:p>
          <a:p>
            <a:pPr eaLnBrk="1" fontAlgn="b" hangingPunct="1">
              <a:defRPr/>
            </a:pPr>
            <a:r>
              <a:rPr lang="en-US" sz="2400" dirty="0"/>
              <a:t>Hilton Waikoloa Village Hotel and Conference Center</a:t>
            </a:r>
          </a:p>
          <a:p>
            <a:pPr eaLnBrk="1" fontAlgn="b" hangingPunct="1">
              <a:defRPr/>
            </a:pPr>
            <a:r>
              <a:rPr lang="en-US" sz="2400" b="1" dirty="0"/>
              <a:t>Waikoloa, Hawaii, USA</a:t>
            </a:r>
          </a:p>
        </p:txBody>
      </p:sp>
      <p:pic>
        <p:nvPicPr>
          <p:cNvPr id="2055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1663" y="847725"/>
            <a:ext cx="2974975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4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Nov 2019</a:t>
            </a:r>
          </a:p>
        </p:txBody>
      </p:sp>
      <p:sp>
        <p:nvSpPr>
          <p:cNvPr id="10243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Robert F. Heile, Decawave</a:t>
            </a:r>
          </a:p>
        </p:txBody>
      </p:sp>
      <p:sp>
        <p:nvSpPr>
          <p:cNvPr id="10244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/>
              <a:t>Slide </a:t>
            </a:r>
            <a:fld id="{219C1867-47CF-411F-B0EE-95650A4BE4CC}" type="slidenum">
              <a:rPr lang="en-US" sz="1200" smtClean="0"/>
              <a:pPr>
                <a:defRPr/>
              </a:pPr>
              <a:t>10</a:t>
            </a:fld>
            <a:endParaRPr lang="en-US" sz="120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dirty="0"/>
              <a:t>Upcoming Sessions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295400"/>
            <a:ext cx="7696200" cy="4114800"/>
          </a:xfrm>
        </p:spPr>
        <p:txBody>
          <a:bodyPr/>
          <a:lstStyle/>
          <a:p>
            <a:r>
              <a:rPr lang="en-US" sz="1800" dirty="0"/>
              <a:t>January 12-17, 2020, Hotel Irvine, Irvine, California, USA, </a:t>
            </a:r>
            <a:r>
              <a:rPr lang="en-US" sz="1800" i="1" dirty="0"/>
              <a:t>802 Wireless Interim Session.</a:t>
            </a:r>
            <a:r>
              <a:rPr lang="en-US" sz="1800" dirty="0"/>
              <a:t>*</a:t>
            </a:r>
          </a:p>
          <a:p>
            <a:r>
              <a:rPr lang="en-US" sz="1800" dirty="0"/>
              <a:t>March 15-20, 2020, Hilton Atlanta, Atlanta Georgia, USA, </a:t>
            </a:r>
            <a:r>
              <a:rPr lang="en-US" sz="1800" i="1" dirty="0"/>
              <a:t>802 Plenary Session.</a:t>
            </a:r>
            <a:endParaRPr lang="en-US" sz="1800" dirty="0"/>
          </a:p>
          <a:p>
            <a:r>
              <a:rPr lang="en-US" sz="1800" dirty="0"/>
              <a:t>May 10-15, 2020, Marriott Hotel, Warsaw, Poland, </a:t>
            </a:r>
            <a:r>
              <a:rPr lang="en-US" sz="1800" i="1" dirty="0"/>
              <a:t>802 Wireless Interim Session.</a:t>
            </a:r>
            <a:r>
              <a:rPr lang="en-US" sz="1800" dirty="0"/>
              <a:t>* (TBC)</a:t>
            </a:r>
          </a:p>
          <a:p>
            <a:r>
              <a:rPr lang="en-US" sz="1800" dirty="0"/>
              <a:t>July 12-17, 2020, Sheraton Centre Montreal, Montreal Canada, </a:t>
            </a:r>
            <a:r>
              <a:rPr lang="en-US" sz="1800" i="1" dirty="0"/>
              <a:t>802 Plenary Session.</a:t>
            </a:r>
            <a:endParaRPr lang="en-US" sz="1800" dirty="0"/>
          </a:p>
          <a:p>
            <a:r>
              <a:rPr lang="en-US" sz="1800" dirty="0"/>
              <a:t>September 13-18, 2020, Grand Hyatt Atlanta in </a:t>
            </a:r>
            <a:r>
              <a:rPr lang="en-US" sz="1800" dirty="0" err="1"/>
              <a:t>Buckhead</a:t>
            </a:r>
            <a:r>
              <a:rPr lang="en-US" sz="1800" dirty="0"/>
              <a:t>, Atlanta, Georgia, </a:t>
            </a:r>
            <a:r>
              <a:rPr lang="en-US" sz="1800" i="1" dirty="0"/>
              <a:t>802 Wireless Interim Session.</a:t>
            </a:r>
            <a:r>
              <a:rPr lang="en-US" sz="1800" dirty="0"/>
              <a:t>*</a:t>
            </a:r>
          </a:p>
          <a:p>
            <a:r>
              <a:rPr lang="en-US" sz="1800" dirty="0"/>
              <a:t>November 18-13, 2020, Marriott Marquis Queen's Park,  Bangkok, Thailand, </a:t>
            </a:r>
            <a:r>
              <a:rPr lang="en-US" sz="1800" i="1" dirty="0"/>
              <a:t>802 Plenary Session.</a:t>
            </a:r>
            <a:endParaRPr lang="en-US" sz="1800" dirty="0"/>
          </a:p>
          <a:p>
            <a:endParaRPr lang="en-US" sz="1800" dirty="0"/>
          </a:p>
          <a:p>
            <a:pPr>
              <a:defRPr/>
            </a:pPr>
            <a:endParaRPr lang="en-US" sz="1800" dirty="0"/>
          </a:p>
          <a:p>
            <a:pPr>
              <a:defRPr/>
            </a:pPr>
            <a:endParaRPr lang="en-US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Nov 2019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Robert F. Heile, Decawave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/>
              <a:t>Slide </a:t>
            </a:r>
            <a:fld id="{ABF3F59C-4E11-4FD6-8A47-A2608A57B359}" type="slidenum">
              <a:rPr lang="en-US" sz="1200" smtClean="0"/>
              <a:pPr>
                <a:defRPr/>
              </a:pPr>
              <a:t>2</a:t>
            </a:fld>
            <a:endParaRPr lang="en-US" sz="1200"/>
          </a:p>
        </p:txBody>
      </p:sp>
      <p:sp>
        <p:nvSpPr>
          <p:cNvPr id="3077" name="Rectangle 1026"/>
          <p:cNvSpPr>
            <a:spLocks noChangeArrowheads="1"/>
          </p:cNvSpPr>
          <p:nvPr/>
        </p:nvSpPr>
        <p:spPr bwMode="auto">
          <a:xfrm>
            <a:off x="152400" y="838200"/>
            <a:ext cx="4572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>
                <a:solidFill>
                  <a:schemeClr val="tx2"/>
                </a:solidFill>
                <a:latin typeface="Times New Roman" charset="0"/>
                <a:ea typeface="ＭＳ Ｐゴシック" charset="0"/>
              </a:rPr>
              <a:t>802.15 Organization Chart</a:t>
            </a:r>
          </a:p>
        </p:txBody>
      </p:sp>
      <p:cxnSp>
        <p:nvCxnSpPr>
          <p:cNvPr id="3078" name="_s1028"/>
          <p:cNvCxnSpPr>
            <a:cxnSpLocks noChangeShapeType="1"/>
            <a:stCxn id="3105" idx="0"/>
          </p:cNvCxnSpPr>
          <p:nvPr/>
        </p:nvCxnSpPr>
        <p:spPr bwMode="auto">
          <a:xfrm>
            <a:off x="7623175" y="1701800"/>
            <a:ext cx="30163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9" name="_s1029"/>
          <p:cNvCxnSpPr>
            <a:cxnSpLocks noChangeShapeType="1"/>
            <a:stCxn id="3104" idx="3"/>
            <a:endCxn id="3091" idx="2"/>
          </p:cNvCxnSpPr>
          <p:nvPr/>
        </p:nvCxnSpPr>
        <p:spPr bwMode="auto">
          <a:xfrm flipV="1">
            <a:off x="2559050" y="3297238"/>
            <a:ext cx="358775" cy="284638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0" name="_s1030"/>
          <p:cNvCxnSpPr>
            <a:cxnSpLocks noChangeShapeType="1"/>
            <a:stCxn id="3103" idx="1"/>
            <a:endCxn id="3091" idx="2"/>
          </p:cNvCxnSpPr>
          <p:nvPr/>
        </p:nvCxnSpPr>
        <p:spPr bwMode="auto">
          <a:xfrm rot="10800000">
            <a:off x="2917825" y="3297238"/>
            <a:ext cx="368300" cy="412750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1" name="_s1032"/>
          <p:cNvCxnSpPr>
            <a:cxnSpLocks noChangeShapeType="1"/>
          </p:cNvCxnSpPr>
          <p:nvPr/>
        </p:nvCxnSpPr>
        <p:spPr bwMode="auto">
          <a:xfrm rot="10800000">
            <a:off x="2916238" y="3276600"/>
            <a:ext cx="379412" cy="176212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2" name="_s1034"/>
          <p:cNvCxnSpPr>
            <a:cxnSpLocks noChangeShapeType="1"/>
          </p:cNvCxnSpPr>
          <p:nvPr/>
        </p:nvCxnSpPr>
        <p:spPr bwMode="auto">
          <a:xfrm rot="10800000">
            <a:off x="6061075" y="1550988"/>
            <a:ext cx="368300" cy="887412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3" name="_s1035"/>
          <p:cNvCxnSpPr>
            <a:cxnSpLocks noChangeShapeType="1"/>
          </p:cNvCxnSpPr>
          <p:nvPr/>
        </p:nvCxnSpPr>
        <p:spPr bwMode="auto">
          <a:xfrm rot="10800000">
            <a:off x="2916238" y="4506913"/>
            <a:ext cx="355600" cy="117157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4" name="_s1036"/>
          <p:cNvCxnSpPr>
            <a:cxnSpLocks noChangeShapeType="1"/>
            <a:endCxn id="3091" idx="2"/>
          </p:cNvCxnSpPr>
          <p:nvPr/>
        </p:nvCxnSpPr>
        <p:spPr bwMode="auto">
          <a:xfrm flipV="1">
            <a:off x="2557463" y="3297238"/>
            <a:ext cx="360362" cy="41433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5" name="_s1037"/>
          <p:cNvCxnSpPr>
            <a:cxnSpLocks noChangeShapeType="1"/>
          </p:cNvCxnSpPr>
          <p:nvPr/>
        </p:nvCxnSpPr>
        <p:spPr bwMode="auto">
          <a:xfrm rot="10800000">
            <a:off x="2916238" y="3886200"/>
            <a:ext cx="360362" cy="54292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6" name="_s1038"/>
          <p:cNvCxnSpPr>
            <a:cxnSpLocks noChangeShapeType="1"/>
          </p:cNvCxnSpPr>
          <p:nvPr/>
        </p:nvCxnSpPr>
        <p:spPr bwMode="auto">
          <a:xfrm flipV="1">
            <a:off x="2559050" y="3378200"/>
            <a:ext cx="358775" cy="277177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7" name="_s1039"/>
          <p:cNvCxnSpPr>
            <a:cxnSpLocks noChangeShapeType="1"/>
            <a:stCxn id="3097" idx="3"/>
            <a:endCxn id="3090" idx="2"/>
          </p:cNvCxnSpPr>
          <p:nvPr/>
        </p:nvCxnSpPr>
        <p:spPr bwMode="auto">
          <a:xfrm flipV="1">
            <a:off x="5703888" y="1560513"/>
            <a:ext cx="357187" cy="108108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8" name="_s1041"/>
          <p:cNvCxnSpPr>
            <a:cxnSpLocks noChangeShapeType="1"/>
            <a:stCxn id="3092" idx="3"/>
            <a:endCxn id="3090" idx="2"/>
          </p:cNvCxnSpPr>
          <p:nvPr/>
        </p:nvCxnSpPr>
        <p:spPr bwMode="auto">
          <a:xfrm flipV="1">
            <a:off x="5705475" y="1560513"/>
            <a:ext cx="355600" cy="37623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9" name="_s1042"/>
          <p:cNvCxnSpPr>
            <a:cxnSpLocks noChangeShapeType="1"/>
          </p:cNvCxnSpPr>
          <p:nvPr/>
        </p:nvCxnSpPr>
        <p:spPr bwMode="auto">
          <a:xfrm flipV="1">
            <a:off x="4100513" y="1820863"/>
            <a:ext cx="1960562" cy="130333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0" name="_s1043"/>
          <p:cNvSpPr>
            <a:spLocks noChangeArrowheads="1"/>
          </p:cNvSpPr>
          <p:nvPr/>
        </p:nvSpPr>
        <p:spPr bwMode="auto">
          <a:xfrm>
            <a:off x="4895850" y="762000"/>
            <a:ext cx="2328863" cy="7826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900" b="1"/>
              <a:t>802.15WG Chair</a:t>
            </a:r>
          </a:p>
          <a:p>
            <a:pPr algn="ctr"/>
            <a:r>
              <a:rPr lang="en-US" sz="900" b="1"/>
              <a:t>Bob Heile, Wi-SUN Alliance</a:t>
            </a:r>
          </a:p>
          <a:p>
            <a:pPr algn="ctr"/>
            <a:r>
              <a:rPr lang="en-US" sz="900" b="1"/>
              <a:t>802.15 Vice Chairs</a:t>
            </a:r>
          </a:p>
          <a:p>
            <a:pPr algn="ctr"/>
            <a:r>
              <a:rPr lang="en-US" sz="900" b="1"/>
              <a:t>Rick Alfvin, Linespeed</a:t>
            </a:r>
          </a:p>
          <a:p>
            <a:pPr algn="ctr"/>
            <a:r>
              <a:rPr lang="en-US" sz="900" b="1"/>
              <a:t>Pat Kinney, Kinney Consulting</a:t>
            </a:r>
          </a:p>
        </p:txBody>
      </p:sp>
      <p:sp>
        <p:nvSpPr>
          <p:cNvPr id="3091" name="_s1044"/>
          <p:cNvSpPr>
            <a:spLocks noChangeArrowheads="1"/>
          </p:cNvSpPr>
          <p:nvPr/>
        </p:nvSpPr>
        <p:spPr bwMode="auto">
          <a:xfrm>
            <a:off x="1752600" y="2971800"/>
            <a:ext cx="2328863" cy="32543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400" b="1"/>
              <a:t>Task Groups</a:t>
            </a:r>
          </a:p>
        </p:txBody>
      </p:sp>
      <p:sp>
        <p:nvSpPr>
          <p:cNvPr id="3092" name="_s1045"/>
          <p:cNvSpPr>
            <a:spLocks noChangeArrowheads="1"/>
          </p:cNvSpPr>
          <p:nvPr/>
        </p:nvSpPr>
        <p:spPr bwMode="auto">
          <a:xfrm>
            <a:off x="3351213" y="1624013"/>
            <a:ext cx="2335212" cy="6254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900" b="1"/>
              <a:t>Secretary</a:t>
            </a:r>
          </a:p>
          <a:p>
            <a:pPr algn="ctr"/>
            <a:r>
              <a:rPr lang="en-US" sz="900" b="1"/>
              <a:t>Pat Kinney, Kinney Consulting</a:t>
            </a:r>
          </a:p>
          <a:p>
            <a:pPr algn="ctr"/>
            <a:r>
              <a:rPr lang="en-US" sz="900" b="1"/>
              <a:t>Assistant Secretary</a:t>
            </a:r>
          </a:p>
          <a:p>
            <a:pPr algn="ctr"/>
            <a:r>
              <a:rPr lang="en-US" sz="900" b="1"/>
              <a:t>Mike McInnis, Boeing</a:t>
            </a:r>
          </a:p>
        </p:txBody>
      </p:sp>
      <p:sp>
        <p:nvSpPr>
          <p:cNvPr id="3097" name="_s1047"/>
          <p:cNvSpPr>
            <a:spLocks noChangeArrowheads="1"/>
          </p:cNvSpPr>
          <p:nvPr/>
        </p:nvSpPr>
        <p:spPr bwMode="auto">
          <a:xfrm>
            <a:off x="3351213" y="2406650"/>
            <a:ext cx="2333625" cy="4699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>
              <a:defRPr/>
            </a:pPr>
            <a:r>
              <a:rPr lang="en-US" sz="1050" b="1" dirty="0"/>
              <a:t>Working Group Technical Editor</a:t>
            </a:r>
          </a:p>
          <a:p>
            <a:pPr algn="ctr">
              <a:defRPr/>
            </a:pPr>
            <a:r>
              <a:rPr lang="en-US" sz="1050" b="1" dirty="0"/>
              <a:t>James </a:t>
            </a:r>
            <a:r>
              <a:rPr lang="en-US" sz="1050" b="1" dirty="0" err="1"/>
              <a:t>Gilb</a:t>
            </a:r>
            <a:endParaRPr lang="en-US" sz="1050" b="1" dirty="0"/>
          </a:p>
        </p:txBody>
      </p:sp>
      <p:sp>
        <p:nvSpPr>
          <p:cNvPr id="3094" name="_s1049"/>
          <p:cNvSpPr>
            <a:spLocks noChangeArrowheads="1"/>
          </p:cNvSpPr>
          <p:nvPr/>
        </p:nvSpPr>
        <p:spPr bwMode="auto">
          <a:xfrm>
            <a:off x="3276600" y="4149725"/>
            <a:ext cx="2435225" cy="533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 dirty="0"/>
              <a:t>TG12 Consolidated  15.4 ULI</a:t>
            </a:r>
          </a:p>
          <a:p>
            <a:pPr algn="ctr"/>
            <a:r>
              <a:rPr lang="en-US" sz="1000" dirty="0"/>
              <a:t>Chair: Pat Kinney, Kinney Consulting</a:t>
            </a:r>
            <a:r>
              <a:rPr lang="en-US" sz="1000" b="1" dirty="0"/>
              <a:t>  </a:t>
            </a:r>
          </a:p>
        </p:txBody>
      </p:sp>
      <p:sp>
        <p:nvSpPr>
          <p:cNvPr id="3095" name="_s1051"/>
          <p:cNvSpPr>
            <a:spLocks noChangeArrowheads="1"/>
          </p:cNvSpPr>
          <p:nvPr/>
        </p:nvSpPr>
        <p:spPr bwMode="auto">
          <a:xfrm>
            <a:off x="3271838" y="5421313"/>
            <a:ext cx="2447925" cy="533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endParaRPr lang="en-US" sz="1000" b="1"/>
          </a:p>
        </p:txBody>
      </p:sp>
      <p:sp>
        <p:nvSpPr>
          <p:cNvPr id="3096" name="_s1054"/>
          <p:cNvSpPr>
            <a:spLocks noChangeArrowheads="1"/>
          </p:cNvSpPr>
          <p:nvPr/>
        </p:nvSpPr>
        <p:spPr bwMode="auto">
          <a:xfrm>
            <a:off x="3276600" y="4794250"/>
            <a:ext cx="2413000" cy="50323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endParaRPr lang="en-US" sz="600"/>
          </a:p>
        </p:txBody>
      </p:sp>
      <p:sp>
        <p:nvSpPr>
          <p:cNvPr id="3103" name="_s1056"/>
          <p:cNvSpPr>
            <a:spLocks noChangeArrowheads="1"/>
          </p:cNvSpPr>
          <p:nvPr/>
        </p:nvSpPr>
        <p:spPr bwMode="auto">
          <a:xfrm>
            <a:off x="3286125" y="3451225"/>
            <a:ext cx="2424113" cy="5175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>
              <a:defRPr/>
            </a:pPr>
            <a:endParaRPr lang="en-US" sz="1000" b="1">
              <a:latin typeface="Times New Roman" charset="0"/>
              <a:ea typeface="ＭＳ Ｐゴシック" charset="0"/>
            </a:endParaRPr>
          </a:p>
        </p:txBody>
      </p:sp>
      <p:sp>
        <p:nvSpPr>
          <p:cNvPr id="3104" name="_s1057"/>
          <p:cNvSpPr>
            <a:spLocks noChangeArrowheads="1"/>
          </p:cNvSpPr>
          <p:nvPr/>
        </p:nvSpPr>
        <p:spPr bwMode="auto">
          <a:xfrm>
            <a:off x="230188" y="5881688"/>
            <a:ext cx="2328862" cy="5238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>
              <a:defRPr/>
            </a:pPr>
            <a:endParaRPr lang="en-US" sz="1000" dirty="0"/>
          </a:p>
          <a:p>
            <a:pPr algn="ctr">
              <a:defRPr/>
            </a:pPr>
            <a:r>
              <a:rPr lang="en-US" sz="1000" b="1" dirty="0"/>
              <a:t>xxx</a:t>
            </a:r>
            <a:endParaRPr lang="de-DE" sz="1000" dirty="0"/>
          </a:p>
          <a:p>
            <a:pPr>
              <a:tabLst>
                <a:tab pos="0" algn="l"/>
              </a:tabLst>
              <a:defRPr/>
            </a:pPr>
            <a:endParaRPr lang="en-US" sz="1000" b="1" dirty="0">
              <a:solidFill>
                <a:srgbClr val="000000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3105" name="_s1058"/>
          <p:cNvSpPr>
            <a:spLocks noChangeArrowheads="1"/>
          </p:cNvSpPr>
          <p:nvPr/>
        </p:nvSpPr>
        <p:spPr bwMode="auto">
          <a:xfrm>
            <a:off x="6429375" y="1701800"/>
            <a:ext cx="2387600" cy="463073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tIns="0" rIns="0" bIns="0"/>
          <a:lstStyle/>
          <a:p>
            <a:pPr>
              <a:defRPr/>
            </a:pPr>
            <a:endParaRPr lang="en-US" sz="1000" b="1" u="sng" dirty="0"/>
          </a:p>
          <a:p>
            <a:pPr>
              <a:spcAft>
                <a:spcPts val="300"/>
              </a:spcAft>
              <a:defRPr/>
            </a:pPr>
            <a:r>
              <a:rPr lang="en-US" sz="1000" b="1" u="sng" dirty="0"/>
              <a:t>STUDY GROUPS</a:t>
            </a:r>
            <a:r>
              <a:rPr lang="en-US" sz="1000" dirty="0"/>
              <a:t>:</a:t>
            </a:r>
          </a:p>
          <a:p>
            <a:pPr>
              <a:spcAft>
                <a:spcPts val="300"/>
              </a:spcAft>
              <a:defRPr/>
            </a:pPr>
            <a:endParaRPr lang="en-US" sz="1000" b="1" u="sng" dirty="0">
              <a:solidFill>
                <a:srgbClr val="000000"/>
              </a:solidFill>
            </a:endParaRPr>
          </a:p>
          <a:p>
            <a:pPr>
              <a:spcAft>
                <a:spcPts val="300"/>
              </a:spcAft>
              <a:defRPr/>
            </a:pPr>
            <a:r>
              <a:rPr lang="en-US" sz="1000" b="1" u="sng" dirty="0">
                <a:solidFill>
                  <a:srgbClr val="000000"/>
                </a:solidFill>
              </a:rPr>
              <a:t>INTEREST GROUPS</a:t>
            </a:r>
          </a:p>
          <a:p>
            <a:pPr>
              <a:defRPr/>
            </a:pPr>
            <a:r>
              <a:rPr lang="en-US" sz="1000" b="1" dirty="0"/>
              <a:t>IG Dependability (of Radio Links)</a:t>
            </a:r>
          </a:p>
          <a:p>
            <a:pPr marL="228600">
              <a:defRPr/>
            </a:pPr>
            <a:r>
              <a:rPr lang="en-US" sz="1000" dirty="0"/>
              <a:t>Chair: Ryuji Kohno,</a:t>
            </a:r>
          </a:p>
          <a:p>
            <a:pPr>
              <a:defRPr/>
            </a:pPr>
            <a:r>
              <a:rPr lang="en-US" sz="1000" b="1" dirty="0"/>
              <a:t>IG Profiles</a:t>
            </a:r>
          </a:p>
          <a:p>
            <a:pPr marL="228600">
              <a:defRPr/>
            </a:pPr>
            <a:r>
              <a:rPr lang="en-US" sz="1000" dirty="0">
                <a:latin typeface="Arial" charset="0"/>
                <a:cs typeface="Arial" charset="0"/>
              </a:rPr>
              <a:t>Chair: Don </a:t>
            </a:r>
            <a:r>
              <a:rPr lang="en-US" sz="1000" dirty="0" err="1">
                <a:latin typeface="Arial" charset="0"/>
                <a:cs typeface="Arial" charset="0"/>
              </a:rPr>
              <a:t>Sturek</a:t>
            </a:r>
            <a:r>
              <a:rPr lang="en-US" sz="1000" dirty="0">
                <a:latin typeface="Arial" charset="0"/>
                <a:cs typeface="Arial" charset="0"/>
              </a:rPr>
              <a:t>, </a:t>
            </a:r>
            <a:r>
              <a:rPr lang="en-US" sz="1000" dirty="0" err="1">
                <a:latin typeface="Arial" charset="0"/>
                <a:cs typeface="Arial" charset="0"/>
              </a:rPr>
              <a:t>Itron</a:t>
            </a:r>
            <a:endParaRPr lang="en-US" sz="1000" dirty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US" sz="1000" b="1" dirty="0">
                <a:latin typeface="Arial" charset="0"/>
                <a:cs typeface="Arial" charset="0"/>
              </a:rPr>
              <a:t>IG Vehicular Assistive Technology</a:t>
            </a:r>
          </a:p>
          <a:p>
            <a:pPr marL="228600" lvl="1">
              <a:defRPr/>
            </a:pPr>
            <a:r>
              <a:rPr lang="en-US" sz="1000" dirty="0" err="1"/>
              <a:t>ChairYeong</a:t>
            </a:r>
            <a:r>
              <a:rPr lang="en-US" sz="1000" dirty="0"/>
              <a:t> Min Jang, </a:t>
            </a:r>
            <a:r>
              <a:rPr lang="en-US" sz="1000" dirty="0" err="1"/>
              <a:t>Kookmin</a:t>
            </a:r>
            <a:r>
              <a:rPr lang="en-US" sz="1000" dirty="0"/>
              <a:t> </a:t>
            </a:r>
            <a:r>
              <a:rPr lang="en-US" sz="1000" dirty="0" err="1"/>
              <a:t>Uni</a:t>
            </a:r>
            <a:endParaRPr lang="en-US" sz="1000" dirty="0"/>
          </a:p>
          <a:p>
            <a:pPr>
              <a:defRPr/>
            </a:pPr>
            <a:r>
              <a:rPr lang="en-US" sz="1000" b="1" dirty="0"/>
              <a:t>IG 15.4 Guide</a:t>
            </a:r>
          </a:p>
          <a:p>
            <a:pPr marL="228600">
              <a:defRPr/>
            </a:pPr>
            <a:r>
              <a:rPr lang="en-US" sz="1000" dirty="0"/>
              <a:t>Chair: TBD</a:t>
            </a:r>
          </a:p>
          <a:p>
            <a:pPr>
              <a:spcAft>
                <a:spcPts val="300"/>
              </a:spcAft>
              <a:defRPr/>
            </a:pPr>
            <a:endParaRPr lang="en-US" sz="1000" b="1" u="sng" dirty="0"/>
          </a:p>
          <a:p>
            <a:pPr>
              <a:spcAft>
                <a:spcPts val="300"/>
              </a:spcAft>
              <a:defRPr/>
            </a:pPr>
            <a:r>
              <a:rPr lang="en-US" sz="1000" b="1" u="sng" dirty="0"/>
              <a:t>STANDING COMMITTEES</a:t>
            </a:r>
          </a:p>
          <a:p>
            <a:pPr>
              <a:defRPr/>
            </a:pPr>
            <a:r>
              <a:rPr lang="en-US" sz="1000" b="1" dirty="0"/>
              <a:t>SC IETF</a:t>
            </a:r>
          </a:p>
          <a:p>
            <a:pPr marL="228600">
              <a:defRPr/>
            </a:pPr>
            <a:r>
              <a:rPr lang="en-US" sz="1000" dirty="0"/>
              <a:t>Chair: Pat Kinney, Kinney Consulting</a:t>
            </a:r>
          </a:p>
          <a:p>
            <a:pPr>
              <a:defRPr/>
            </a:pPr>
            <a:r>
              <a:rPr lang="en-US" sz="1000" b="1" dirty="0"/>
              <a:t>SC WNG</a:t>
            </a:r>
          </a:p>
          <a:p>
            <a:pPr marL="228600">
              <a:defRPr/>
            </a:pPr>
            <a:r>
              <a:rPr lang="en-US" sz="1000" dirty="0"/>
              <a:t>Chair:: Pat Kinney, Kinney Consulting</a:t>
            </a:r>
          </a:p>
          <a:p>
            <a:pPr>
              <a:defRPr/>
            </a:pPr>
            <a:r>
              <a:rPr lang="en-US" sz="1000" b="1" dirty="0"/>
              <a:t>SC Maintenance / Rules</a:t>
            </a:r>
          </a:p>
          <a:p>
            <a:pPr marL="228600">
              <a:defRPr/>
            </a:pPr>
            <a:r>
              <a:rPr lang="en-US" sz="1000" dirty="0"/>
              <a:t>Chair:: Pat Kinney, Kinney Consulting</a:t>
            </a:r>
          </a:p>
          <a:p>
            <a:pPr>
              <a:defRPr/>
            </a:pPr>
            <a:endParaRPr lang="en-US" sz="1000" dirty="0"/>
          </a:p>
          <a:p>
            <a:pPr>
              <a:defRPr/>
            </a:pPr>
            <a:r>
              <a:rPr lang="en-US" sz="1000" u="sng" dirty="0"/>
              <a:t>TAGs</a:t>
            </a:r>
          </a:p>
          <a:p>
            <a:pPr>
              <a:defRPr/>
            </a:pPr>
            <a:r>
              <a:rPr lang="en-US" sz="1000" b="1" dirty="0" err="1"/>
              <a:t>TeraHertz</a:t>
            </a:r>
            <a:r>
              <a:rPr lang="en-US" sz="1000" b="1" dirty="0"/>
              <a:t> (THZ) </a:t>
            </a:r>
          </a:p>
          <a:p>
            <a:pPr marL="174625" lvl="1">
              <a:defRPr/>
            </a:pPr>
            <a:r>
              <a:rPr lang="en-US" sz="1000" dirty="0"/>
              <a:t>Chair: </a:t>
            </a:r>
            <a:r>
              <a:rPr lang="de-DE" sz="1000" dirty="0"/>
              <a:t>Thomas Kürner, </a:t>
            </a:r>
          </a:p>
          <a:p>
            <a:pPr marL="174625" lvl="1">
              <a:defRPr/>
            </a:pPr>
            <a:r>
              <a:rPr lang="de-DE" sz="1000" dirty="0"/>
              <a:t>Technische Universität Braunschweig</a:t>
            </a:r>
          </a:p>
          <a:p>
            <a:pPr>
              <a:defRPr/>
            </a:pPr>
            <a:endParaRPr lang="en-US" sz="1000" u="sng" dirty="0"/>
          </a:p>
        </p:txBody>
      </p:sp>
      <p:sp>
        <p:nvSpPr>
          <p:cNvPr id="2" name="Rectangle 1029"/>
          <p:cNvSpPr>
            <a:spLocks noChangeArrowheads="1"/>
          </p:cNvSpPr>
          <p:nvPr/>
        </p:nvSpPr>
        <p:spPr bwMode="auto">
          <a:xfrm>
            <a:off x="228600" y="1701800"/>
            <a:ext cx="2971800" cy="1096963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1" hangingPunct="1">
              <a:defRPr/>
            </a:pPr>
            <a:endParaRPr lang="en-US" sz="1400" dirty="0">
              <a:latin typeface="Arial" charset="0"/>
              <a:ea typeface="ＭＳ Ｐゴシック" charset="0"/>
            </a:endParaRPr>
          </a:p>
          <a:p>
            <a:pPr algn="ctr" eaLnBrk="1" hangingPunct="1">
              <a:defRPr/>
            </a:pPr>
            <a:r>
              <a:rPr lang="en-US" sz="1400" dirty="0">
                <a:latin typeface="Arial" charset="0"/>
                <a:ea typeface="ＭＳ Ｐゴシック" charset="0"/>
              </a:rPr>
              <a:t>To add your name </a:t>
            </a:r>
          </a:p>
          <a:p>
            <a:pPr algn="ctr" eaLnBrk="1" hangingPunct="1">
              <a:defRPr/>
            </a:pPr>
            <a:r>
              <a:rPr lang="en-US" sz="1400" dirty="0">
                <a:latin typeface="Arial" charset="0"/>
                <a:ea typeface="ＭＳ Ｐゴシック" charset="0"/>
              </a:rPr>
              <a:t>to the WG/TG/SG/IG reflectors </a:t>
            </a:r>
          </a:p>
          <a:p>
            <a:pPr algn="ctr" eaLnBrk="1" hangingPunct="1">
              <a:defRPr/>
            </a:pPr>
            <a:r>
              <a:rPr lang="en-US" sz="1400" dirty="0">
                <a:latin typeface="Arial" charset="0"/>
                <a:ea typeface="ＭＳ Ｐゴシック" charset="0"/>
              </a:rPr>
              <a:t>please go to </a:t>
            </a:r>
            <a:r>
              <a:rPr lang="en-US" sz="1400" dirty="0">
                <a:latin typeface="Arial" charset="0"/>
                <a:ea typeface="ＭＳ Ｐゴシック" charset="0"/>
                <a:hlinkClick r:id="rId3"/>
              </a:rPr>
              <a:t>www.ieee802.org/15</a:t>
            </a:r>
            <a:endParaRPr lang="en-US" sz="1400" dirty="0">
              <a:latin typeface="Arial" charset="0"/>
              <a:ea typeface="ＭＳ Ｐゴシック" charset="0"/>
            </a:endParaRPr>
          </a:p>
          <a:p>
            <a:pPr algn="ctr" eaLnBrk="1" hangingPunct="1">
              <a:defRPr/>
            </a:pPr>
            <a:endParaRPr lang="en-US" sz="1400" dirty="0">
              <a:latin typeface="Arial" charset="0"/>
              <a:ea typeface="ＭＳ Ｐゴシック" charset="0"/>
            </a:endParaRPr>
          </a:p>
        </p:txBody>
      </p:sp>
      <p:sp>
        <p:nvSpPr>
          <p:cNvPr id="3101" name="_s1051"/>
          <p:cNvSpPr>
            <a:spLocks noChangeArrowheads="1"/>
          </p:cNvSpPr>
          <p:nvPr/>
        </p:nvSpPr>
        <p:spPr bwMode="auto">
          <a:xfrm>
            <a:off x="3292475" y="4735512"/>
            <a:ext cx="2422525" cy="635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 dirty="0"/>
              <a:t>TG13 </a:t>
            </a:r>
            <a:r>
              <a:rPr lang="en-US" sz="1000" b="1" dirty="0" err="1"/>
              <a:t>Gigbit</a:t>
            </a:r>
            <a:r>
              <a:rPr lang="en-US" sz="1000" b="1" dirty="0"/>
              <a:t> OWC</a:t>
            </a:r>
          </a:p>
          <a:p>
            <a:pPr algn="ctr"/>
            <a:r>
              <a:rPr lang="en-US" sz="1000" b="1" dirty="0"/>
              <a:t>Chair: Volker </a:t>
            </a:r>
            <a:r>
              <a:rPr lang="en-US" sz="1000" b="1" dirty="0" err="1"/>
              <a:t>Jungnickel</a:t>
            </a:r>
            <a:endParaRPr lang="en-US" sz="1000" b="1" dirty="0"/>
          </a:p>
          <a:p>
            <a:pPr algn="ctr"/>
            <a:r>
              <a:rPr lang="en-US" sz="1000" dirty="0" err="1"/>
              <a:t>Fraunhofer</a:t>
            </a:r>
            <a:r>
              <a:rPr lang="en-US" sz="1000" dirty="0"/>
              <a:t> Heinrich Hertz Institute</a:t>
            </a:r>
            <a:endParaRPr lang="en-US" sz="1000" b="1" dirty="0"/>
          </a:p>
        </p:txBody>
      </p:sp>
      <p:sp>
        <p:nvSpPr>
          <p:cNvPr id="3102" name="_s1051"/>
          <p:cNvSpPr>
            <a:spLocks noChangeArrowheads="1"/>
          </p:cNvSpPr>
          <p:nvPr/>
        </p:nvSpPr>
        <p:spPr bwMode="auto">
          <a:xfrm>
            <a:off x="3297238" y="5457825"/>
            <a:ext cx="2351087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 dirty="0"/>
              <a:t>TG22 Spectrum Characterization </a:t>
            </a:r>
          </a:p>
          <a:p>
            <a:pPr algn="ctr"/>
            <a:r>
              <a:rPr lang="en-US" sz="1000" b="1" dirty="0"/>
              <a:t>and Occupancy Sensing</a:t>
            </a:r>
          </a:p>
          <a:p>
            <a:pPr algn="ctr"/>
            <a:r>
              <a:rPr lang="en-US" sz="1000" b="1" dirty="0"/>
              <a:t>Chair: </a:t>
            </a:r>
            <a:r>
              <a:rPr lang="en-US" sz="1000" b="1" dirty="0" err="1"/>
              <a:t>Apurva</a:t>
            </a:r>
            <a:r>
              <a:rPr lang="en-US" sz="1000" b="1" dirty="0"/>
              <a:t> </a:t>
            </a:r>
            <a:r>
              <a:rPr lang="en-US" sz="1000" b="1" dirty="0" err="1"/>
              <a:t>Mody</a:t>
            </a:r>
            <a:r>
              <a:rPr lang="en-US" sz="1000" b="1" dirty="0"/>
              <a:t>, BAE</a:t>
            </a:r>
          </a:p>
        </p:txBody>
      </p:sp>
      <p:sp>
        <p:nvSpPr>
          <p:cNvPr id="3" name="_s1053"/>
          <p:cNvSpPr>
            <a:spLocks noChangeArrowheads="1"/>
          </p:cNvSpPr>
          <p:nvPr/>
        </p:nvSpPr>
        <p:spPr bwMode="auto">
          <a:xfrm>
            <a:off x="228600" y="3429000"/>
            <a:ext cx="2328863" cy="5381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/>
              <a:t>TG4md 15.4 Revision</a:t>
            </a:r>
          </a:p>
          <a:p>
            <a:pPr algn="ctr"/>
            <a:r>
              <a:rPr lang="en-US" sz="1000" b="1"/>
              <a:t>Chair: Gary Stuebing, </a:t>
            </a:r>
            <a:r>
              <a:rPr lang="de-DE" sz="1000" b="1"/>
              <a:t>Cisco</a:t>
            </a:r>
            <a:endParaRPr lang="en-US" sz="1000" b="1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276600" y="3489325"/>
            <a:ext cx="24003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000" b="1" dirty="0"/>
              <a:t>TG9ma 802.15.9 Revision 1</a:t>
            </a:r>
          </a:p>
          <a:p>
            <a:pPr algn="ctr"/>
            <a:r>
              <a:rPr lang="en-US" sz="1000" b="1" dirty="0"/>
              <a:t>Chair: </a:t>
            </a:r>
            <a:r>
              <a:rPr lang="en-US" sz="1000" b="1" dirty="0" err="1"/>
              <a:t>Tero</a:t>
            </a:r>
            <a:r>
              <a:rPr lang="en-US" sz="1000" b="1" dirty="0"/>
              <a:t> </a:t>
            </a:r>
            <a:r>
              <a:rPr lang="en-US" sz="1000" b="1" dirty="0" err="1"/>
              <a:t>Kivinen</a:t>
            </a:r>
            <a:r>
              <a:rPr lang="en-US" sz="1000" b="1" dirty="0"/>
              <a:t>, Self</a:t>
            </a:r>
          </a:p>
        </p:txBody>
      </p:sp>
      <p:cxnSp>
        <p:nvCxnSpPr>
          <p:cNvPr id="5" name="_s1030"/>
          <p:cNvCxnSpPr>
            <a:cxnSpLocks noChangeShapeType="1"/>
          </p:cNvCxnSpPr>
          <p:nvPr/>
        </p:nvCxnSpPr>
        <p:spPr bwMode="auto">
          <a:xfrm rot="10800000">
            <a:off x="2917825" y="3363913"/>
            <a:ext cx="358775" cy="35242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06" name="_s1053"/>
          <p:cNvSpPr>
            <a:spLocks noChangeArrowheads="1"/>
          </p:cNvSpPr>
          <p:nvPr/>
        </p:nvSpPr>
        <p:spPr bwMode="auto">
          <a:xfrm>
            <a:off x="228600" y="4662488"/>
            <a:ext cx="2328863" cy="50323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 dirty="0"/>
              <a:t>TG4y Security Next Gen (SECN)</a:t>
            </a:r>
          </a:p>
          <a:p>
            <a:pPr algn="ctr"/>
            <a:r>
              <a:rPr lang="en-US" sz="1000" b="1" dirty="0"/>
              <a:t>Chair: Don </a:t>
            </a:r>
            <a:r>
              <a:rPr lang="en-US" sz="1000" b="1" dirty="0" err="1"/>
              <a:t>Sturek</a:t>
            </a:r>
            <a:r>
              <a:rPr lang="en-US" sz="1000" b="1" dirty="0"/>
              <a:t>, </a:t>
            </a:r>
            <a:r>
              <a:rPr lang="en-US" sz="1000" b="1" dirty="0" err="1"/>
              <a:t>Itron</a:t>
            </a:r>
            <a:endParaRPr lang="de-DE" sz="1000" dirty="0"/>
          </a:p>
        </p:txBody>
      </p:sp>
      <p:cxnSp>
        <p:nvCxnSpPr>
          <p:cNvPr id="3107" name="_s1031"/>
          <p:cNvCxnSpPr>
            <a:cxnSpLocks noChangeShapeType="1"/>
          </p:cNvCxnSpPr>
          <p:nvPr/>
        </p:nvCxnSpPr>
        <p:spPr bwMode="auto">
          <a:xfrm flipV="1">
            <a:off x="2557463" y="3533775"/>
            <a:ext cx="358775" cy="141922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8" name="_s1036"/>
          <p:cNvCxnSpPr>
            <a:cxnSpLocks noChangeShapeType="1"/>
          </p:cNvCxnSpPr>
          <p:nvPr/>
        </p:nvCxnSpPr>
        <p:spPr bwMode="auto">
          <a:xfrm flipV="1">
            <a:off x="2557463" y="3956050"/>
            <a:ext cx="360362" cy="414338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09" name="_s1053"/>
          <p:cNvSpPr>
            <a:spLocks noChangeArrowheads="1"/>
          </p:cNvSpPr>
          <p:nvPr/>
        </p:nvSpPr>
        <p:spPr bwMode="auto">
          <a:xfrm>
            <a:off x="228600" y="4033838"/>
            <a:ext cx="2328863" cy="5381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/>
              <a:t>TG4w 15.4 Low Power Wide Area (LPWA)</a:t>
            </a:r>
          </a:p>
          <a:p>
            <a:pPr lvl="1" indent="-282575" algn="ctr"/>
            <a:r>
              <a:rPr lang="de-DE" sz="1000"/>
              <a:t>Chari: </a:t>
            </a:r>
            <a:r>
              <a:rPr lang="en-GB" sz="1000"/>
              <a:t>Robert, Jörg</a:t>
            </a:r>
          </a:p>
          <a:p>
            <a:pPr lvl="1" indent="-282575" algn="ctr"/>
            <a:r>
              <a:rPr lang="de-DE" sz="1000"/>
              <a:t>Friedrich-Alexander-Universität</a:t>
            </a:r>
          </a:p>
        </p:txBody>
      </p:sp>
      <p:cxnSp>
        <p:nvCxnSpPr>
          <p:cNvPr id="3110" name="_s1036"/>
          <p:cNvCxnSpPr>
            <a:cxnSpLocks noChangeShapeType="1"/>
          </p:cNvCxnSpPr>
          <p:nvPr/>
        </p:nvCxnSpPr>
        <p:spPr bwMode="auto">
          <a:xfrm flipV="1">
            <a:off x="2557463" y="5164138"/>
            <a:ext cx="360362" cy="41433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11" name="_s1053"/>
          <p:cNvSpPr>
            <a:spLocks noChangeArrowheads="1"/>
          </p:cNvSpPr>
          <p:nvPr/>
        </p:nvSpPr>
        <p:spPr bwMode="auto">
          <a:xfrm>
            <a:off x="228600" y="5262563"/>
            <a:ext cx="2328863" cy="5381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>
              <a:defRPr/>
            </a:pPr>
            <a:r>
              <a:rPr lang="en-US" sz="1000" b="1" dirty="0"/>
              <a:t>TG4z 15.4 Enhanced Impulse Radio (EIR)</a:t>
            </a:r>
          </a:p>
          <a:p>
            <a:pPr algn="ctr">
              <a:defRPr/>
            </a:pPr>
            <a:r>
              <a:rPr lang="en-US" sz="1000" b="1" dirty="0"/>
              <a:t>Chair: Tim Harrington, Pro-ID</a:t>
            </a:r>
            <a:endParaRPr lang="de-DE" sz="10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4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Nov 2019</a:t>
            </a:r>
          </a:p>
        </p:txBody>
      </p:sp>
      <p:sp>
        <p:nvSpPr>
          <p:cNvPr id="4099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Robert F. Heile, Decawave</a:t>
            </a:r>
          </a:p>
        </p:txBody>
      </p:sp>
      <p:sp>
        <p:nvSpPr>
          <p:cNvPr id="4100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/>
              <a:t>Slide </a:t>
            </a:r>
            <a:fld id="{C952AF60-2FD2-4EA3-848D-19295E5BDB36}" type="slidenum">
              <a:rPr lang="en-US" sz="1200" smtClean="0"/>
              <a:pPr>
                <a:defRPr/>
              </a:pPr>
              <a:t>3</a:t>
            </a:fld>
            <a:endParaRPr lang="en-US" sz="1200"/>
          </a:p>
        </p:txBody>
      </p:sp>
      <p:sp>
        <p:nvSpPr>
          <p:cNvPr id="4101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471488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Waikoloa Session Objectives</a:t>
            </a:r>
            <a:br>
              <a:rPr lang="en-US" sz="3200" dirty="0"/>
            </a:br>
            <a:r>
              <a:rPr lang="en-US" sz="3200" dirty="0"/>
              <a:t>November 11-14, 2019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6875" y="1493837"/>
            <a:ext cx="8594725" cy="4873626"/>
          </a:xfrm>
        </p:spPr>
        <p:txBody>
          <a:bodyPr/>
          <a:lstStyle/>
          <a:p>
            <a:pPr marL="609600" indent="-609600" fontAlgn="b">
              <a:lnSpc>
                <a:spcPct val="80000"/>
              </a:lnSpc>
              <a:buFontTx/>
              <a:buNone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TASK GROUP 4w –LPWA Enhancements to LECIM PHYs</a:t>
            </a: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Standards Association Ballot complete with 100% affirmative, and no new comments.</a:t>
            </a: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Submission to RevCom will be delayed until maintenance draft is submitted to RevCom.</a:t>
            </a: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Updating work activity and time line</a:t>
            </a:r>
          </a:p>
          <a:p>
            <a:pPr marL="0" indent="0" fontAlgn="b">
              <a:lnSpc>
                <a:spcPct val="80000"/>
              </a:lnSpc>
              <a:buNone/>
              <a:defRPr/>
            </a:pPr>
            <a:endParaRPr lang="en-US" sz="1000" dirty="0"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  <a:p>
            <a:pPr marL="609600" indent="-609600" fontAlgn="b">
              <a:lnSpc>
                <a:spcPct val="80000"/>
              </a:lnSpc>
              <a:buFontTx/>
              <a:buNone/>
              <a:defRPr/>
            </a:pPr>
            <a:r>
              <a:rPr lang="en-US" sz="2200" kern="1200" dirty="0">
                <a:latin typeface="Arial Rounded MT Bold" pitchFamily="34" charset="0"/>
                <a:cs typeface="Arial" charset="0"/>
              </a:rPr>
              <a:t>TASK GROUP 4y –Security Next Generation (SECN)</a:t>
            </a: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Drafting security changes needed in accordance with 802.15.4md maintenance draft.</a:t>
            </a: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Updating work activity and time line</a:t>
            </a:r>
          </a:p>
          <a:p>
            <a:pPr marL="609600" indent="-609600" fontAlgn="b">
              <a:lnSpc>
                <a:spcPct val="80000"/>
              </a:lnSpc>
              <a:buFontTx/>
              <a:buAutoNum type="arabicPeriod"/>
              <a:defRPr/>
            </a:pPr>
            <a:endParaRPr lang="en-US" sz="800" kern="1200" dirty="0">
              <a:latin typeface="Arial Rounded MT Bold" pitchFamily="34" charset="0"/>
              <a:cs typeface="Arial" charset="0"/>
            </a:endParaRPr>
          </a:p>
          <a:p>
            <a:pPr marL="609600" indent="-609600" fontAlgn="b">
              <a:lnSpc>
                <a:spcPct val="80000"/>
              </a:lnSpc>
              <a:buFontTx/>
              <a:buNone/>
              <a:defRPr/>
            </a:pPr>
            <a:r>
              <a:rPr lang="en-US" sz="2200" kern="1200" dirty="0">
                <a:latin typeface="Arial Rounded MT Bold" pitchFamily="34" charset="0"/>
                <a:cs typeface="Arial" charset="0"/>
              </a:rPr>
              <a:t>TASK GROUP 4z –Enhanced Impulse Radio (EIR)</a:t>
            </a: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Currently in recirculation for the WG Ballot, closing on Sunday, 10 Nov</a:t>
            </a: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Will be working on comment resolution and updating work activity and time line</a:t>
            </a:r>
          </a:p>
        </p:txBody>
      </p:sp>
      <p:sp>
        <p:nvSpPr>
          <p:cNvPr id="3" name="AutoShape 2" descr="2520540b.jpg">
            <a:extLst>
              <a:ext uri="{FF2B5EF4-FFF2-40B4-BE49-F238E27FC236}">
                <a16:creationId xmlns:a16="http://schemas.microsoft.com/office/drawing/2014/main" id="{8AD9B11F-031B-3342-99A6-AA934806DF7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2075" y="-45561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3" descr="2520541b.jpg">
            <a:extLst>
              <a:ext uri="{FF2B5EF4-FFF2-40B4-BE49-F238E27FC236}">
                <a16:creationId xmlns:a16="http://schemas.microsoft.com/office/drawing/2014/main" id="{D86DF105-8C99-854C-9E2F-BC3E7A659D7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2075" y="100488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2520542a.jpg">
            <a:extLst>
              <a:ext uri="{FF2B5EF4-FFF2-40B4-BE49-F238E27FC236}">
                <a16:creationId xmlns:a16="http://schemas.microsoft.com/office/drawing/2014/main" id="{741C0811-CF1C-D04D-A683-066B33B1992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2075" y="11874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Nov 2019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Robert F. Heile, Decawave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/>
              <a:t>Slide </a:t>
            </a:r>
            <a:fld id="{760DFE03-2914-4784-B9E1-2A9209C57472}" type="slidenum">
              <a:rPr lang="en-US" sz="1200" smtClean="0"/>
              <a:pPr>
                <a:defRPr/>
              </a:pPr>
              <a:t>4</a:t>
            </a:fld>
            <a:endParaRPr lang="en-US" sz="1200"/>
          </a:p>
        </p:txBody>
      </p:sp>
      <p:sp>
        <p:nvSpPr>
          <p:cNvPr id="5125" name="Rectangle 4"/>
          <p:cNvSpPr>
            <a:spLocks noGrp="1" noChangeArrowheads="1"/>
          </p:cNvSpPr>
          <p:nvPr>
            <p:ph type="title"/>
          </p:nvPr>
        </p:nvSpPr>
        <p:spPr>
          <a:xfrm>
            <a:off x="661851" y="593725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Waikoloa Session Objectives</a:t>
            </a:r>
            <a:br>
              <a:rPr lang="en-US" sz="3200" dirty="0"/>
            </a:br>
            <a:r>
              <a:rPr lang="en-US" sz="3200" dirty="0"/>
              <a:t>November 11-14, 2019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42900" y="1660524"/>
            <a:ext cx="8534400" cy="4664075"/>
          </a:xfrm>
        </p:spPr>
        <p:txBody>
          <a:bodyPr/>
          <a:lstStyle/>
          <a:p>
            <a:pPr marL="609600" indent="-609600" fontAlgn="b">
              <a:spcBef>
                <a:spcPts val="0"/>
              </a:spcBef>
              <a:buFontTx/>
              <a:buNone/>
              <a:defRPr/>
            </a:pPr>
            <a:r>
              <a:rPr lang="en-US" sz="24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TASK GROUP 15.4md –Revision 4</a:t>
            </a:r>
          </a:p>
          <a:p>
            <a:pPr marL="685800" indent="-403225" fontAlgn="b">
              <a:spcBef>
                <a:spcPts val="0"/>
              </a:spcBef>
              <a:buFont typeface="Times New Roman" pitchFamily="18" charset="0"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Out for WG recirculation, closing on 16 Nov 2019</a:t>
            </a:r>
          </a:p>
          <a:p>
            <a:pPr marL="685800" indent="-403225" fontAlgn="b">
              <a:spcBef>
                <a:spcPts val="0"/>
              </a:spcBef>
              <a:buFont typeface="Times New Roman" pitchFamily="18" charset="0"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Continue seeking input on corrections, changes, and areas for possible deprecation</a:t>
            </a:r>
          </a:p>
          <a:p>
            <a:pPr marL="0" indent="0" fontAlgn="b">
              <a:spcBef>
                <a:spcPts val="0"/>
              </a:spcBef>
              <a:buFontTx/>
              <a:buNone/>
              <a:defRPr/>
            </a:pPr>
            <a:endParaRPr lang="en-US" sz="800" dirty="0">
              <a:latin typeface="Arial Rounded MT Bold" pitchFamily="34" charset="0"/>
              <a:cs typeface="Arial" charset="0"/>
            </a:endParaRPr>
          </a:p>
          <a:p>
            <a:pPr marL="0" indent="0" fontAlgn="b">
              <a:spcBef>
                <a:spcPts val="0"/>
              </a:spcBef>
              <a:buNone/>
              <a:defRPr/>
            </a:pPr>
            <a:r>
              <a:rPr lang="en-US" sz="2400" dirty="0">
                <a:latin typeface="Arial Rounded MT Bold" pitchFamily="34" charset="0"/>
                <a:cs typeface="Arial" charset="0"/>
              </a:rPr>
              <a:t>TASK GROUP-7a 15.7 Revision 1</a:t>
            </a:r>
          </a:p>
          <a:p>
            <a:pPr marL="739775" lvl="2" indent="-406400" fontAlgn="b">
              <a:spcBef>
                <a:spcPts val="0"/>
              </a:spcBef>
              <a:buFont typeface="Times New Roman" pitchFamily="18" charset="0"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cs typeface="Arial" charset="0"/>
              </a:rPr>
              <a:t>Resolve PAR &amp; CSD comments</a:t>
            </a:r>
          </a:p>
          <a:p>
            <a:pPr marL="739775" lvl="2" indent="-406400" fontAlgn="b">
              <a:spcBef>
                <a:spcPts val="0"/>
              </a:spcBef>
              <a:buFont typeface="Times New Roman" pitchFamily="18" charset="0"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cs typeface="Arial" charset="0"/>
              </a:rPr>
              <a:t>Obtain approval from EC to move forward</a:t>
            </a:r>
          </a:p>
          <a:p>
            <a:pPr marL="0" indent="0" fontAlgn="b">
              <a:spcBef>
                <a:spcPts val="0"/>
              </a:spcBef>
              <a:buFontTx/>
              <a:buNone/>
              <a:defRPr/>
            </a:pPr>
            <a:r>
              <a:rPr lang="en-US" sz="2400" dirty="0">
                <a:latin typeface="Arial Rounded MT Bold" pitchFamily="34" charset="0"/>
                <a:cs typeface="Arial" charset="0"/>
              </a:rPr>
              <a:t>TASK GROUP-9ma 15.9 Revision 1</a:t>
            </a:r>
          </a:p>
          <a:p>
            <a:pPr marL="739775" lvl="2" indent="-406400" fontAlgn="b">
              <a:spcBef>
                <a:spcPts val="0"/>
              </a:spcBef>
              <a:buFont typeface="Times New Roman" pitchFamily="18" charset="0"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cs typeface="Arial" charset="0"/>
              </a:rPr>
              <a:t>Collect and assemble changes to be done, start draft</a:t>
            </a:r>
          </a:p>
          <a:p>
            <a:pPr marL="739775" lvl="2" indent="-406400" fontAlgn="b">
              <a:spcBef>
                <a:spcPts val="0"/>
              </a:spcBef>
              <a:buFont typeface="Times New Roman" pitchFamily="18" charset="0"/>
              <a:buAutoNum type="arabicPeriod"/>
              <a:defRPr/>
            </a:pPr>
            <a:r>
              <a:rPr lang="en-US" sz="2200" spc="-1" dirty="0">
                <a:solidFill>
                  <a:srgbClr val="000000"/>
                </a:solidFill>
                <a:latin typeface="Arial Rounded MT Bold" panose="020F0704030504030204" pitchFamily="34" charset="77"/>
                <a:ea typeface="DejaVu Sans"/>
              </a:rPr>
              <a:t>Hear contributions received</a:t>
            </a:r>
            <a:endParaRPr lang="en-US" sz="2200" spc="-1" dirty="0">
              <a:latin typeface="Arial Rounded MT Bold" panose="020F0704030504030204" pitchFamily="34" charset="77"/>
            </a:endParaRPr>
          </a:p>
          <a:p>
            <a:pPr marL="742950" lvl="2" indent="-400050" fontAlgn="b"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2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Update Project Plan/Timeline</a:t>
            </a:r>
            <a:endParaRPr lang="en-US" sz="2200" dirty="0">
              <a:latin typeface="Arial Rounded MT Bold" pitchFamily="34" charset="0"/>
              <a:cs typeface="Arial" charset="0"/>
            </a:endParaRPr>
          </a:p>
          <a:p>
            <a:pPr marL="0" indent="0" fontAlgn="b">
              <a:lnSpc>
                <a:spcPct val="80000"/>
              </a:lnSpc>
              <a:buFontTx/>
              <a:buNone/>
              <a:defRPr/>
            </a:pPr>
            <a:endParaRPr lang="en-US" sz="800" dirty="0">
              <a:latin typeface="Arial Rounded MT Bold" pitchFamily="34" charset="0"/>
              <a:ea typeface="ＭＳ Ｐゴシック" pitchFamily="34" charset="-128"/>
              <a:cs typeface="Times New Roman" pitchFamily="18" charset="0"/>
            </a:endParaRPr>
          </a:p>
          <a:p>
            <a:pPr marL="609600" indent="-609600" fontAlgn="b">
              <a:defRPr/>
            </a:pPr>
            <a:endParaRPr lang="en-US" sz="800" dirty="0">
              <a:latin typeface="Arial Rounded MT Bold" pitchFamily="34" charset="0"/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5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Nov 2019</a:t>
            </a:r>
          </a:p>
        </p:txBody>
      </p:sp>
      <p:sp>
        <p:nvSpPr>
          <p:cNvPr id="7171" name="Footer Placeholder 6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Robert F. Heile, Decawave</a:t>
            </a:r>
          </a:p>
        </p:txBody>
      </p:sp>
      <p:sp>
        <p:nvSpPr>
          <p:cNvPr id="7172" name="Slide Number Placeholder 7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/>
              <a:t>Slide </a:t>
            </a:r>
            <a:fld id="{5A265F72-EDBC-4F1B-B408-4167E90A375A}" type="slidenum">
              <a:rPr lang="en-US" sz="1200" smtClean="0"/>
              <a:pPr>
                <a:defRPr/>
              </a:pPr>
              <a:t>5</a:t>
            </a:fld>
            <a:endParaRPr lang="en-US" sz="120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87362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Waikoloa Session Objectives</a:t>
            </a:r>
            <a:br>
              <a:rPr lang="en-US" sz="3200" dirty="0"/>
            </a:br>
            <a:r>
              <a:rPr lang="en-US" sz="3200" dirty="0"/>
              <a:t>November 11-14, 2019</a:t>
            </a:r>
          </a:p>
        </p:txBody>
      </p: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990600" y="1752600"/>
            <a:ext cx="7696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990600" lvl="1" indent="-533400" fontAlgn="b">
              <a:spcBef>
                <a:spcPct val="20000"/>
              </a:spcBef>
              <a:buFontTx/>
              <a:buAutoNum type="arabicPeriod"/>
              <a:defRPr/>
            </a:pPr>
            <a:endParaRPr lang="en-US" sz="2400">
              <a:solidFill>
                <a:srgbClr val="000000"/>
              </a:solidFill>
              <a:latin typeface="Arial Rounded MT Bold" charset="0"/>
              <a:ea typeface="ＭＳ Ｐゴシック" charset="0"/>
              <a:cs typeface="Arial" charset="0"/>
            </a:endParaRPr>
          </a:p>
          <a:p>
            <a:pPr marL="609600" indent="-609600" fontAlgn="b">
              <a:spcBef>
                <a:spcPct val="20000"/>
              </a:spcBef>
              <a:defRPr/>
            </a:pPr>
            <a:endParaRPr lang="en-US" sz="2400">
              <a:latin typeface="Arial Rounded MT Bold" charset="0"/>
              <a:ea typeface="ＭＳ Ｐゴシック" charset="0"/>
              <a:cs typeface="Arial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half" idx="1"/>
          </p:nvPr>
        </p:nvSpPr>
        <p:spPr>
          <a:xfrm>
            <a:off x="247650" y="1752600"/>
            <a:ext cx="8458200" cy="4921251"/>
          </a:xfrm>
        </p:spPr>
        <p:txBody>
          <a:bodyPr/>
          <a:lstStyle/>
          <a:p>
            <a:pPr marL="0" indent="0" fontAlgn="b">
              <a:lnSpc>
                <a:spcPct val="80000"/>
              </a:lnSpc>
              <a:buFontTx/>
              <a:buNone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Times New Roman" pitchFamily="18" charset="0"/>
              </a:rPr>
              <a:t>TASK GROUP 12 -15.4 Upper Layer Interface (ULI)</a:t>
            </a:r>
            <a:r>
              <a:rPr lang="en-US" sz="24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 (Not meeting in Waikoloa)</a:t>
            </a:r>
            <a:endParaRPr lang="en-US" sz="2200" dirty="0">
              <a:latin typeface="Arial Rounded MT Bold" pitchFamily="34" charset="0"/>
              <a:ea typeface="ＭＳ Ｐゴシック" pitchFamily="34" charset="-128"/>
              <a:cs typeface="Times New Roman" pitchFamily="18" charset="0"/>
            </a:endParaRPr>
          </a:p>
          <a:p>
            <a:pPr marL="742950" lvl="2" indent="-400050" fontAlgn="b"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200" dirty="0">
                <a:solidFill>
                  <a:schemeClr val="bg2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Resume work on developing draft</a:t>
            </a:r>
          </a:p>
          <a:p>
            <a:pPr marL="742950" lvl="2" indent="-400050" fontAlgn="b"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200" dirty="0">
                <a:solidFill>
                  <a:schemeClr val="bg2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Update Project Plan/Timeline</a:t>
            </a:r>
            <a:endParaRPr lang="en-US" sz="2200" dirty="0">
              <a:solidFill>
                <a:schemeClr val="bg2"/>
              </a:solidFill>
              <a:latin typeface="Arial Rounded MT Bold" pitchFamily="34" charset="0"/>
              <a:cs typeface="Arial" charset="0"/>
            </a:endParaRPr>
          </a:p>
          <a:p>
            <a:pPr marL="0" indent="0" fontAlgn="b">
              <a:lnSpc>
                <a:spcPct val="80000"/>
              </a:lnSpc>
              <a:buFontTx/>
              <a:buNone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Times New Roman" pitchFamily="18" charset="0"/>
              </a:rPr>
              <a:t>TASK GROUP 13 –Multi Gigabit/sec OWC</a:t>
            </a:r>
          </a:p>
          <a:p>
            <a:pPr marL="742950" lvl="2" indent="-400050" fontAlgn="b"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2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Finalize modifications to draft, start WG ballot</a:t>
            </a:r>
          </a:p>
          <a:p>
            <a:pPr marL="742950" lvl="2" indent="-400050" fontAlgn="b"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2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Update Project Plan/Timeline</a:t>
            </a:r>
            <a:endParaRPr lang="en-US" sz="800" dirty="0">
              <a:solidFill>
                <a:srgbClr val="000000"/>
              </a:solidFill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  <a:p>
            <a:pPr marL="0" indent="0" fontAlgn="b">
              <a:lnSpc>
                <a:spcPct val="80000"/>
              </a:lnSpc>
              <a:buFontTx/>
              <a:buNone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Times New Roman" pitchFamily="18" charset="0"/>
              </a:rPr>
              <a:t>TASK GROUP 22 -15.22.3 </a:t>
            </a:r>
            <a:r>
              <a:rPr lang="en-US" sz="2400" dirty="0">
                <a:latin typeface="Arial Rounded MT Bold" pitchFamily="34" charset="0"/>
                <a:ea typeface="ＭＳ Ｐゴシック" pitchFamily="34" charset="-128"/>
                <a:cs typeface="Times New Roman" pitchFamily="18" charset="0"/>
              </a:rPr>
              <a:t>Spectrum Characterization 		        and Occupancy Sensing (SCOC)</a:t>
            </a:r>
          </a:p>
          <a:p>
            <a:pPr marL="742950" lvl="2" indent="-400050" fontAlgn="b"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2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SA Ballot closed 18 Aug, with 88% affirmative and 282 comments, 117 Must Be Satisfied</a:t>
            </a:r>
          </a:p>
          <a:p>
            <a:pPr marL="742950" lvl="2" indent="-400050" fontAlgn="b"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2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Work on resolutions for SA Ballot comments</a:t>
            </a:r>
          </a:p>
          <a:p>
            <a:pPr marL="742950" lvl="2" indent="-400050" fontAlgn="b"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2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Update Project Plan/Timeline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Nov 2019</a:t>
            </a: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Robert F. Heile, Decawave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/>
              <a:t>Slide </a:t>
            </a:r>
            <a:fld id="{A265D806-93F2-49B3-9696-0C438EB117B2}" type="slidenum">
              <a:rPr lang="en-US" sz="1200" smtClean="0"/>
              <a:pPr>
                <a:defRPr/>
              </a:pPr>
              <a:t>6</a:t>
            </a:fld>
            <a:endParaRPr lang="en-US" sz="120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114800"/>
          </a:xfrm>
        </p:spPr>
        <p:txBody>
          <a:bodyPr/>
          <a:lstStyle/>
          <a:p>
            <a:pPr marL="990600" lvl="1" indent="-533400" fontAlgn="b">
              <a:spcBef>
                <a:spcPts val="0"/>
              </a:spcBef>
              <a:buFontTx/>
              <a:buAutoNum type="arabicPeriod"/>
              <a:defRPr/>
            </a:pPr>
            <a:endParaRPr lang="en-US" sz="800" dirty="0">
              <a:latin typeface="Arial Rounded MT Bold" pitchFamily="34" charset="0"/>
              <a:cs typeface="Times New Roman" pitchFamily="18" charset="0"/>
            </a:endParaRPr>
          </a:p>
          <a:p>
            <a:pPr marL="0" lvl="1" indent="0" fontAlgn="b">
              <a:spcBef>
                <a:spcPts val="0"/>
              </a:spcBef>
              <a:buFontTx/>
              <a:buNone/>
              <a:defRPr/>
            </a:pPr>
            <a:r>
              <a:rPr lang="en-US" dirty="0">
                <a:solidFill>
                  <a:srgbClr val="000000"/>
                </a:solidFill>
                <a:latin typeface="Arial Rounded MT Bold" pitchFamily="34" charset="0"/>
                <a:cs typeface="Times New Roman" pitchFamily="18" charset="0"/>
              </a:rPr>
              <a:t>Interest Group- Dependability (DEP):</a:t>
            </a:r>
          </a:p>
          <a:p>
            <a:pPr marL="990600" lvl="1" indent="-533400" fontAlgn="b">
              <a:spcBef>
                <a:spcPts val="0"/>
              </a:spcBef>
              <a:buFontTx/>
              <a:buAutoNum type="arabicPeriod"/>
              <a:defRPr/>
            </a:pPr>
            <a:r>
              <a:rPr lang="en-US" sz="20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Discuss Contributions</a:t>
            </a:r>
          </a:p>
          <a:p>
            <a:pPr marL="990600" lvl="1" indent="-533400" fontAlgn="b">
              <a:spcBef>
                <a:spcPts val="0"/>
              </a:spcBef>
              <a:buFontTx/>
              <a:buAutoNum type="arabicPeriod"/>
              <a:defRPr/>
            </a:pPr>
            <a:r>
              <a:rPr lang="en-US" sz="20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Define potential Standard’s opportunity</a:t>
            </a:r>
          </a:p>
          <a:p>
            <a:pPr marL="990600" lvl="1" indent="-533400" fontAlgn="b">
              <a:spcBef>
                <a:spcPts val="0"/>
              </a:spcBef>
              <a:buFontTx/>
              <a:buAutoNum type="arabicPeriod"/>
              <a:defRPr/>
            </a:pPr>
            <a:r>
              <a:rPr lang="en-US" sz="20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Evaluate if Study Group is warranted</a:t>
            </a:r>
          </a:p>
          <a:p>
            <a:pPr marL="990600" lvl="1" indent="-533400" fontAlgn="b">
              <a:spcBef>
                <a:spcPts val="0"/>
              </a:spcBef>
              <a:buFontTx/>
              <a:buAutoNum type="arabicPeriod"/>
              <a:defRPr/>
            </a:pPr>
            <a:endParaRPr lang="en-US" sz="2000" dirty="0">
              <a:solidFill>
                <a:srgbClr val="000000"/>
              </a:solidFill>
              <a:latin typeface="Arial Rounded MT Bold" pitchFamily="34" charset="0"/>
              <a:ea typeface="ＭＳ Ｐゴシック" pitchFamily="34" charset="-128"/>
              <a:cs typeface="Arial" charset="0"/>
            </a:endParaRPr>
          </a:p>
          <a:p>
            <a:pPr marL="0" lvl="1" indent="0" fontAlgn="b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FontTx/>
              <a:buNone/>
              <a:defRPr/>
            </a:pPr>
            <a:r>
              <a:rPr lang="en-US" sz="26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Vehicular Assistive Technology (VAT) IG:</a:t>
            </a:r>
          </a:p>
          <a:p>
            <a:pPr marL="739775" lvl="2" indent="-406400" fontAlgn="b">
              <a:spcBef>
                <a:spcPts val="0"/>
              </a:spcBef>
              <a:buFont typeface="Times New Roman" pitchFamily="18" charset="0"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cs typeface="Arial" charset="0"/>
              </a:rPr>
              <a:t>Changed to 802.15.7a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/>
              <a:t>Waikoloa Session Objectives</a:t>
            </a:r>
            <a:br>
              <a:rPr lang="en-US" sz="3200" dirty="0"/>
            </a:br>
            <a:r>
              <a:rPr lang="en-US" sz="3200" dirty="0"/>
              <a:t>November 11-14, 2019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Nov 2019</a:t>
            </a: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Robert F. Heile, Decawave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/>
              <a:t>Slide </a:t>
            </a:r>
            <a:fld id="{38B4FFB0-9BB0-4207-8695-ECB6F29324A1}" type="slidenum">
              <a:rPr lang="en-US" sz="1200" smtClean="0"/>
              <a:pPr>
                <a:defRPr/>
              </a:pPr>
              <a:t>7</a:t>
            </a:fld>
            <a:endParaRPr lang="en-US" sz="120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447799"/>
            <a:ext cx="8534400" cy="5027613"/>
          </a:xfrm>
        </p:spPr>
        <p:txBody>
          <a:bodyPr/>
          <a:lstStyle/>
          <a:p>
            <a:pPr marL="914400" lvl="1" indent="-457200" fontAlgn="b">
              <a:lnSpc>
                <a:spcPct val="80000"/>
              </a:lnSpc>
              <a:buFont typeface="+mj-lt"/>
              <a:buAutoNum type="arabicPeriod"/>
              <a:defRPr/>
            </a:pPr>
            <a:endParaRPr lang="en-US" sz="800" dirty="0">
              <a:latin typeface="Arial Rounded MT Bold" pitchFamily="34" charset="0"/>
              <a:cs typeface="Times New Roman" pitchFamily="18" charset="0"/>
            </a:endParaRPr>
          </a:p>
          <a:p>
            <a:pPr marL="863600" lvl="2" indent="-400050" fontAlgn="b">
              <a:lnSpc>
                <a:spcPct val="80000"/>
              </a:lnSpc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endParaRPr lang="en-US" sz="2000" dirty="0">
              <a:solidFill>
                <a:srgbClr val="000000"/>
              </a:solidFill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  <a:p>
            <a:pPr marL="0" indent="0" fontAlgn="b">
              <a:lnSpc>
                <a:spcPct val="80000"/>
              </a:lnSpc>
              <a:spcBef>
                <a:spcPct val="0"/>
              </a:spcBef>
              <a:spcAft>
                <a:spcPts val="300"/>
              </a:spcAft>
              <a:buNone/>
              <a:defRPr/>
            </a:pPr>
            <a:r>
              <a:rPr lang="en-US" sz="26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Profiles Interest Group</a:t>
            </a:r>
          </a:p>
          <a:p>
            <a:pPr marL="914400" lvl="1" indent="-514350" fontAlgn="b">
              <a:lnSpc>
                <a:spcPct val="80000"/>
              </a:lnSpc>
              <a:spcBef>
                <a:spcPct val="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en-US" sz="20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Assemble major 15.4 use cases and identify what 15.4 features and settings are used</a:t>
            </a:r>
          </a:p>
          <a:p>
            <a:pPr marL="914400" lvl="1" indent="-514350" fontAlgn="b">
              <a:lnSpc>
                <a:spcPct val="80000"/>
              </a:lnSpc>
              <a:spcBef>
                <a:spcPct val="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en-US" sz="20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Publish results on 802.15 web site for standards and industry use.</a:t>
            </a:r>
          </a:p>
          <a:p>
            <a:pPr marL="0" lvl="1" indent="0" fontAlgn="b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FontTx/>
              <a:buNone/>
              <a:defRPr/>
            </a:pPr>
            <a:r>
              <a:rPr lang="en-US" sz="26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THz Technical Advisory Group</a:t>
            </a:r>
            <a:r>
              <a:rPr lang="en-US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(Not meeting in Waikoloa):</a:t>
            </a:r>
          </a:p>
          <a:p>
            <a:pPr marL="863600" lvl="2" indent="-400050" fontAlgn="b">
              <a:lnSpc>
                <a:spcPct val="80000"/>
              </a:lnSpc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000" dirty="0">
                <a:solidFill>
                  <a:schemeClr val="bg2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Review &amp; discuss current state of technology</a:t>
            </a:r>
          </a:p>
          <a:p>
            <a:pPr marL="863600" lvl="2" indent="-400050" fontAlgn="b">
              <a:lnSpc>
                <a:spcPct val="80000"/>
              </a:lnSpc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000" dirty="0">
                <a:solidFill>
                  <a:schemeClr val="bg2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Evaluate any potential Standards opportunities</a:t>
            </a:r>
            <a:endParaRPr lang="en-US" sz="2200" dirty="0">
              <a:solidFill>
                <a:schemeClr val="bg2"/>
              </a:solidFill>
              <a:latin typeface="Arial Rounded MT Bold" pitchFamily="34" charset="0"/>
              <a:cs typeface="Times New Roman" pitchFamily="18" charset="0"/>
            </a:endParaRPr>
          </a:p>
          <a:p>
            <a:pPr marL="914400" lvl="1" indent="-457200" fontAlgn="b">
              <a:lnSpc>
                <a:spcPct val="80000"/>
              </a:lnSpc>
              <a:buFont typeface="+mj-lt"/>
              <a:buAutoNum type="arabicPeriod"/>
              <a:defRPr/>
            </a:pPr>
            <a:endParaRPr lang="en-US" sz="800" dirty="0">
              <a:latin typeface="Arial Rounded MT Bold" pitchFamily="34" charset="0"/>
              <a:cs typeface="Times New Roman" pitchFamily="18" charset="0"/>
            </a:endParaRPr>
          </a:p>
          <a:p>
            <a:pPr marL="0" indent="0" fontAlgn="b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400" dirty="0">
                <a:latin typeface="Arial Rounded MT Bold" pitchFamily="34" charset="0"/>
                <a:cs typeface="Times New Roman" pitchFamily="18" charset="0"/>
              </a:rPr>
              <a:t>IETF Standing Committee (</a:t>
            </a:r>
            <a:r>
              <a:rPr lang="en-US" sz="24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Not meeting in Waikoloa):</a:t>
            </a:r>
            <a:endParaRPr lang="en-US" sz="2400" dirty="0">
              <a:latin typeface="Arial Rounded MT Bold" pitchFamily="34" charset="0"/>
              <a:cs typeface="Times New Roman" pitchFamily="18" charset="0"/>
            </a:endParaRPr>
          </a:p>
          <a:p>
            <a:pPr marL="1009650" lvl="1" indent="-609600" fontAlgn="b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200" dirty="0">
                <a:solidFill>
                  <a:schemeClr val="bg2"/>
                </a:solidFill>
                <a:latin typeface="Arial Rounded MT Bold" pitchFamily="34" charset="0"/>
                <a:cs typeface="Times New Roman" pitchFamily="18" charset="0"/>
              </a:rPr>
              <a:t>IETF106 Prep</a:t>
            </a:r>
          </a:p>
          <a:p>
            <a:pPr marL="1009650" lvl="1" indent="-609600" fontAlgn="b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200" dirty="0">
                <a:solidFill>
                  <a:schemeClr val="bg2"/>
                </a:solidFill>
                <a:latin typeface="Arial Rounded MT Bold" pitchFamily="34" charset="0"/>
                <a:cs typeface="Times New Roman" pitchFamily="18" charset="0"/>
              </a:rPr>
              <a:t>Next steps on 15.4w (LPWA) and IETF LPWAN</a:t>
            </a:r>
          </a:p>
          <a:p>
            <a:pPr marL="609600" indent="-609600" fontAlgn="b">
              <a:lnSpc>
                <a:spcPct val="80000"/>
              </a:lnSpc>
              <a:buFontTx/>
              <a:buNone/>
              <a:defRPr/>
            </a:pPr>
            <a:endParaRPr lang="en-US" sz="2200" dirty="0">
              <a:latin typeface="Arial Rounded MT Bold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Waikoloa Session Objectives</a:t>
            </a:r>
            <a:br>
              <a:rPr lang="en-US" sz="3200" dirty="0"/>
            </a:br>
            <a:r>
              <a:rPr lang="en-US" sz="3200" dirty="0"/>
              <a:t>November 11-14, 2019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Nov 2019</a:t>
            </a: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Robert F. Heile, Decawave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/>
              <a:t>Slide </a:t>
            </a:r>
            <a:fld id="{38B4FFB0-9BB0-4207-8695-ECB6F29324A1}" type="slidenum">
              <a:rPr lang="en-US" sz="1200" smtClean="0"/>
              <a:pPr>
                <a:defRPr/>
              </a:pPr>
              <a:t>8</a:t>
            </a:fld>
            <a:endParaRPr lang="en-US" sz="120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534400" cy="5027613"/>
          </a:xfrm>
        </p:spPr>
        <p:txBody>
          <a:bodyPr/>
          <a:lstStyle/>
          <a:p>
            <a:pPr marL="914400" lvl="1" indent="-457200" fontAlgn="b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endParaRPr lang="en-US" sz="800" dirty="0">
              <a:latin typeface="Arial Rounded MT Bold" pitchFamily="34" charset="0"/>
              <a:cs typeface="Times New Roman" pitchFamily="18" charset="0"/>
            </a:endParaRPr>
          </a:p>
          <a:p>
            <a:pPr marL="0" indent="0" fontAlgn="b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400" dirty="0">
                <a:latin typeface="Arial Rounded MT Bold" pitchFamily="34" charset="0"/>
                <a:cs typeface="Times New Roman" pitchFamily="18" charset="0"/>
              </a:rPr>
              <a:t>NEW PROJECTS STANDING COMMITTEE (WNG)</a:t>
            </a:r>
          </a:p>
          <a:p>
            <a:pPr marL="1009650" lvl="1" indent="-609600" fontAlgn="b">
              <a:spcBef>
                <a:spcPts val="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sz="2200" dirty="0">
                <a:solidFill>
                  <a:srgbClr val="000000"/>
                </a:solidFill>
                <a:latin typeface="Arial Rounded MT Bold" panose="020F0704030504030204" pitchFamily="34" charset="77"/>
                <a:cs typeface="Arial" charset="0"/>
              </a:rPr>
              <a:t>Presentation on “</a:t>
            </a:r>
            <a:r>
              <a:rPr lang="en-US" sz="2200" dirty="0">
                <a:latin typeface="Arial Rounded MT Bold" panose="020F0704030504030204" pitchFamily="34" charset="77"/>
              </a:rPr>
              <a:t>Brain-Machine Interface based on Electrocorticography using high speed UWB wireless body area network” by </a:t>
            </a:r>
            <a:r>
              <a:rPr lang="en-US" sz="2200" dirty="0" err="1">
                <a:latin typeface="Arial Rounded MT Bold" panose="020F0704030504030204" pitchFamily="34" charset="77"/>
              </a:rPr>
              <a:t>Takafumi</a:t>
            </a:r>
            <a:r>
              <a:rPr lang="en-US" sz="2200" dirty="0">
                <a:latin typeface="Arial Rounded MT Bold" panose="020F0704030504030204" pitchFamily="34" charset="77"/>
              </a:rPr>
              <a:t> Suzuki</a:t>
            </a:r>
            <a:endParaRPr lang="en-US" sz="2200" dirty="0">
              <a:solidFill>
                <a:srgbClr val="000000"/>
              </a:solidFill>
              <a:latin typeface="Arial Rounded MT Bold" panose="020F0704030504030204" pitchFamily="34" charset="77"/>
              <a:cs typeface="Arial" charset="0"/>
            </a:endParaRPr>
          </a:p>
          <a:p>
            <a:pPr marL="0" indent="0" fontAlgn="b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6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MAINTENANCE STANDING COMMITTEE</a:t>
            </a:r>
          </a:p>
          <a:p>
            <a:pPr marL="914400" lvl="1" indent="-457200" fontAlgn="b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2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Review/discuss contributions (if any)</a:t>
            </a:r>
          </a:p>
          <a:p>
            <a:pPr marL="0" indent="0" fontAlgn="b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6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RULES STANDING COMMITTEE</a:t>
            </a:r>
          </a:p>
          <a:p>
            <a:pPr marL="1009650" lvl="1" indent="-609600" fontAlgn="b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2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Review/discuss changes regarding creating a TAG group category in the OM.</a:t>
            </a:r>
            <a:endParaRPr lang="en-US" sz="2200" dirty="0">
              <a:latin typeface="Arial Rounded MT Bold" pitchFamily="34" charset="0"/>
              <a:cs typeface="Times New Roman" pitchFamily="18" charset="0"/>
            </a:endParaRPr>
          </a:p>
          <a:p>
            <a:pPr marL="609600" indent="-609600" fontAlgn="b">
              <a:lnSpc>
                <a:spcPct val="80000"/>
              </a:lnSpc>
              <a:buFontTx/>
              <a:buNone/>
              <a:defRPr/>
            </a:pPr>
            <a:endParaRPr lang="en-US" sz="2200" dirty="0">
              <a:latin typeface="Arial Rounded MT Bold" pitchFamily="34" charset="0"/>
              <a:ea typeface="+mn-ea"/>
              <a:cs typeface="Times New Roman" pitchFamily="18" charset="0"/>
            </a:endParaRPr>
          </a:p>
          <a:p>
            <a:pPr marL="609600" indent="-609600" fontAlgn="b">
              <a:lnSpc>
                <a:spcPct val="80000"/>
              </a:lnSpc>
              <a:buFontTx/>
              <a:buNone/>
              <a:defRPr/>
            </a:pPr>
            <a:endParaRPr lang="en-US" sz="2400" dirty="0">
              <a:latin typeface="Arial Rounded MT Bold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Waikoloa Session Objectives</a:t>
            </a:r>
            <a:br>
              <a:rPr lang="en-US" sz="3200" dirty="0"/>
            </a:br>
            <a:r>
              <a:rPr lang="en-US" sz="3200" dirty="0"/>
              <a:t>November 11-14, 2019</a:t>
            </a:r>
          </a:p>
        </p:txBody>
      </p:sp>
    </p:spTree>
    <p:extLst>
      <p:ext uri="{BB962C8B-B14F-4D97-AF65-F5344CB8AC3E}">
        <p14:creationId xmlns:p14="http://schemas.microsoft.com/office/powerpoint/2010/main" val="175086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2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Nov 2019</a:t>
            </a:r>
          </a:p>
        </p:txBody>
      </p:sp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Robert F. Heile, Decawave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/>
              <a:t>Slide </a:t>
            </a:r>
            <a:fld id="{598D81A8-676D-4B71-81B0-5919593A92F0}" type="slidenum">
              <a:rPr lang="en-US" sz="1200" smtClean="0"/>
              <a:pPr>
                <a:defRPr/>
              </a:pPr>
              <a:t>9</a:t>
            </a:fld>
            <a:endParaRPr lang="en-US" sz="120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D370E39-43FC-0344-B5C3-CD9D0C33C2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675431"/>
              </p:ext>
            </p:extLst>
          </p:nvPr>
        </p:nvGraphicFramePr>
        <p:xfrm>
          <a:off x="685800" y="990600"/>
          <a:ext cx="7077580" cy="5108476"/>
        </p:xfrm>
        <a:graphic>
          <a:graphicData uri="http://schemas.openxmlformats.org/drawingml/2006/table">
            <a:tbl>
              <a:tblPr/>
              <a:tblGrid>
                <a:gridCol w="520382">
                  <a:extLst>
                    <a:ext uri="{9D8B030D-6E8A-4147-A177-3AD203B41FA5}">
                      <a16:colId xmlns:a16="http://schemas.microsoft.com/office/drawing/2014/main" val="1926493495"/>
                    </a:ext>
                  </a:extLst>
                </a:gridCol>
                <a:gridCol w="96157">
                  <a:extLst>
                    <a:ext uri="{9D8B030D-6E8A-4147-A177-3AD203B41FA5}">
                      <a16:colId xmlns:a16="http://schemas.microsoft.com/office/drawing/2014/main" val="1927571946"/>
                    </a:ext>
                  </a:extLst>
                </a:gridCol>
                <a:gridCol w="375276">
                  <a:extLst>
                    <a:ext uri="{9D8B030D-6E8A-4147-A177-3AD203B41FA5}">
                      <a16:colId xmlns:a16="http://schemas.microsoft.com/office/drawing/2014/main" val="1880229991"/>
                    </a:ext>
                  </a:extLst>
                </a:gridCol>
                <a:gridCol w="266863">
                  <a:extLst>
                    <a:ext uri="{9D8B030D-6E8A-4147-A177-3AD203B41FA5}">
                      <a16:colId xmlns:a16="http://schemas.microsoft.com/office/drawing/2014/main" val="435034014"/>
                    </a:ext>
                  </a:extLst>
                </a:gridCol>
                <a:gridCol w="38626">
                  <a:extLst>
                    <a:ext uri="{9D8B030D-6E8A-4147-A177-3AD203B41FA5}">
                      <a16:colId xmlns:a16="http://schemas.microsoft.com/office/drawing/2014/main" val="2728949415"/>
                    </a:ext>
                  </a:extLst>
                </a:gridCol>
                <a:gridCol w="260192">
                  <a:extLst>
                    <a:ext uri="{9D8B030D-6E8A-4147-A177-3AD203B41FA5}">
                      <a16:colId xmlns:a16="http://schemas.microsoft.com/office/drawing/2014/main" val="2358411166"/>
                    </a:ext>
                  </a:extLst>
                </a:gridCol>
                <a:gridCol w="260192">
                  <a:extLst>
                    <a:ext uri="{9D8B030D-6E8A-4147-A177-3AD203B41FA5}">
                      <a16:colId xmlns:a16="http://schemas.microsoft.com/office/drawing/2014/main" val="3827325907"/>
                    </a:ext>
                  </a:extLst>
                </a:gridCol>
                <a:gridCol w="260192">
                  <a:extLst>
                    <a:ext uri="{9D8B030D-6E8A-4147-A177-3AD203B41FA5}">
                      <a16:colId xmlns:a16="http://schemas.microsoft.com/office/drawing/2014/main" val="1923741968"/>
                    </a:ext>
                  </a:extLst>
                </a:gridCol>
                <a:gridCol w="260192">
                  <a:extLst>
                    <a:ext uri="{9D8B030D-6E8A-4147-A177-3AD203B41FA5}">
                      <a16:colId xmlns:a16="http://schemas.microsoft.com/office/drawing/2014/main" val="905063886"/>
                    </a:ext>
                  </a:extLst>
                </a:gridCol>
                <a:gridCol w="260192">
                  <a:extLst>
                    <a:ext uri="{9D8B030D-6E8A-4147-A177-3AD203B41FA5}">
                      <a16:colId xmlns:a16="http://schemas.microsoft.com/office/drawing/2014/main" val="3264567646"/>
                    </a:ext>
                  </a:extLst>
                </a:gridCol>
                <a:gridCol w="96157">
                  <a:extLst>
                    <a:ext uri="{9D8B030D-6E8A-4147-A177-3AD203B41FA5}">
                      <a16:colId xmlns:a16="http://schemas.microsoft.com/office/drawing/2014/main" val="1331389500"/>
                    </a:ext>
                  </a:extLst>
                </a:gridCol>
                <a:gridCol w="260192">
                  <a:extLst>
                    <a:ext uri="{9D8B030D-6E8A-4147-A177-3AD203B41FA5}">
                      <a16:colId xmlns:a16="http://schemas.microsoft.com/office/drawing/2014/main" val="62234639"/>
                    </a:ext>
                  </a:extLst>
                </a:gridCol>
                <a:gridCol w="260192">
                  <a:extLst>
                    <a:ext uri="{9D8B030D-6E8A-4147-A177-3AD203B41FA5}">
                      <a16:colId xmlns:a16="http://schemas.microsoft.com/office/drawing/2014/main" val="566636818"/>
                    </a:ext>
                  </a:extLst>
                </a:gridCol>
                <a:gridCol w="260192">
                  <a:extLst>
                    <a:ext uri="{9D8B030D-6E8A-4147-A177-3AD203B41FA5}">
                      <a16:colId xmlns:a16="http://schemas.microsoft.com/office/drawing/2014/main" val="501382531"/>
                    </a:ext>
                  </a:extLst>
                </a:gridCol>
                <a:gridCol w="260192">
                  <a:extLst>
                    <a:ext uri="{9D8B030D-6E8A-4147-A177-3AD203B41FA5}">
                      <a16:colId xmlns:a16="http://schemas.microsoft.com/office/drawing/2014/main" val="859766673"/>
                    </a:ext>
                  </a:extLst>
                </a:gridCol>
                <a:gridCol w="326907">
                  <a:extLst>
                    <a:ext uri="{9D8B030D-6E8A-4147-A177-3AD203B41FA5}">
                      <a16:colId xmlns:a16="http://schemas.microsoft.com/office/drawing/2014/main" val="1094953600"/>
                    </a:ext>
                  </a:extLst>
                </a:gridCol>
                <a:gridCol w="96157">
                  <a:extLst>
                    <a:ext uri="{9D8B030D-6E8A-4147-A177-3AD203B41FA5}">
                      <a16:colId xmlns:a16="http://schemas.microsoft.com/office/drawing/2014/main" val="3793765041"/>
                    </a:ext>
                  </a:extLst>
                </a:gridCol>
                <a:gridCol w="260192">
                  <a:extLst>
                    <a:ext uri="{9D8B030D-6E8A-4147-A177-3AD203B41FA5}">
                      <a16:colId xmlns:a16="http://schemas.microsoft.com/office/drawing/2014/main" val="767037284"/>
                    </a:ext>
                  </a:extLst>
                </a:gridCol>
                <a:gridCol w="260192">
                  <a:extLst>
                    <a:ext uri="{9D8B030D-6E8A-4147-A177-3AD203B41FA5}">
                      <a16:colId xmlns:a16="http://schemas.microsoft.com/office/drawing/2014/main" val="165215112"/>
                    </a:ext>
                  </a:extLst>
                </a:gridCol>
                <a:gridCol w="260192">
                  <a:extLst>
                    <a:ext uri="{9D8B030D-6E8A-4147-A177-3AD203B41FA5}">
                      <a16:colId xmlns:a16="http://schemas.microsoft.com/office/drawing/2014/main" val="683739302"/>
                    </a:ext>
                  </a:extLst>
                </a:gridCol>
                <a:gridCol w="260192">
                  <a:extLst>
                    <a:ext uri="{9D8B030D-6E8A-4147-A177-3AD203B41FA5}">
                      <a16:colId xmlns:a16="http://schemas.microsoft.com/office/drawing/2014/main" val="2854329396"/>
                    </a:ext>
                  </a:extLst>
                </a:gridCol>
                <a:gridCol w="96157">
                  <a:extLst>
                    <a:ext uri="{9D8B030D-6E8A-4147-A177-3AD203B41FA5}">
                      <a16:colId xmlns:a16="http://schemas.microsoft.com/office/drawing/2014/main" val="3354031315"/>
                    </a:ext>
                  </a:extLst>
                </a:gridCol>
                <a:gridCol w="260192">
                  <a:extLst>
                    <a:ext uri="{9D8B030D-6E8A-4147-A177-3AD203B41FA5}">
                      <a16:colId xmlns:a16="http://schemas.microsoft.com/office/drawing/2014/main" val="770501174"/>
                    </a:ext>
                  </a:extLst>
                </a:gridCol>
                <a:gridCol w="260192">
                  <a:extLst>
                    <a:ext uri="{9D8B030D-6E8A-4147-A177-3AD203B41FA5}">
                      <a16:colId xmlns:a16="http://schemas.microsoft.com/office/drawing/2014/main" val="2651660997"/>
                    </a:ext>
                  </a:extLst>
                </a:gridCol>
                <a:gridCol w="260192">
                  <a:extLst>
                    <a:ext uri="{9D8B030D-6E8A-4147-A177-3AD203B41FA5}">
                      <a16:colId xmlns:a16="http://schemas.microsoft.com/office/drawing/2014/main" val="2590594874"/>
                    </a:ext>
                  </a:extLst>
                </a:gridCol>
                <a:gridCol w="260192">
                  <a:extLst>
                    <a:ext uri="{9D8B030D-6E8A-4147-A177-3AD203B41FA5}">
                      <a16:colId xmlns:a16="http://schemas.microsoft.com/office/drawing/2014/main" val="2195227455"/>
                    </a:ext>
                  </a:extLst>
                </a:gridCol>
                <a:gridCol w="96157">
                  <a:extLst>
                    <a:ext uri="{9D8B030D-6E8A-4147-A177-3AD203B41FA5}">
                      <a16:colId xmlns:a16="http://schemas.microsoft.com/office/drawing/2014/main" val="1548150805"/>
                    </a:ext>
                  </a:extLst>
                </a:gridCol>
                <a:gridCol w="215159">
                  <a:extLst>
                    <a:ext uri="{9D8B030D-6E8A-4147-A177-3AD203B41FA5}">
                      <a16:colId xmlns:a16="http://schemas.microsoft.com/office/drawing/2014/main" val="170074319"/>
                    </a:ext>
                  </a:extLst>
                </a:gridCol>
                <a:gridCol w="215159">
                  <a:extLst>
                    <a:ext uri="{9D8B030D-6E8A-4147-A177-3AD203B41FA5}">
                      <a16:colId xmlns:a16="http://schemas.microsoft.com/office/drawing/2014/main" val="2392571104"/>
                    </a:ext>
                  </a:extLst>
                </a:gridCol>
                <a:gridCol w="215159">
                  <a:extLst>
                    <a:ext uri="{9D8B030D-6E8A-4147-A177-3AD203B41FA5}">
                      <a16:colId xmlns:a16="http://schemas.microsoft.com/office/drawing/2014/main" val="2500231779"/>
                    </a:ext>
                  </a:extLst>
                </a:gridCol>
              </a:tblGrid>
              <a:tr h="17587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R4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123rd IEEE 802.15 WSN MEETING</a:t>
                      </a:r>
                    </a:p>
                  </a:txBody>
                  <a:tcPr marL="56600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141247"/>
                  </a:ext>
                </a:extLst>
              </a:tr>
              <a:tr h="175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18"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HILTON WAIKOLOA VILLAGE HOTEL AND CONFERENCE CENTER</a:t>
                      </a:r>
                    </a:p>
                  </a:txBody>
                  <a:tcPr marL="56600" marR="4717" marT="4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8914681"/>
                  </a:ext>
                </a:extLst>
              </a:tr>
              <a:tr h="175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WAIKOLOA, HAWAII, USA</a:t>
                      </a:r>
                    </a:p>
                  </a:txBody>
                  <a:tcPr marL="56600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023216"/>
                  </a:ext>
                </a:extLst>
              </a:tr>
              <a:tr h="1539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14"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The graphic below describes the weekly session of the IEEE P802.15 WG in graphic format.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6600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216875"/>
                  </a:ext>
                </a:extLst>
              </a:tr>
              <a:tr h="10030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836405"/>
                  </a:ext>
                </a:extLst>
              </a:tr>
              <a:tr h="1013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SUNDAY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MONDAY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TUESDAY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WEDNESDAY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THURSDAY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FRIDAY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893822"/>
                  </a:ext>
                </a:extLst>
              </a:tr>
              <a:tr h="1013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10-Nov-2019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11-Nov-2019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12-Nov-2019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13-Nov-2019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14-Nov-2019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15-Nov-2019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2190500"/>
                  </a:ext>
                </a:extLst>
              </a:tr>
              <a:tr h="10030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306725"/>
                  </a:ext>
                </a:extLst>
              </a:tr>
              <a:tr h="298192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Rm 1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 CR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Rn 2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 CR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Rm 3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 BR or CR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Rm 4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BR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Rm 1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 CR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Rn 2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 CR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Rm 3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 BR or CR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Rm 4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BR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Rm 1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 CR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Rn 2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 CR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Rm 3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 BR or CR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Rm 4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BR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Rm 1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 CR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Rn 2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 CR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Rm 3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 BR or CR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Rm 4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BR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271388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07:00-07:45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2" gridSpan="5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Registration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2" gridSpan="5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Registration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Registration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Registration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646599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07:45-08:00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802.15 AC Meeting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464374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08:00-08:30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TG4md REV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Open</a:t>
                      </a:r>
                    </a:p>
                  </a:txBody>
                  <a:tcPr marL="4717" marR="4717" marT="4717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rowSpan="4" gridSpan="2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802 EC MTG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 EC RM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TG4z EiR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6A44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TG4md REV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TG13 MG OWC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365C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IG DEP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nDiag">
                      <a:fgClr>
                        <a:srgbClr val="000000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TG4z EiR</a:t>
                      </a:r>
                      <a:b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US" sz="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6A44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TG12</a:t>
                      </a:r>
                      <a:b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ULI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TG4y SECN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F89E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TG22.3 TVWS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SCOS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759570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08:30-09:00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TG4z EiR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6A4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TG4z EiR</a:t>
                      </a:r>
                      <a:b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US" sz="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6A44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TG12</a:t>
                      </a:r>
                      <a:b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ULI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IG PROF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VAT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IG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693629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09:00-09:15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985493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09150-10:00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772271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10:00-10:30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Break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Break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Break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Break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5542378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10:30-11:00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4" gridSpan="5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802.15 WG Opening-RM1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TG4z EiR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6A44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SC-M/ 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Rules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TG13 MG OWC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365C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 9ma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802.18  Opening Mtg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802.15 WG Midweek</a:t>
                      </a:r>
                      <a:b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ROOM 1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TG4z EiR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6A44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TG4md REV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TG13 MG OWC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365C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Open</a:t>
                      </a:r>
                    </a:p>
                  </a:txBody>
                  <a:tcPr marL="4717" marR="4717" marT="4717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722860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11:00-11:30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897305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11:30-12:00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3300"/>
                          </a:solidFill>
                          <a:effectLst/>
                          <a:latin typeface="Arial" panose="020B0604020202020204" pitchFamily="34" charset="0"/>
                        </a:rPr>
                        <a:t>WNG  ROOM 1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334984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12:00-12:30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463754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12:30-13:00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2" gridSpan="5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LUNCH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2" gridSpan="5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LUNCH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LUNCH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LUNCH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6809941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13:00-13:30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10" gridSpan="3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CLOSING 802 EC MEETING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 rowSpan="10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0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1438949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13:30-14:00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TG4z EiR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6A44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TG4w LPWA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368B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IG DEP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 9ma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nDiag">
                      <a:fgClr>
                        <a:srgbClr val="000000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TG4z EiR</a:t>
                      </a:r>
                      <a:b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US" sz="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6A44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TG22.3 TVWS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SCOS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TG12</a:t>
                      </a:r>
                      <a:b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ULI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TG4y SECN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F89E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nDiag">
                      <a:fgClr>
                        <a:srgbClr val="000000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TG4z EiR</a:t>
                      </a:r>
                      <a:b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US" sz="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6A44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TG4md REV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TG12</a:t>
                      </a:r>
                      <a:b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ULI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IG DEP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TG4z EiR</a:t>
                      </a:r>
                      <a:b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US" sz="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6A44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TG4w LPWA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368B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TG12</a:t>
                      </a:r>
                      <a:b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ULI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TG22.3 TVWS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SCOS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903388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14:00-14:30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9558710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14:30-15:00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5927506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15:00-15:30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4950259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15:30-16:00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Break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Break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Break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Break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5460915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16:00-16:30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en-US" sz="3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WIRELESS CHAIRS MEETING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66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Open</a:t>
                      </a:r>
                    </a:p>
                  </a:txBody>
                  <a:tcPr marL="4717" marR="4717" marT="4717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 IETF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77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TG13 MG OWC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365C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 9ma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802.19 CAD Mtg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TG4z EiR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6A44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TG4md REV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TG13 MG OWC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6365C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VAT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IG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nDiag">
                      <a:fgClr>
                        <a:srgbClr val="000000"/>
                      </a:fgClr>
                      <a:bgClr>
                        <a:srgbClr val="D9D9D9"/>
                      </a:bgClr>
                    </a:patt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TG4z EiR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6A44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TG4z EiR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6A44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TG4md REV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SC IETF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77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VAT</a:t>
                      </a:r>
                      <a:b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IG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4" gridSpan="4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802.15 WG CLOSING</a:t>
                      </a:r>
                      <a:b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ROOM 1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9711404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16:30-17:00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390214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17:00-17:30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271333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17:30-18:00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802.15 AC MEETING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4003105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18:00-18:30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Break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Break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Break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Break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456971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18:30-19:00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Dinner on your own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Tutorial 1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gridSpan="3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Dinner on your own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Open</a:t>
                      </a:r>
                    </a:p>
                  </a:txBody>
                  <a:tcPr marL="4717" marR="4717" marT="4717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Open</a:t>
                      </a:r>
                    </a:p>
                  </a:txBody>
                  <a:tcPr marL="4717" marR="4717" marT="4717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Open</a:t>
                      </a:r>
                    </a:p>
                  </a:txBody>
                  <a:tcPr marL="4717" marR="4717" marT="4717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Open</a:t>
                      </a:r>
                    </a:p>
                  </a:txBody>
                  <a:tcPr marL="4717" marR="4717" marT="4717" marB="0" vert="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nDiag">
                      <a:fgClr>
                        <a:srgbClr val="000000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7" gridSpan="4"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</a:t>
                      </a:r>
                      <a:b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7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7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7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3" gridSpan="4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Dinner on your own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097408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19:00-19:30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0801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19:30-20:00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4374567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20:00-20:30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Tutorial 2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pct10">
                      <a:fgClr>
                        <a:srgbClr val="000000"/>
                      </a:fgClr>
                      <a:bgClr>
                        <a:srgbClr val="969696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849497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20:30-21:00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3" gridSpan="5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Dinner on your own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482626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21:00-21:30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394438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21:30-22:00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Tutorial 2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25958"/>
                  </a:ext>
                </a:extLst>
              </a:tr>
              <a:tr h="116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22:00-22:30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979182"/>
                  </a:ext>
                </a:extLst>
              </a:tr>
              <a:tr h="10030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1" i="0" u="none" strike="noStrike">
                          <a:solidFill>
                            <a:srgbClr val="99CC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717" marR="4717" marT="47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37274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IEEE-802_15">
  <a:themeElements>
    <a:clrScheme name="IEEE-802_15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IEEE-802_15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EEE-802_15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EE-802_15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0099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D:\MYDOCU~1\IEEEP8~1.15\TEMPLATE\IEEE-8~1.POT</Template>
  <TotalTime>40638</TotalTime>
  <Words>1092</Words>
  <Application>Microsoft Macintosh PowerPoint</Application>
  <PresentationFormat>On-screen Show (4:3)</PresentationFormat>
  <Paragraphs>863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ＭＳ Ｐゴシック</vt:lpstr>
      <vt:lpstr>Arial</vt:lpstr>
      <vt:lpstr>Arial Rounded MT Bold</vt:lpstr>
      <vt:lpstr>DejaVu Sans</vt:lpstr>
      <vt:lpstr>Times New Roman</vt:lpstr>
      <vt:lpstr>IEEE-802_15</vt:lpstr>
      <vt:lpstr>20th Anniversary Year 123rd Session of meetings of the IEEE 802.15 Working Group for Wireless Specialty Networks</vt:lpstr>
      <vt:lpstr>PowerPoint Presentation</vt:lpstr>
      <vt:lpstr>Waikoloa Session Objectives November 11-14, 2019</vt:lpstr>
      <vt:lpstr>Waikoloa Session Objectives November 11-14, 2019</vt:lpstr>
      <vt:lpstr>Waikoloa Session Objectives November 11-14, 2019</vt:lpstr>
      <vt:lpstr>Waikoloa Session Objectives November 11-14, 2019</vt:lpstr>
      <vt:lpstr>Waikoloa Session Objectives November 11-14, 2019</vt:lpstr>
      <vt:lpstr>Waikoloa Session Objectives November 11-14, 2019</vt:lpstr>
      <vt:lpstr>PowerPoint Presentation</vt:lpstr>
      <vt:lpstr>Upcoming Sessions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WG-Report-to-the-802-Plenary-Mar05</dc:title>
  <dc:subject>IEEE 802.15 &lt;subject&gt;</dc:subject>
  <dc:creator>Robert F. Heile</dc:creator>
  <cp:lastModifiedBy>pat@kinneys.us</cp:lastModifiedBy>
  <cp:revision>760</cp:revision>
  <cp:lastPrinted>2000-07-07T01:25:49Z</cp:lastPrinted>
  <dcterms:created xsi:type="dcterms:W3CDTF">1999-06-22T06:24:01Z</dcterms:created>
  <dcterms:modified xsi:type="dcterms:W3CDTF">2019-11-09T00:51:19Z</dcterms:modified>
</cp:coreProperties>
</file>