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02" r:id="rId3"/>
    <p:sldId id="307" r:id="rId4"/>
    <p:sldId id="321" r:id="rId5"/>
    <p:sldId id="320" r:id="rId6"/>
    <p:sldId id="317" r:id="rId7"/>
    <p:sldId id="322" r:id="rId8"/>
    <p:sldId id="323" r:id="rId9"/>
    <p:sldId id="313" r:id="rId10"/>
    <p:sldId id="31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961"/>
    <p:restoredTop sz="94676" autoAdjust="0"/>
  </p:normalViewPr>
  <p:slideViewPr>
    <p:cSldViewPr>
      <p:cViewPr varScale="1">
        <p:scale>
          <a:sx n="104" d="100"/>
          <a:sy n="104" d="100"/>
        </p:scale>
        <p:origin x="20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802.15-19-0492-00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20th Anniversary Year</a:t>
            </a:r>
            <a:br>
              <a:rPr lang="en-US" dirty="0"/>
            </a:br>
            <a:r>
              <a:rPr lang="en-US" dirty="0"/>
              <a:t>123rd Session of meetings of the IEEE 802.15 Working Group for Wireless Specialty Networks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886200"/>
            <a:ext cx="7467600" cy="22860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>
                <a:latin typeface="Times New Roman" charset="0"/>
              </a:rPr>
              <a:t>November 11-14, 2019</a:t>
            </a:r>
          </a:p>
          <a:p>
            <a:pPr eaLnBrk="1" fontAlgn="b" hangingPunct="1">
              <a:defRPr/>
            </a:pPr>
            <a:r>
              <a:rPr lang="en-US" sz="2400" dirty="0"/>
              <a:t>Hilton Waikoloa Village Hotel and Conference Center</a:t>
            </a:r>
          </a:p>
          <a:p>
            <a:pPr eaLnBrk="1" fontAlgn="b" hangingPunct="1">
              <a:defRPr/>
            </a:pPr>
            <a:r>
              <a:rPr lang="en-US" sz="2400" b="1" dirty="0"/>
              <a:t>Waikoloa, Hawaii, USA</a:t>
            </a:r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219C1867-47CF-411F-B0EE-95650A4BE4CC}" type="slidenum">
              <a:rPr lang="en-US" sz="1200" smtClean="0"/>
              <a:pPr>
                <a:defRPr/>
              </a:pPr>
              <a:t>10</a:t>
            </a:fld>
            <a:endParaRPr lang="en-US" sz="12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Upcoming Sessions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95400"/>
            <a:ext cx="7696200" cy="4114800"/>
          </a:xfrm>
        </p:spPr>
        <p:txBody>
          <a:bodyPr/>
          <a:lstStyle/>
          <a:p>
            <a:r>
              <a:rPr lang="en-US" sz="1800" dirty="0"/>
              <a:t>January 12-17, 2020, Hotel Irvine, Irvine, California, USA,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March 15-20, 2020, Hilton Atlanta, Atlanta Georgia, USA,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May 10-15, 2020, Marriott Hotel, Warsaw, Poland, </a:t>
            </a:r>
            <a:r>
              <a:rPr lang="en-US" sz="1800" i="1" dirty="0"/>
              <a:t>802 Wireless Interim Session.</a:t>
            </a:r>
            <a:r>
              <a:rPr lang="en-US" sz="1800" dirty="0"/>
              <a:t>* (TBC)</a:t>
            </a:r>
          </a:p>
          <a:p>
            <a:r>
              <a:rPr lang="en-US" sz="1800" dirty="0"/>
              <a:t>July 12-17, 2020, Sheraton Centre Montreal, Montreal Canada,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September 13-18, 2020, Grand Hyatt Atlanta in </a:t>
            </a:r>
            <a:r>
              <a:rPr lang="en-US" sz="1800" dirty="0" err="1"/>
              <a:t>Buckhead</a:t>
            </a:r>
            <a:r>
              <a:rPr lang="en-US" sz="1800" dirty="0"/>
              <a:t>, Atlanta, Georgia,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November 18-13, 2020, Marriott Marquis Queen's Park,  Bangkok, Thailand,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703888" y="1560513"/>
            <a:ext cx="357187" cy="1081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705475" y="1560513"/>
            <a:ext cx="355600" cy="376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95850" y="762000"/>
            <a:ext cx="2328863" cy="7826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802.15WG Chair</a:t>
            </a:r>
          </a:p>
          <a:p>
            <a:pPr algn="ctr"/>
            <a:r>
              <a:rPr lang="en-US" sz="900" b="1"/>
              <a:t>Bob Heile, Wi-SUN Alliance</a:t>
            </a:r>
          </a:p>
          <a:p>
            <a:pPr algn="ctr"/>
            <a:r>
              <a:rPr lang="en-US" sz="900" b="1"/>
              <a:t>802.15 Vice Chairs</a:t>
            </a:r>
          </a:p>
          <a:p>
            <a:pPr algn="ctr"/>
            <a:r>
              <a:rPr lang="en-US" sz="900" b="1"/>
              <a:t>Rick Alfvin, Linespeed</a:t>
            </a:r>
          </a:p>
          <a:p>
            <a:pPr algn="ctr"/>
            <a:r>
              <a:rPr lang="en-US" sz="900" b="1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624013"/>
            <a:ext cx="2335212" cy="625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Secretary</a:t>
            </a:r>
          </a:p>
          <a:p>
            <a:pPr algn="ctr"/>
            <a:r>
              <a:rPr lang="en-US" sz="900" b="1"/>
              <a:t>Pat Kinney, Kinney Consulting</a:t>
            </a:r>
          </a:p>
          <a:p>
            <a:pPr algn="ctr"/>
            <a:r>
              <a:rPr lang="en-US" sz="900" b="1"/>
              <a:t>Assistant Secretary</a:t>
            </a:r>
          </a:p>
          <a:p>
            <a:pPr algn="ctr"/>
            <a:r>
              <a:rPr lang="en-US" sz="900" b="1"/>
              <a:t>Mike McInnis, Boeing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TG12 Consolidated  15.4 ULI</a:t>
            </a:r>
          </a:p>
          <a:p>
            <a:pPr algn="ctr"/>
            <a:r>
              <a:rPr lang="en-US" sz="1000" dirty="0"/>
              <a:t>Chair: Pat Kinney, Kinney Consulting</a:t>
            </a:r>
            <a:r>
              <a:rPr lang="en-US" sz="1000" b="1" dirty="0"/>
              <a:t>  </a:t>
            </a:r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/>
              <a:t>xxx</a:t>
            </a:r>
            <a:endParaRPr lang="de-DE" sz="1000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Profiles</a:t>
            </a:r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Don </a:t>
            </a:r>
            <a:r>
              <a:rPr lang="en-US" sz="1000" dirty="0" err="1">
                <a:latin typeface="Arial" charset="0"/>
                <a:cs typeface="Arial" charset="0"/>
              </a:rPr>
              <a:t>Sturek</a:t>
            </a:r>
            <a:r>
              <a:rPr lang="en-US" sz="1000" dirty="0">
                <a:latin typeface="Arial" charset="0"/>
                <a:cs typeface="Arial" charset="0"/>
              </a:rPr>
              <a:t>, </a:t>
            </a:r>
            <a:r>
              <a:rPr lang="en-US" sz="1000" dirty="0" err="1">
                <a:latin typeface="Arial" charset="0"/>
                <a:cs typeface="Arial" charset="0"/>
              </a:rPr>
              <a:t>Itron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>
                <a:latin typeface="Arial" charset="0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u="sng" dirty="0"/>
              <a:t>TAGs</a:t>
            </a:r>
          </a:p>
          <a:p>
            <a:pPr>
              <a:defRPr/>
            </a:pP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endParaRPr lang="en-US" sz="1000" u="sng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2"/>
            <a:ext cx="2422525" cy="63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TG13 </a:t>
            </a:r>
            <a:r>
              <a:rPr lang="en-US" sz="1000" b="1" dirty="0" err="1"/>
              <a:t>Gigbit</a:t>
            </a:r>
            <a:r>
              <a:rPr lang="en-US" sz="1000" b="1" dirty="0"/>
              <a:t> OWC</a:t>
            </a:r>
          </a:p>
          <a:p>
            <a:pPr algn="ctr"/>
            <a:r>
              <a:rPr lang="en-US" sz="1000" b="1" dirty="0"/>
              <a:t>Chair: Volker </a:t>
            </a:r>
            <a:r>
              <a:rPr lang="en-US" sz="1000" b="1" dirty="0" err="1"/>
              <a:t>Jungnickel</a:t>
            </a:r>
            <a:endParaRPr lang="en-US" sz="1000" b="1" dirty="0"/>
          </a:p>
          <a:p>
            <a:pPr algn="ctr"/>
            <a:r>
              <a:rPr lang="en-US" sz="1000" dirty="0" err="1"/>
              <a:t>Fraunhofer</a:t>
            </a:r>
            <a:r>
              <a:rPr lang="en-US" sz="1000" dirty="0"/>
              <a:t> Heinrich Hertz Institute</a:t>
            </a:r>
            <a:endParaRPr lang="en-US" sz="1000" b="1" dirty="0"/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TG22 Spectrum Characterization </a:t>
            </a:r>
          </a:p>
          <a:p>
            <a:pPr algn="ctr"/>
            <a:r>
              <a:rPr lang="en-US" sz="1000" b="1" dirty="0"/>
              <a:t>and Occupancy Sensing</a:t>
            </a:r>
          </a:p>
          <a:p>
            <a:pPr algn="ctr"/>
            <a:r>
              <a:rPr lang="en-US" sz="1000" b="1" dirty="0"/>
              <a:t>Chair: </a:t>
            </a:r>
            <a:r>
              <a:rPr lang="en-US" sz="1000" b="1" dirty="0" err="1"/>
              <a:t>Apurva</a:t>
            </a:r>
            <a:r>
              <a:rPr lang="en-US" sz="1000" b="1" dirty="0"/>
              <a:t> </a:t>
            </a:r>
            <a:r>
              <a:rPr lang="en-US" sz="1000" b="1" dirty="0" err="1"/>
              <a:t>Mody</a:t>
            </a:r>
            <a:r>
              <a:rPr lang="en-US" sz="1000" b="1" dirty="0"/>
              <a:t>, BAE</a:t>
            </a:r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TG4md 15.4 Revision</a:t>
            </a:r>
          </a:p>
          <a:p>
            <a:pPr algn="ctr"/>
            <a:r>
              <a:rPr lang="en-US" sz="1000" b="1"/>
              <a:t>Chair: Gary Stuebing, </a:t>
            </a:r>
            <a:r>
              <a:rPr lang="de-DE" sz="1000" b="1"/>
              <a:t>Cisco</a:t>
            </a:r>
            <a:endParaRPr lang="en-US" sz="1000" b="1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TG9ma 802.15.9 Revision 1</a:t>
            </a:r>
          </a:p>
          <a:p>
            <a:pPr algn="ctr"/>
            <a:r>
              <a:rPr lang="en-US" sz="1000" b="1" dirty="0"/>
              <a:t>Chair: </a:t>
            </a:r>
            <a:r>
              <a:rPr lang="en-US" sz="1000" b="1" dirty="0" err="1"/>
              <a:t>Tero</a:t>
            </a:r>
            <a:r>
              <a:rPr lang="en-US" sz="1000" b="1" dirty="0"/>
              <a:t> </a:t>
            </a:r>
            <a:r>
              <a:rPr lang="en-US" sz="1000" b="1" dirty="0" err="1"/>
              <a:t>Kivinen</a:t>
            </a:r>
            <a:r>
              <a:rPr lang="en-US" sz="1000" b="1" dirty="0"/>
              <a:t>, Self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TG4y Security Next Gen (SECN)</a:t>
            </a:r>
          </a:p>
          <a:p>
            <a:pPr algn="ctr"/>
            <a:r>
              <a:rPr lang="en-US" sz="1000" b="1" dirty="0"/>
              <a:t>Chair: Don </a:t>
            </a:r>
            <a:r>
              <a:rPr lang="en-US" sz="1000" b="1" dirty="0" err="1"/>
              <a:t>Sturek</a:t>
            </a:r>
            <a:r>
              <a:rPr lang="en-US" sz="1000" b="1" dirty="0"/>
              <a:t>, </a:t>
            </a:r>
            <a:r>
              <a:rPr lang="en-US" sz="1000" b="1" dirty="0" err="1"/>
              <a:t>Itron</a:t>
            </a:r>
            <a:endParaRPr lang="de-DE" sz="1000" dirty="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TG4w 15.4 Low Power Wide Area (LPWA)</a:t>
            </a:r>
          </a:p>
          <a:p>
            <a:pPr lvl="1" indent="-282575" algn="ctr"/>
            <a:r>
              <a:rPr lang="de-DE" sz="1000"/>
              <a:t>Chari: </a:t>
            </a:r>
            <a:r>
              <a:rPr lang="en-GB" sz="1000"/>
              <a:t>Robert, Jörg</a:t>
            </a:r>
          </a:p>
          <a:p>
            <a:pPr lvl="1" indent="-282575" algn="ctr"/>
            <a:r>
              <a:rPr lang="de-DE" sz="1000"/>
              <a:t>Friedrich-Alexander-Universität</a:t>
            </a:r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/>
              <a:t>TG4z 15.4 Enhanced Impulse Radio (EIR)</a:t>
            </a:r>
          </a:p>
          <a:p>
            <a:pPr algn="ctr">
              <a:defRPr/>
            </a:pPr>
            <a:r>
              <a:rPr lang="en-US" sz="1000" b="1" dirty="0"/>
              <a:t>Chair: Tim Harrington, Pro-ID</a:t>
            </a:r>
            <a:endParaRPr lang="de-DE" sz="1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71488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6875" y="1493837"/>
            <a:ext cx="8594725" cy="4873626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4w –LPWA Enhancements to LECIM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Standards Association Ballot complete with 100% affirmative, and no new comments.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Submission to RevCom will be delayed until maintenance draft is submitted to RevCom.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0" indent="0" fontAlgn="b">
              <a:lnSpc>
                <a:spcPct val="80000"/>
              </a:lnSpc>
              <a:buNone/>
              <a:defRPr/>
            </a:pPr>
            <a:endParaRPr lang="en-US" sz="10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4y –Security Next Generation (SECN)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Drafting security changes needed in accordance with 802.15.4md maintenance draft.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4z –Enhanced Impulse Radio (EIR)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Currently in recirculation for the WG Ballot, closing on Sunday, 10 Nov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Will be working on comment resolution and updating work activity and time line</a:t>
            </a:r>
          </a:p>
        </p:txBody>
      </p:sp>
      <p:sp>
        <p:nvSpPr>
          <p:cNvPr id="3" name="AutoShape 2" descr="2520540b.jpg">
            <a:extLst>
              <a:ext uri="{FF2B5EF4-FFF2-40B4-BE49-F238E27FC236}">
                <a16:creationId xmlns:a16="http://schemas.microsoft.com/office/drawing/2014/main" id="{8AD9B11F-031B-3342-99A6-AA934806DF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-4556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D86DF105-8C99-854C-9E2F-BC3E7A659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741C0811-CF1C-D04D-A683-066B33B199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1874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661851" y="593725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1660524"/>
            <a:ext cx="8534400" cy="4664075"/>
          </a:xfrm>
        </p:spPr>
        <p:txBody>
          <a:bodyPr/>
          <a:lstStyle/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15.4md –Revision 4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Out for WG recirculation, closing on 16 Nov 2019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seeking input on corrections, changes, and areas for possible deprecation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GROUP-7a 15.7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Resolve PAR &amp; CSD comments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Obtain approval from EC to move forward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GROUP-9ma 15.9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Collect and assemble changes to be done, start draft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spc="-1" dirty="0">
                <a:solidFill>
                  <a:srgbClr val="000000"/>
                </a:solidFill>
                <a:latin typeface="Arial Rounded MT Bold" panose="020F0704030504030204" pitchFamily="34" charset="77"/>
                <a:ea typeface="DejaVu Sans"/>
              </a:rPr>
              <a:t>Hear contributions received</a:t>
            </a:r>
            <a:endParaRPr lang="en-US" sz="2200" spc="-1" dirty="0">
              <a:latin typeface="Arial Rounded MT Bold" panose="020F0704030504030204" pitchFamily="34" charset="77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  <a:endParaRPr lang="en-US" sz="2200" dirty="0">
              <a:latin typeface="Arial Rounded MT Bold" pitchFamily="34" charset="0"/>
              <a:cs typeface="Arial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endParaRPr lang="en-US" sz="8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 fontAlgn="b"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7362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47650" y="1752600"/>
            <a:ext cx="8458200" cy="4921251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12 -15.4 Upper Layer Interface (ULI)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Resume work on developing draft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  <a:endParaRPr lang="en-US" sz="2200" dirty="0">
              <a:latin typeface="Arial Rounded MT Bold" pitchFamily="34" charset="0"/>
              <a:cs typeface="Arial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13 –Multi Gigabit/sec OWC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Finalize modifications to draft, start WG ballot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  <a:endParaRPr lang="en-US" sz="8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22 -15.22.3 </a:t>
            </a: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Spectrum Characterization 		        and Occupancy Sensing (SCOC)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SA Ballot closed 18 Aug, with 88% affirmative and 282 comments, 117 Must Be Satisfied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 on resolutions for SA Ballot comments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114800"/>
          </a:xfrm>
        </p:spPr>
        <p:txBody>
          <a:bodyPr/>
          <a:lstStyle/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Interest Group- Dependability (DEP):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 Contributions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Define potential Standard’s opportunity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if Study Group is warranted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Vehicular Assistive Technology (VAT) IG: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Changed to 802.15.7a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7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799"/>
            <a:ext cx="8534400" cy="5027613"/>
          </a:xfrm>
        </p:spPr>
        <p:txBody>
          <a:bodyPr/>
          <a:lstStyle/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Profiles Interest Group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Assemble major 15.4 use cases and identify what 15.4 features and settings are used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Publish results on 802.15 web site for standards and industry use.</a:t>
            </a: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THz Technical Advisory Group</a:t>
            </a:r>
            <a:r>
              <a:rPr lang="en-US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 in Waikoloa):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chemeClr val="bg2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Review &amp; discuss current state of technology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chemeClr val="bg2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Evaluate any potential Standards opportunities</a:t>
            </a:r>
            <a:endParaRPr lang="en-US" sz="2200" dirty="0">
              <a:solidFill>
                <a:schemeClr val="bg2"/>
              </a:solidFill>
              <a:latin typeface="Arial Rounded MT Bold" pitchFamily="34" charset="0"/>
              <a:cs typeface="Times New Roman" pitchFamily="18" charset="0"/>
            </a:endParaRPr>
          </a:p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Times New Roman" pitchFamily="18" charset="0"/>
              </a:rPr>
              <a:t>IETF Standing Committee (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Not meeting in Waikoloa):</a:t>
            </a:r>
            <a:endParaRPr lang="en-US" sz="2400" dirty="0">
              <a:latin typeface="Arial Rounded MT Bold" pitchFamily="34" charset="0"/>
              <a:cs typeface="Times New Roman" pitchFamily="18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chemeClr val="bg2"/>
                </a:solidFill>
                <a:latin typeface="Arial Rounded MT Bold" pitchFamily="34" charset="0"/>
                <a:cs typeface="Times New Roman" pitchFamily="18" charset="0"/>
              </a:rPr>
              <a:t>IETF105 Prep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chemeClr val="bg2"/>
                </a:solidFill>
                <a:latin typeface="Arial Rounded MT Bold" pitchFamily="34" charset="0"/>
                <a:cs typeface="Times New Roman" pitchFamily="18" charset="0"/>
              </a:rPr>
              <a:t>Next steps on 15.4w (LPWA) and IETF LPWAN</a:t>
            </a: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8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34400" cy="5027613"/>
          </a:xfrm>
        </p:spPr>
        <p:txBody>
          <a:bodyPr/>
          <a:lstStyle/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Times New Roman" pitchFamily="18" charset="0"/>
              </a:rPr>
              <a:t>NEW PROJECTS STANDING COMMITTEE (WNG)</a:t>
            </a:r>
          </a:p>
          <a:p>
            <a:pPr marL="1009650" lvl="1" indent="-609600" fontAlgn="b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anose="020F0704030504030204" pitchFamily="34" charset="77"/>
                <a:cs typeface="Arial" charset="0"/>
              </a:rPr>
              <a:t>Presentation on “</a:t>
            </a:r>
            <a:r>
              <a:rPr lang="en-US" sz="2200" dirty="0">
                <a:latin typeface="Arial Rounded MT Bold" panose="020F0704030504030204" pitchFamily="34" charset="77"/>
              </a:rPr>
              <a:t>Brain-Machine Interface based on Electrocorticography using high speed UWB wireless body area network” by </a:t>
            </a:r>
            <a:r>
              <a:rPr lang="en-US" sz="2200" dirty="0" err="1">
                <a:latin typeface="Arial Rounded MT Bold" panose="020F0704030504030204" pitchFamily="34" charset="77"/>
              </a:rPr>
              <a:t>Takafumi</a:t>
            </a:r>
            <a:r>
              <a:rPr lang="en-US" sz="2200" dirty="0">
                <a:latin typeface="Arial Rounded MT Bold" panose="020F0704030504030204" pitchFamily="34" charset="77"/>
              </a:rPr>
              <a:t> Suzuki</a:t>
            </a:r>
            <a:endParaRPr lang="en-US" sz="2200" dirty="0">
              <a:solidFill>
                <a:srgbClr val="000000"/>
              </a:solidFill>
              <a:latin typeface="Arial Rounded MT Bold" panose="020F0704030504030204" pitchFamily="34" charset="77"/>
              <a:cs typeface="Arial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MAINTENANCE STANDING COMMITTEE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contributions (if any)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RULES STANDING COMMITTEE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changes regarding creating a TAG group category in the OM.</a:t>
            </a:r>
            <a:endParaRPr lang="en-US" sz="2200" dirty="0">
              <a:latin typeface="Arial Rounded MT Bold" pitchFamily="34" charset="0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ea typeface="+mn-ea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400" dirty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</p:spTree>
    <p:extLst>
      <p:ext uri="{BB962C8B-B14F-4D97-AF65-F5344CB8AC3E}">
        <p14:creationId xmlns:p14="http://schemas.microsoft.com/office/powerpoint/2010/main" val="17508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9</a:t>
            </a:fld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D370E39-43FC-0344-B5C3-CD9D0C33C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75431"/>
              </p:ext>
            </p:extLst>
          </p:nvPr>
        </p:nvGraphicFramePr>
        <p:xfrm>
          <a:off x="685800" y="990600"/>
          <a:ext cx="7077580" cy="5108476"/>
        </p:xfrm>
        <a:graphic>
          <a:graphicData uri="http://schemas.openxmlformats.org/drawingml/2006/table">
            <a:tbl>
              <a:tblPr/>
              <a:tblGrid>
                <a:gridCol w="520382">
                  <a:extLst>
                    <a:ext uri="{9D8B030D-6E8A-4147-A177-3AD203B41FA5}">
                      <a16:colId xmlns:a16="http://schemas.microsoft.com/office/drawing/2014/main" val="1926493495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1927571946"/>
                    </a:ext>
                  </a:extLst>
                </a:gridCol>
                <a:gridCol w="375276">
                  <a:extLst>
                    <a:ext uri="{9D8B030D-6E8A-4147-A177-3AD203B41FA5}">
                      <a16:colId xmlns:a16="http://schemas.microsoft.com/office/drawing/2014/main" val="1880229991"/>
                    </a:ext>
                  </a:extLst>
                </a:gridCol>
                <a:gridCol w="266863">
                  <a:extLst>
                    <a:ext uri="{9D8B030D-6E8A-4147-A177-3AD203B41FA5}">
                      <a16:colId xmlns:a16="http://schemas.microsoft.com/office/drawing/2014/main" val="435034014"/>
                    </a:ext>
                  </a:extLst>
                </a:gridCol>
                <a:gridCol w="38626">
                  <a:extLst>
                    <a:ext uri="{9D8B030D-6E8A-4147-A177-3AD203B41FA5}">
                      <a16:colId xmlns:a16="http://schemas.microsoft.com/office/drawing/2014/main" val="2728949415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358411166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3827325907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1923741968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905063886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3264567646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1331389500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62234639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566636818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501382531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859766673"/>
                    </a:ext>
                  </a:extLst>
                </a:gridCol>
                <a:gridCol w="326907">
                  <a:extLst>
                    <a:ext uri="{9D8B030D-6E8A-4147-A177-3AD203B41FA5}">
                      <a16:colId xmlns:a16="http://schemas.microsoft.com/office/drawing/2014/main" val="1094953600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3793765041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767037284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165215112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683739302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854329396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3354031315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770501174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651660997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590594874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195227455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1548150805"/>
                    </a:ext>
                  </a:extLst>
                </a:gridCol>
                <a:gridCol w="215159">
                  <a:extLst>
                    <a:ext uri="{9D8B030D-6E8A-4147-A177-3AD203B41FA5}">
                      <a16:colId xmlns:a16="http://schemas.microsoft.com/office/drawing/2014/main" val="170074319"/>
                    </a:ext>
                  </a:extLst>
                </a:gridCol>
                <a:gridCol w="215159">
                  <a:extLst>
                    <a:ext uri="{9D8B030D-6E8A-4147-A177-3AD203B41FA5}">
                      <a16:colId xmlns:a16="http://schemas.microsoft.com/office/drawing/2014/main" val="2392571104"/>
                    </a:ext>
                  </a:extLst>
                </a:gridCol>
                <a:gridCol w="215159">
                  <a:extLst>
                    <a:ext uri="{9D8B030D-6E8A-4147-A177-3AD203B41FA5}">
                      <a16:colId xmlns:a16="http://schemas.microsoft.com/office/drawing/2014/main" val="2500231779"/>
                    </a:ext>
                  </a:extLst>
                </a:gridCol>
              </a:tblGrid>
              <a:tr h="1758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R4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123rd IEEE 802.15 WSN MEETING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41247"/>
                  </a:ext>
                </a:extLst>
              </a:tr>
              <a:tr h="175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HILTON WAIKOLOA VILLAGE HOTEL AND CONFERENCE CENTER</a:t>
                      </a:r>
                    </a:p>
                  </a:txBody>
                  <a:tcPr marL="56600" marR="4717" marT="4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914681"/>
                  </a:ext>
                </a:extLst>
              </a:tr>
              <a:tr h="175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HAWAII, USA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23216"/>
                  </a:ext>
                </a:extLst>
              </a:tr>
              <a:tr h="153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graphic below describes the weekly session of the IEEE P802.15 WG in graphic format.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216875"/>
                  </a:ext>
                </a:extLst>
              </a:tr>
              <a:tr h="1003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836405"/>
                  </a:ext>
                </a:extLst>
              </a:tr>
              <a:tr h="101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SUNDAY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93822"/>
                  </a:ext>
                </a:extLst>
              </a:tr>
              <a:tr h="101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90500"/>
                  </a:ext>
                </a:extLst>
              </a:tr>
              <a:tr h="1003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306725"/>
                  </a:ext>
                </a:extLst>
              </a:tr>
              <a:tr h="29819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27138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07:00-07:45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64659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07:45-08:00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AC Meeting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6437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08:00-08:30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802 EC MTG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 EC RM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IG DEP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TG4y SECN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F89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TG22.3 TVWS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759570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08:30-09:00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 PROF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9362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09:00-09:15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985493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09150-10:00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7227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10:00-10:30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4237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10:30-11:00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WG Opening-RM1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SC-M/ 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Rules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 9ma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802.18  Opening Mtg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WG Midweek</a:t>
                      </a:r>
                      <a:b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ROOM 1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722860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11:00-11:30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97305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11:30-12:00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WNG  ROOM 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33498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12:00-12:30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46375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12:30-13:00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80994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13:00-13:30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10"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CLOSING 802 EC MEETING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3894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13:30-14:00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TG4w LPWA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8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IG DEP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 9ma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TG22.3 TVWS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TG4y SECN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F89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IG DEP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TG4w LPWA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8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TG22.3 TVWS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0338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14:00-14:30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558710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14:30-15:00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927506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15:00-15:30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95025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15:30-16:00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460915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16:00-16:30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WIRELESS CHAIRS MEETING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 IETF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7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 9ma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802.19 CAD Mtg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 IETF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7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WG CLOSING</a:t>
                      </a:r>
                      <a:b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ROOM 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71140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16:30-17:00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9021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17:00-17:30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271333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17:30-18:00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AC MEETING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003105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18:00-18:30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5697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18:30-19:00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Tutorial 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7" gridSpan="4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9740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19:00-19:30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80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19:30-20:00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4567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20:00-20:30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Tutorial 2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10">
                      <a:fgClr>
                        <a:srgbClr val="000000"/>
                      </a:fgClr>
                      <a:bgClr>
                        <a:srgbClr val="969696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49497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20:30-21:00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482626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21:00-21:30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443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21:30-22:00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Tutorial 2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595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22:00-22:30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79182"/>
                  </a:ext>
                </a:extLst>
              </a:tr>
              <a:tr h="1003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3727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40628</TotalTime>
  <Words>1086</Words>
  <Application>Microsoft Macintosh PowerPoint</Application>
  <PresentationFormat>On-screen Show (4:3)</PresentationFormat>
  <Paragraphs>863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Arial Rounded MT Bold</vt:lpstr>
      <vt:lpstr>DejaVu Sans</vt:lpstr>
      <vt:lpstr>Times New Roman</vt:lpstr>
      <vt:lpstr>IEEE-802_15</vt:lpstr>
      <vt:lpstr>20th Anniversary Year 123rd Session of meetings of the IEEE 802.15 Working Group for Wireless Specialty Networks</vt:lpstr>
      <vt:lpstr>PowerPoint Presentation</vt:lpstr>
      <vt:lpstr>Waikoloa Session Objectives November 11-14, 2019</vt:lpstr>
      <vt:lpstr>Waikoloa Session Objectives November 11-14, 2019</vt:lpstr>
      <vt:lpstr>Waikoloa Session Objectives November 11-14, 2019</vt:lpstr>
      <vt:lpstr>Waikoloa Session Objectives November 11-14, 2019</vt:lpstr>
      <vt:lpstr>Waikoloa Session Objectives November 11-14, 2019</vt:lpstr>
      <vt:lpstr>Waikoloa Session Objectives November 11-14, 2019</vt:lpstr>
      <vt:lpstr>PowerPoint Presentation</vt:lpstr>
      <vt:lpstr>Upcoming Sessions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WG-Report-to-the-802-Plenary-Mar05</dc:title>
  <dc:subject>IEEE 802.15 &lt;subject&gt;</dc:subject>
  <dc:creator>Robert F. Heile</dc:creator>
  <cp:lastModifiedBy>pat@kinneys.us</cp:lastModifiedBy>
  <cp:revision>757</cp:revision>
  <cp:lastPrinted>2000-07-07T01:25:49Z</cp:lastPrinted>
  <dcterms:created xsi:type="dcterms:W3CDTF">1999-06-22T06:24:01Z</dcterms:created>
  <dcterms:modified xsi:type="dcterms:W3CDTF">2019-11-08T18:18:38Z</dcterms:modified>
</cp:coreProperties>
</file>