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 id="2147483659" r:id="rId2"/>
  </p:sldMasterIdLst>
  <p:notesMasterIdLst>
    <p:notesMasterId r:id="rId28"/>
  </p:notesMasterIdLst>
  <p:handoutMasterIdLst>
    <p:handoutMasterId r:id="rId29"/>
  </p:handoutMasterIdLst>
  <p:sldIdLst>
    <p:sldId id="278" r:id="rId3"/>
    <p:sldId id="345" r:id="rId4"/>
    <p:sldId id="346" r:id="rId5"/>
    <p:sldId id="499" r:id="rId6"/>
    <p:sldId id="349" r:id="rId7"/>
    <p:sldId id="351" r:id="rId8"/>
    <p:sldId id="411" r:id="rId9"/>
    <p:sldId id="481" r:id="rId10"/>
    <p:sldId id="498" r:id="rId11"/>
    <p:sldId id="483" r:id="rId12"/>
    <p:sldId id="479" r:id="rId13"/>
    <p:sldId id="352" r:id="rId14"/>
    <p:sldId id="484" r:id="rId15"/>
    <p:sldId id="497" r:id="rId16"/>
    <p:sldId id="457" r:id="rId17"/>
    <p:sldId id="488" r:id="rId18"/>
    <p:sldId id="495" r:id="rId19"/>
    <p:sldId id="476" r:id="rId20"/>
    <p:sldId id="496" r:id="rId21"/>
    <p:sldId id="478" r:id="rId22"/>
    <p:sldId id="485" r:id="rId23"/>
    <p:sldId id="473" r:id="rId24"/>
    <p:sldId id="468" r:id="rId25"/>
    <p:sldId id="480" r:id="rId26"/>
    <p:sldId id="397" r:id="rId27"/>
  </p:sldIdLst>
  <p:sldSz cx="9144000" cy="6858000" type="screen4x3"/>
  <p:notesSz cx="6858000" cy="9144000"/>
  <p:defaultTextStyle>
    <a:defPPr>
      <a:defRPr lang="en-US"/>
    </a:defPPr>
    <a:lvl1pPr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1pPr>
    <a:lvl2pPr marL="4572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2pPr>
    <a:lvl3pPr marL="9144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3pPr>
    <a:lvl4pPr marL="13716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4pPr>
    <a:lvl5pPr marL="1828800" algn="l" rtl="0" eaLnBrk="0" fontAlgn="base" hangingPunct="0">
      <a:spcBef>
        <a:spcPct val="0"/>
      </a:spcBef>
      <a:spcAft>
        <a:spcPct val="0"/>
      </a:spcAft>
      <a:defRPr sz="2400" kern="1200">
        <a:solidFill>
          <a:schemeClr val="tx1"/>
        </a:solidFill>
        <a:latin typeface="Arial" pitchFamily="34" charset="0"/>
        <a:ea typeface="MS PGothic" pitchFamily="34" charset="-128"/>
        <a:cs typeface="+mn-cs"/>
      </a:defRPr>
    </a:lvl5pPr>
    <a:lvl6pPr marL="2286000" algn="l" defTabSz="914400" rtl="0" eaLnBrk="1" latinLnBrk="0" hangingPunct="1">
      <a:defRPr sz="2400" kern="1200">
        <a:solidFill>
          <a:schemeClr val="tx1"/>
        </a:solidFill>
        <a:latin typeface="Arial" pitchFamily="34" charset="0"/>
        <a:ea typeface="MS PGothic" pitchFamily="34" charset="-128"/>
        <a:cs typeface="+mn-cs"/>
      </a:defRPr>
    </a:lvl6pPr>
    <a:lvl7pPr marL="2743200" algn="l" defTabSz="914400" rtl="0" eaLnBrk="1" latinLnBrk="0" hangingPunct="1">
      <a:defRPr sz="2400" kern="1200">
        <a:solidFill>
          <a:schemeClr val="tx1"/>
        </a:solidFill>
        <a:latin typeface="Arial" pitchFamily="34" charset="0"/>
        <a:ea typeface="MS PGothic" pitchFamily="34" charset="-128"/>
        <a:cs typeface="+mn-cs"/>
      </a:defRPr>
    </a:lvl7pPr>
    <a:lvl8pPr marL="3200400" algn="l" defTabSz="914400" rtl="0" eaLnBrk="1" latinLnBrk="0" hangingPunct="1">
      <a:defRPr sz="2400" kern="1200">
        <a:solidFill>
          <a:schemeClr val="tx1"/>
        </a:solidFill>
        <a:latin typeface="Arial" pitchFamily="34" charset="0"/>
        <a:ea typeface="MS PGothic" pitchFamily="34" charset="-128"/>
        <a:cs typeface="+mn-cs"/>
      </a:defRPr>
    </a:lvl8pPr>
    <a:lvl9pPr marL="3657600" algn="l" defTabSz="914400" rtl="0" eaLnBrk="1" latinLnBrk="0" hangingPunct="1">
      <a:defRPr sz="2400" kern="1200">
        <a:solidFill>
          <a:schemeClr val="tx1"/>
        </a:solidFill>
        <a:latin typeface="Arial" pitchFamily="34" charset="0"/>
        <a:ea typeface="MS PGothic"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99"/>
    <a:srgbClr val="69BE28"/>
    <a:srgbClr val="000000"/>
    <a:srgbClr val="0033CC"/>
    <a:srgbClr val="0066FF"/>
    <a:srgbClr val="3333FF"/>
    <a:srgbClr val="33CCFF"/>
    <a:srgbClr val="99FF99"/>
    <a:srgbClr val="FFFF00"/>
    <a:srgbClr val="FFCC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2222" autoAdjust="0"/>
    <p:restoredTop sz="98285" autoAdjust="0"/>
  </p:normalViewPr>
  <p:slideViewPr>
    <p:cSldViewPr>
      <p:cViewPr varScale="1">
        <p:scale>
          <a:sx n="68" d="100"/>
          <a:sy n="68" d="100"/>
        </p:scale>
        <p:origin x="540" y="32"/>
      </p:cViewPr>
      <p:guideLst>
        <p:guide orient="horz" pos="2160"/>
        <p:guide pos="2880"/>
      </p:guideLst>
    </p:cSldViewPr>
  </p:slideViewPr>
  <p:notesTextViewPr>
    <p:cViewPr>
      <p:scale>
        <a:sx n="100" d="100"/>
        <a:sy n="100" d="100"/>
      </p:scale>
      <p:origin x="0" y="0"/>
    </p:cViewPr>
  </p:notesTextViewPr>
  <p:sorterViewPr>
    <p:cViewPr>
      <p:scale>
        <a:sx n="120" d="100"/>
        <a:sy n="120" d="100"/>
      </p:scale>
      <p:origin x="0" y="0"/>
    </p:cViewPr>
  </p:sorterViewPr>
  <p:notesViewPr>
    <p:cSldViewPr>
      <p:cViewPr varScale="1">
        <p:scale>
          <a:sx n="66" d="100"/>
          <a:sy n="66" d="100"/>
        </p:scale>
        <p:origin x="0" y="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notesMaster" Target="notesMasters/notesMaster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viewProps" Target="view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9597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59597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597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59597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B3FD942D-5FEC-476A-84B2-2269D2F0143A}" type="slidenum">
              <a:rPr lang="en-US"/>
              <a:pPr>
                <a:defRPr/>
              </a:pPr>
              <a:t>‹#›</a:t>
            </a:fld>
            <a:endParaRPr lang="en-US"/>
          </a:p>
        </p:txBody>
      </p:sp>
    </p:spTree>
    <p:extLst>
      <p:ext uri="{BB962C8B-B14F-4D97-AF65-F5344CB8AC3E}">
        <p14:creationId xmlns:p14="http://schemas.microsoft.com/office/powerpoint/2010/main" val="82755395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752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1" hangingPunct="1">
              <a:defRPr sz="1200" smtClean="0"/>
            </a:lvl1pPr>
          </a:lstStyle>
          <a:p>
            <a:pPr>
              <a:defRPr/>
            </a:pPr>
            <a:endParaRPr lang="en-US"/>
          </a:p>
        </p:txBody>
      </p:sp>
      <p:sp>
        <p:nvSpPr>
          <p:cNvPr id="10752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endParaRPr lang="en-US"/>
          </a:p>
        </p:txBody>
      </p:sp>
      <p:sp>
        <p:nvSpPr>
          <p:cNvPr id="5939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752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10752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defRPr sz="1200" smtClean="0"/>
            </a:lvl1pPr>
          </a:lstStyle>
          <a:p>
            <a:pPr>
              <a:defRPr/>
            </a:pPr>
            <a:endParaRPr lang="en-US"/>
          </a:p>
        </p:txBody>
      </p:sp>
      <p:sp>
        <p:nvSpPr>
          <p:cNvPr id="10752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47D8444A-CD45-4B42-8D22-71A60507E814}" type="slidenum">
              <a:rPr lang="en-US"/>
              <a:pPr>
                <a:defRPr/>
              </a:pPr>
              <a:t>‹#›</a:t>
            </a:fld>
            <a:endParaRPr lang="en-US"/>
          </a:p>
        </p:txBody>
      </p:sp>
    </p:spTree>
    <p:extLst>
      <p:ext uri="{BB962C8B-B14F-4D97-AF65-F5344CB8AC3E}">
        <p14:creationId xmlns:p14="http://schemas.microsoft.com/office/powerpoint/2010/main" val="377513835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Arial"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Arial"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Arial"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Arial"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1C5C59E5-7465-4ED6-AF57-636B0BB9BE9D}" type="slidenum">
              <a:rPr lang="en-US" sz="1200"/>
              <a:pPr/>
              <a:t>1</a:t>
            </a:fld>
            <a:endParaRPr lang="en-US" sz="1200"/>
          </a:p>
        </p:txBody>
      </p:sp>
      <p:sp>
        <p:nvSpPr>
          <p:cNvPr id="60419" name="Rectangle 2"/>
          <p:cNvSpPr>
            <a:spLocks noGrp="1" noRot="1" noChangeAspect="1" noChangeArrowheads="1" noTextEdit="1"/>
          </p:cNvSpPr>
          <p:nvPr>
            <p:ph type="sldImg"/>
          </p:nvPr>
        </p:nvSpPr>
        <p:spPr>
          <a:ln/>
        </p:spPr>
      </p:sp>
      <p:sp>
        <p:nvSpPr>
          <p:cNvPr id="60420" name="Rectangle 3"/>
          <p:cNvSpPr>
            <a:spLocks noGrp="1" noChangeArrowheads="1"/>
          </p:cNvSpPr>
          <p:nvPr>
            <p:ph type="body" idx="1"/>
          </p:nvPr>
        </p:nvSpPr>
        <p:spPr>
          <a:noFill/>
        </p:spPr>
        <p:txBody>
          <a:bodyPr/>
          <a:lstStyle/>
          <a:p>
            <a:pPr eaLnBrk="1" hangingPunct="1"/>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023331BD-C4CB-4B48-B534-18029AD6BE34}" type="slidenum">
              <a:rPr lang="en-US" sz="1200"/>
              <a:pPr/>
              <a:t>2</a:t>
            </a:fld>
            <a:endParaRPr lang="en-US" sz="120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p:spPr>
        <p:txBody>
          <a:bodyPr lIns="91431" tIns="45716" rIns="91431" bIns="45716"/>
          <a:lstStyle/>
          <a:p>
            <a:pPr defTabSz="457200" eaLnBrk="1" hangingPunct="1"/>
            <a:endParaRPr lang="en-GB"/>
          </a:p>
        </p:txBody>
      </p:sp>
      <p:sp>
        <p:nvSpPr>
          <p:cNvPr id="61445" name="Slide Number Placeholder 3"/>
          <p:cNvSpPr txBox="1">
            <a:spLocks noGrp="1"/>
          </p:cNvSpPr>
          <p:nvPr/>
        </p:nvSpPr>
        <p:spPr bwMode="auto">
          <a:xfrm>
            <a:off x="3884613" y="8685213"/>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nchor="b"/>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8D9F0A45-EDD5-4329-9C87-D2EF1EB59613}" type="slidenum">
              <a:rPr lang="en-US" sz="1200"/>
              <a:pPr algn="r"/>
              <a:t>2</a:t>
            </a:fld>
            <a:endParaRPr lang="en-US" sz="1200"/>
          </a:p>
        </p:txBody>
      </p:sp>
      <p:sp>
        <p:nvSpPr>
          <p:cNvPr id="61446" name="Date Placeholder 4"/>
          <p:cNvSpPr txBox="1">
            <a:spLocks noGrp="1"/>
          </p:cNvSpPr>
          <p:nvPr/>
        </p:nvSpPr>
        <p:spPr bwMode="auto">
          <a:xfrm>
            <a:off x="3884613" y="0"/>
            <a:ext cx="297180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431" tIns="45716" rIns="91431" bIns="45716"/>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a:fld id="{12A5FDF6-1EE7-46F3-9132-80B4478017E6}" type="datetime1">
              <a:rPr lang="en-US" sz="1200"/>
              <a:pPr algn="r"/>
              <a:t>10/17/2019</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3</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fld id="{9179CC59-C40C-4360-AD87-270130B74B02}" type="slidenum">
              <a:rPr lang="en-US" sz="1200"/>
              <a:pPr/>
              <a:t>4</a:t>
            </a:fld>
            <a:endParaRPr lang="en-US" sz="1200"/>
          </a:p>
        </p:txBody>
      </p:sp>
      <p:sp>
        <p:nvSpPr>
          <p:cNvPr id="62467" name="Rectangle 2"/>
          <p:cNvSpPr>
            <a:spLocks noGrp="1" noRot="1" noChangeAspect="1" noTextEdit="1"/>
          </p:cNvSpPr>
          <p:nvPr>
            <p:ph type="sldImg"/>
          </p:nvPr>
        </p:nvSpPr>
        <p:spPr>
          <a:ln/>
        </p:spPr>
      </p:sp>
      <p:sp>
        <p:nvSpPr>
          <p:cNvPr id="62468" name="Rectangle 3"/>
          <p:cNvSpPr>
            <a:spLocks noGrp="1"/>
          </p:cNvSpPr>
          <p:nvPr>
            <p:ph type="body" idx="1"/>
          </p:nvPr>
        </p:nvSpPr>
        <p:spPr>
          <a:noFill/>
        </p:spPr>
        <p:txBody>
          <a:bodyPr/>
          <a:lstStyle/>
          <a:p>
            <a:pPr defTabSz="457200" eaLnBrk="1" hangingPunct="1"/>
            <a:endParaRPr lang="en-US"/>
          </a:p>
        </p:txBody>
      </p:sp>
    </p:spTree>
    <p:extLst>
      <p:ext uri="{BB962C8B-B14F-4D97-AF65-F5344CB8AC3E}">
        <p14:creationId xmlns:p14="http://schemas.microsoft.com/office/powerpoint/2010/main" val="3174691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Rectangle 2"/>
          <p:cNvSpPr>
            <a:spLocks noChangeArrowheads="1"/>
          </p:cNvSpPr>
          <p:nvPr/>
        </p:nvSpPr>
        <p:spPr bwMode="auto">
          <a:xfrm>
            <a:off x="0" y="6597650"/>
            <a:ext cx="9144000" cy="269062"/>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5" name="Rectangle 3"/>
          <p:cNvSpPr>
            <a:spLocks noChangeArrowheads="1"/>
          </p:cNvSpPr>
          <p:nvPr/>
        </p:nvSpPr>
        <p:spPr bwMode="auto">
          <a:xfrm>
            <a:off x="3175" y="3175"/>
            <a:ext cx="9136063" cy="260350"/>
          </a:xfrm>
          <a:prstGeom prst="rect">
            <a:avLst/>
          </a:prstGeom>
          <a:solidFill>
            <a:srgbClr val="2FAD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6" name="Text Box 6"/>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C22B8C64-8575-4F9A-BA8C-D23FBC4CE329}" type="slidenum">
              <a:rPr lang="en-US" sz="1200">
                <a:solidFill>
                  <a:schemeClr val="bg1"/>
                </a:solidFill>
              </a:rPr>
              <a:pPr algn="r" eaLnBrk="1" hangingPunct="1">
                <a:spcBef>
                  <a:spcPct val="50000"/>
                </a:spcBef>
              </a:pPr>
              <a:t>‹#›</a:t>
            </a:fld>
            <a:endParaRPr lang="en-US" sz="1200">
              <a:solidFill>
                <a:schemeClr val="bg1"/>
              </a:solidFill>
            </a:endParaRPr>
          </a:p>
        </p:txBody>
      </p:sp>
      <p:sp>
        <p:nvSpPr>
          <p:cNvPr id="7" name="Text Box 7"/>
          <p:cNvSpPr txBox="1">
            <a:spLocks noChangeArrowheads="1"/>
          </p:cNvSpPr>
          <p:nvPr userDrawn="1"/>
        </p:nvSpPr>
        <p:spPr bwMode="auto">
          <a:xfrm>
            <a:off x="2267744" y="6591300"/>
            <a:ext cx="4608512"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a:solidFill>
                  <a:schemeClr val="tx1"/>
                </a:solidFill>
              </a:rPr>
              <a:t>802.15 General</a:t>
            </a:r>
            <a:r>
              <a:rPr lang="en-US" sz="1200" baseline="0" dirty="0">
                <a:solidFill>
                  <a:schemeClr val="tx1"/>
                </a:solidFill>
              </a:rPr>
              <a:t> Overview, October 2019</a:t>
            </a:r>
          </a:p>
          <a:p>
            <a:pPr algn="ctr" eaLnBrk="1" hangingPunct="1"/>
            <a:endParaRPr lang="en-US" sz="1200" dirty="0">
              <a:solidFill>
                <a:schemeClr val="bg1"/>
              </a:solidFill>
            </a:endParaRPr>
          </a:p>
        </p:txBody>
      </p:sp>
      <p:sp>
        <p:nvSpPr>
          <p:cNvPr id="8"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a:solidFill>
                  <a:schemeClr val="tx1"/>
                </a:solidFill>
              </a:rPr>
              <a:t>DCN 15-19-0479-00-0000</a:t>
            </a:r>
          </a:p>
        </p:txBody>
      </p:sp>
      <p:grpSp>
        <p:nvGrpSpPr>
          <p:cNvPr id="9" name="Group 9"/>
          <p:cNvGrpSpPr>
            <a:grpSpLocks/>
          </p:cNvGrpSpPr>
          <p:nvPr/>
        </p:nvGrpSpPr>
        <p:grpSpPr bwMode="auto">
          <a:xfrm>
            <a:off x="8316913" y="5876925"/>
            <a:ext cx="793750" cy="709613"/>
            <a:chOff x="3288" y="3482"/>
            <a:chExt cx="500" cy="447"/>
          </a:xfrm>
        </p:grpSpPr>
        <p:sp>
          <p:nvSpPr>
            <p:cNvPr id="10" name="Rectangle 10"/>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1" name="Text Box 11"/>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2" name="Line 12"/>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3" name="Text Box 13"/>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330756" name="Rectangle 4"/>
          <p:cNvSpPr>
            <a:spLocks noGrp="1" noChangeArrowheads="1"/>
          </p:cNvSpPr>
          <p:nvPr>
            <p:ph type="ctrTitle"/>
          </p:nvPr>
        </p:nvSpPr>
        <p:spPr>
          <a:xfrm>
            <a:off x="685800" y="2130425"/>
            <a:ext cx="7772400" cy="1470025"/>
          </a:xfrm>
        </p:spPr>
        <p:txBody>
          <a:bodyPr/>
          <a:lstStyle>
            <a:lvl1pPr>
              <a:defRPr/>
            </a:lvl1pPr>
          </a:lstStyle>
          <a:p>
            <a:pPr lvl="0"/>
            <a:r>
              <a:rPr lang="en-US" noProof="0"/>
              <a:t>Click to edit Master title style</a:t>
            </a:r>
          </a:p>
        </p:txBody>
      </p:sp>
      <p:sp>
        <p:nvSpPr>
          <p:cNvPr id="330757" name="Rectangle 5"/>
          <p:cNvSpPr>
            <a:spLocks noGrp="1" noChangeArrowheads="1"/>
          </p:cNvSpPr>
          <p:nvPr>
            <p:ph type="subTitle" idx="1"/>
          </p:nvPr>
        </p:nvSpPr>
        <p:spPr>
          <a:xfrm>
            <a:off x="1371600" y="3886200"/>
            <a:ext cx="6400800" cy="1752600"/>
          </a:xfrm>
        </p:spPr>
        <p:txBody>
          <a:bodyPr/>
          <a:lstStyle>
            <a:lvl1pPr marL="0" indent="0" algn="ctr">
              <a:buFontTx/>
              <a:buNone/>
              <a:defRPr/>
            </a:lvl1pPr>
          </a:lstStyle>
          <a:p>
            <a:pPr lvl="0"/>
            <a:r>
              <a:rPr lang="en-US" noProof="0"/>
              <a:t>Click to edit Master subtitle style</a:t>
            </a:r>
          </a:p>
        </p:txBody>
      </p:sp>
      <p:sp>
        <p:nvSpPr>
          <p:cNvPr id="14" name="Text Box 7"/>
          <p:cNvSpPr txBox="1">
            <a:spLocks noChangeArrowheads="1"/>
          </p:cNvSpPr>
          <p:nvPr userDrawn="1"/>
        </p:nvSpPr>
        <p:spPr bwMode="auto">
          <a:xfrm>
            <a:off x="7949477" y="6591378"/>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dirty="0">
                <a:solidFill>
                  <a:schemeClr val="tx1"/>
                </a:solidFill>
              </a:rPr>
              <a:t>Page </a:t>
            </a:r>
            <a:fld id="{866F064D-A787-4521-88E8-0D623294B62F}" type="slidenum">
              <a:rPr lang="en-US" sz="1200">
                <a:solidFill>
                  <a:schemeClr val="tx1"/>
                </a:solidFill>
              </a:rPr>
              <a:pPr algn="r" eaLnBrk="1" hangingPunct="1">
                <a:spcBef>
                  <a:spcPct val="50000"/>
                </a:spcBef>
              </a:pPr>
              <a:t>‹#›</a:t>
            </a:fld>
            <a:endParaRPr lang="en-US" sz="1200" dirty="0">
              <a:solidFill>
                <a:schemeClr val="tx1"/>
              </a:solidFill>
            </a:endParaRPr>
          </a:p>
        </p:txBody>
      </p:sp>
    </p:spTree>
    <p:extLst>
      <p:ext uri="{BB962C8B-B14F-4D97-AF65-F5344CB8AC3E}">
        <p14:creationId xmlns:p14="http://schemas.microsoft.com/office/powerpoint/2010/main" val="25425126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294879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78600" y="404813"/>
            <a:ext cx="2108200" cy="5462587"/>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250825" y="404813"/>
            <a:ext cx="6175375" cy="546258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3056254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404813"/>
            <a:ext cx="8229600" cy="792162"/>
          </a:xfrm>
        </p:spPr>
        <p:txBody>
          <a:bodyPr/>
          <a:lstStyle/>
          <a:p>
            <a:r>
              <a:rPr lang="en-US"/>
              <a:t>Click to edit Master title style</a:t>
            </a:r>
          </a:p>
        </p:txBody>
      </p:sp>
      <p:sp>
        <p:nvSpPr>
          <p:cNvPr id="3" name="Text Placeholder 2"/>
          <p:cNvSpPr>
            <a:spLocks noGrp="1"/>
          </p:cNvSpPr>
          <p:nvPr>
            <p:ph type="body" sz="half" idx="1"/>
          </p:nvPr>
        </p:nvSpPr>
        <p:spPr>
          <a:xfrm>
            <a:off x="250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87953574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a:prstGeom prst="rect">
            <a:avLst/>
          </a:prstGeo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Tree>
    <p:extLst>
      <p:ext uri="{BB962C8B-B14F-4D97-AF65-F5344CB8AC3E}">
        <p14:creationId xmlns:p14="http://schemas.microsoft.com/office/powerpoint/2010/main" val="200928671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a:xfrm>
            <a:off x="457200" y="1600200"/>
            <a:ext cx="8229600" cy="4525963"/>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08017272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a:prstGeom prst="rect">
            <a:avLst/>
          </a:prstGeo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427559732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a:prstGeom prst="rect">
            <a:avLst/>
          </a:prstGeo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52064028"/>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a:prstGeom prst="rect">
            <a:avLst/>
          </a:prstGeo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4816754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644726893"/>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1300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64762642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05929741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a:prstGeom prst="rect">
            <a:avLst/>
          </a:prstGeo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2130090632"/>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457200" y="1600200"/>
            <a:ext cx="8229600" cy="4525963"/>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20222275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04813"/>
            <a:ext cx="2057400" cy="572135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404813"/>
            <a:ext cx="6019800" cy="5721350"/>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35404777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Tree>
    <p:extLst>
      <p:ext uri="{BB962C8B-B14F-4D97-AF65-F5344CB8AC3E}">
        <p14:creationId xmlns:p14="http://schemas.microsoft.com/office/powerpoint/2010/main" val="200293889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250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441825" y="1341438"/>
            <a:ext cx="4038600" cy="452596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741265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566081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46570561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353390140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41573697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98088352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7"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28"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1029" name="Rectangle 5"/>
          <p:cNvSpPr>
            <a:spLocks noGrp="1" noChangeArrowheads="1"/>
          </p:cNvSpPr>
          <p:nvPr>
            <p:ph type="body" idx="1"/>
          </p:nvPr>
        </p:nvSpPr>
        <p:spPr bwMode="auto">
          <a:xfrm>
            <a:off x="250825" y="1341438"/>
            <a:ext cx="8229600" cy="45259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2" name="Text Box 8"/>
          <p:cNvSpPr txBox="1">
            <a:spLocks noChangeArrowheads="1"/>
          </p:cNvSpPr>
          <p:nvPr/>
        </p:nvSpPr>
        <p:spPr bwMode="auto">
          <a:xfrm>
            <a:off x="0" y="6589713"/>
            <a:ext cx="1954381"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dirty="0">
                <a:solidFill>
                  <a:schemeClr val="tx1"/>
                </a:solidFill>
              </a:rPr>
              <a:t>DCN 15-19-0479-00-0000</a:t>
            </a:r>
          </a:p>
        </p:txBody>
      </p:sp>
      <p:sp>
        <p:nvSpPr>
          <p:cNvPr id="1033" name="Text Box 9"/>
          <p:cNvSpPr txBox="1">
            <a:spLocks noChangeArrowheads="1"/>
          </p:cNvSpPr>
          <p:nvPr/>
        </p:nvSpPr>
        <p:spPr bwMode="auto">
          <a:xfrm>
            <a:off x="2741996" y="6594317"/>
            <a:ext cx="3672408"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a:solidFill>
                  <a:schemeClr val="tx1"/>
                </a:solidFill>
              </a:rPr>
              <a:t>802.15 General</a:t>
            </a:r>
            <a:r>
              <a:rPr lang="en-US" sz="1200" baseline="0" dirty="0">
                <a:solidFill>
                  <a:schemeClr val="tx1"/>
                </a:solidFill>
              </a:rPr>
              <a:t> Overview, October 2019</a:t>
            </a:r>
            <a:endParaRPr lang="en-US" sz="1200" dirty="0">
              <a:solidFill>
                <a:schemeClr val="tx1"/>
              </a:solidFill>
            </a:endParaRPr>
          </a:p>
        </p:txBody>
      </p:sp>
      <p:grpSp>
        <p:nvGrpSpPr>
          <p:cNvPr id="1034" name="Group 20"/>
          <p:cNvGrpSpPr>
            <a:grpSpLocks/>
          </p:cNvGrpSpPr>
          <p:nvPr/>
        </p:nvGrpSpPr>
        <p:grpSpPr bwMode="auto">
          <a:xfrm>
            <a:off x="8316913" y="5876925"/>
            <a:ext cx="793750" cy="709613"/>
            <a:chOff x="3288" y="3482"/>
            <a:chExt cx="500" cy="447"/>
          </a:xfrm>
        </p:grpSpPr>
        <p:sp>
          <p:nvSpPr>
            <p:cNvPr id="1035" name="Rectangle 18"/>
            <p:cNvSpPr>
              <a:spLocks noChangeArrowheads="1"/>
            </p:cNvSpPr>
            <p:nvPr userDrawn="1"/>
          </p:nvSpPr>
          <p:spPr bwMode="auto">
            <a:xfrm>
              <a:off x="3288" y="3521"/>
              <a:ext cx="454" cy="363"/>
            </a:xfrm>
            <a:prstGeom prst="rect">
              <a:avLst/>
            </a:prstGeom>
            <a:solidFill>
              <a:srgbClr val="2FB1DF"/>
            </a:solidFill>
            <a:ln>
              <a:noFill/>
            </a:ln>
            <a:effectLst/>
            <a:extLs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1036" name="Text Box 15"/>
            <p:cNvSpPr txBox="1">
              <a:spLocks noChangeArrowheads="1"/>
            </p:cNvSpPr>
            <p:nvPr userDrawn="1"/>
          </p:nvSpPr>
          <p:spPr bwMode="auto">
            <a:xfrm>
              <a:off x="3297" y="3482"/>
              <a:ext cx="485" cy="27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sz="2300" b="1">
                  <a:solidFill>
                    <a:schemeClr val="bg1"/>
                  </a:solidFill>
                </a:rPr>
                <a:t>EEE</a:t>
              </a:r>
            </a:p>
          </p:txBody>
        </p:sp>
        <p:sp>
          <p:nvSpPr>
            <p:cNvPr id="1037" name="Line 17"/>
            <p:cNvSpPr>
              <a:spLocks noChangeShapeType="1"/>
            </p:cNvSpPr>
            <p:nvPr userDrawn="1"/>
          </p:nvSpPr>
          <p:spPr bwMode="auto">
            <a:xfrm>
              <a:off x="3331" y="3542"/>
              <a:ext cx="0" cy="317"/>
            </a:xfrm>
            <a:prstGeom prst="line">
              <a:avLst/>
            </a:prstGeom>
            <a:noFill/>
            <a:ln w="38100">
              <a:solidFill>
                <a:schemeClr val="accent2"/>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1038" name="Text Box 19"/>
            <p:cNvSpPr txBox="1">
              <a:spLocks noChangeArrowheads="1"/>
            </p:cNvSpPr>
            <p:nvPr userDrawn="1"/>
          </p:nvSpPr>
          <p:spPr bwMode="auto">
            <a:xfrm>
              <a:off x="3303" y="3641"/>
              <a:ext cx="485" cy="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r>
                <a:rPr lang="en-US" b="1">
                  <a:solidFill>
                    <a:schemeClr val="bg1"/>
                  </a:solidFill>
                </a:rPr>
                <a:t>802</a:t>
              </a:r>
            </a:p>
          </p:txBody>
        </p:sp>
      </p:grpSp>
      <p:sp>
        <p:nvSpPr>
          <p:cNvPr id="15" name="Text Box 7"/>
          <p:cNvSpPr txBox="1">
            <a:spLocks noChangeArrowheads="1"/>
          </p:cNvSpPr>
          <p:nvPr userDrawn="1"/>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dirty="0">
                <a:solidFill>
                  <a:schemeClr val="tx1"/>
                </a:solidFill>
              </a:rPr>
              <a:t>Page </a:t>
            </a:r>
            <a:fld id="{866F064D-A787-4521-88E8-0D623294B62F}" type="slidenum">
              <a:rPr lang="en-US" sz="1200">
                <a:solidFill>
                  <a:schemeClr val="tx1"/>
                </a:solidFill>
              </a:rPr>
              <a:pPr algn="r" eaLnBrk="1" hangingPunct="1">
                <a:spcBef>
                  <a:spcPct val="50000"/>
                </a:spcBef>
              </a:pPr>
              <a:t>‹#›</a:t>
            </a:fld>
            <a:endParaRPr lang="en-US" sz="1200" dirty="0">
              <a:solidFill>
                <a:schemeClr val="tx1"/>
              </a:solidFill>
            </a:endParaRPr>
          </a:p>
        </p:txBody>
      </p:sp>
    </p:spTree>
  </p:cSld>
  <p:clrMap bg1="lt1" tx1="dk1" bg2="lt2" tx2="dk2" accent1="accent1" accent2="accent2" accent3="accent3" accent4="accent4" accent5="accent5" accent6="accent6" hlink="hlink" folHlink="folHlink"/>
  <p:sldLayoutIdLst>
    <p:sldLayoutId id="2147483705"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ChangeArrowheads="1"/>
          </p:cNvSpPr>
          <p:nvPr/>
        </p:nvSpPr>
        <p:spPr bwMode="auto">
          <a:xfrm>
            <a:off x="0" y="6604000"/>
            <a:ext cx="9139238" cy="260350"/>
          </a:xfrm>
          <a:prstGeom prst="rect">
            <a:avLst/>
          </a:prstGeom>
          <a:solidFill>
            <a:srgbClr val="2FB1DF"/>
          </a:solidFill>
          <a:ln w="9525">
            <a:solidFill>
              <a:srgbClr val="2FB1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1" name="Rectangle 3"/>
          <p:cNvSpPr>
            <a:spLocks noChangeArrowheads="1"/>
          </p:cNvSpPr>
          <p:nvPr/>
        </p:nvSpPr>
        <p:spPr bwMode="auto">
          <a:xfrm>
            <a:off x="3175" y="3175"/>
            <a:ext cx="9136063" cy="260350"/>
          </a:xfrm>
          <a:prstGeom prst="rect">
            <a:avLst/>
          </a:prstGeom>
          <a:solidFill>
            <a:srgbClr val="2FB1DF"/>
          </a:solidFill>
          <a:ln w="9525">
            <a:solidFill>
              <a:srgbClr val="2FADDF"/>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2" name="Rectangle 4"/>
          <p:cNvSpPr>
            <a:spLocks noGrp="1" noChangeArrowheads="1"/>
          </p:cNvSpPr>
          <p:nvPr>
            <p:ph type="title"/>
          </p:nvPr>
        </p:nvSpPr>
        <p:spPr bwMode="auto">
          <a:xfrm>
            <a:off x="457200" y="404813"/>
            <a:ext cx="8229600" cy="7921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t>Click to edit Master title style</a:t>
            </a:r>
          </a:p>
        </p:txBody>
      </p:sp>
      <p:sp>
        <p:nvSpPr>
          <p:cNvPr id="2053" name="Line 6"/>
          <p:cNvSpPr>
            <a:spLocks noChangeShapeType="1"/>
          </p:cNvSpPr>
          <p:nvPr/>
        </p:nvSpPr>
        <p:spPr bwMode="auto">
          <a:xfrm>
            <a:off x="395288" y="1268413"/>
            <a:ext cx="8353425" cy="0"/>
          </a:xfrm>
          <a:prstGeom prst="line">
            <a:avLst/>
          </a:prstGeom>
          <a:noFill/>
          <a:ln w="9525">
            <a:solidFill>
              <a:srgbClr val="2FADDF"/>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n-US"/>
          </a:p>
        </p:txBody>
      </p:sp>
      <p:sp>
        <p:nvSpPr>
          <p:cNvPr id="2054" name="Text Box 7"/>
          <p:cNvSpPr txBox="1">
            <a:spLocks noChangeArrowheads="1"/>
          </p:cNvSpPr>
          <p:nvPr/>
        </p:nvSpPr>
        <p:spPr bwMode="auto">
          <a:xfrm>
            <a:off x="7958138" y="6589713"/>
            <a:ext cx="1150937"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r" eaLnBrk="1" hangingPunct="1">
              <a:spcBef>
                <a:spcPct val="50000"/>
              </a:spcBef>
            </a:pPr>
            <a:r>
              <a:rPr lang="en-US" sz="1200">
                <a:solidFill>
                  <a:schemeClr val="bg1"/>
                </a:solidFill>
              </a:rPr>
              <a:t>Page </a:t>
            </a:r>
            <a:fld id="{2A846BC0-EBF1-43AB-BE61-40B6F3177E81}" type="slidenum">
              <a:rPr lang="en-US" sz="1200">
                <a:solidFill>
                  <a:schemeClr val="bg1"/>
                </a:solidFill>
              </a:rPr>
              <a:pPr algn="r" eaLnBrk="1" hangingPunct="1">
                <a:spcBef>
                  <a:spcPct val="50000"/>
                </a:spcBef>
              </a:pPr>
              <a:t>‹#›</a:t>
            </a:fld>
            <a:endParaRPr lang="en-US" sz="1200">
              <a:solidFill>
                <a:schemeClr val="bg1"/>
              </a:solidFill>
            </a:endParaRPr>
          </a:p>
        </p:txBody>
      </p:sp>
      <p:sp>
        <p:nvSpPr>
          <p:cNvPr id="2055" name="Text Box 8"/>
          <p:cNvSpPr txBox="1">
            <a:spLocks noChangeArrowheads="1"/>
          </p:cNvSpPr>
          <p:nvPr/>
        </p:nvSpPr>
        <p:spPr bwMode="auto">
          <a:xfrm>
            <a:off x="0" y="6589713"/>
            <a:ext cx="9525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200">
                <a:solidFill>
                  <a:schemeClr val="bg1"/>
                </a:solidFill>
              </a:rPr>
              <a:t>Version 1.0</a:t>
            </a:r>
          </a:p>
        </p:txBody>
      </p:sp>
      <p:sp>
        <p:nvSpPr>
          <p:cNvPr id="2056" name="Text Box 9"/>
          <p:cNvSpPr txBox="1">
            <a:spLocks noChangeArrowheads="1"/>
          </p:cNvSpPr>
          <p:nvPr/>
        </p:nvSpPr>
        <p:spPr bwMode="auto">
          <a:xfrm>
            <a:off x="0" y="6591300"/>
            <a:ext cx="9144000" cy="2746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algn="ctr" eaLnBrk="1" hangingPunct="1"/>
            <a:r>
              <a:rPr lang="en-US" sz="1200" dirty="0">
                <a:solidFill>
                  <a:schemeClr val="bg1"/>
                </a:solidFill>
              </a:rPr>
              <a:t>802.15 General</a:t>
            </a:r>
            <a:r>
              <a:rPr lang="en-US" sz="1200" baseline="0" dirty="0">
                <a:solidFill>
                  <a:schemeClr val="bg1"/>
                </a:solidFill>
              </a:rPr>
              <a:t> Overview, November 2013</a:t>
            </a:r>
            <a:endParaRPr lang="en-US" sz="1200" dirty="0">
              <a:solidFill>
                <a:schemeClr val="bg1"/>
              </a:solidFill>
            </a:endParaRPr>
          </a:p>
        </p:txBody>
      </p:sp>
    </p:spTree>
  </p:cSld>
  <p:clrMap bg1="lt1" tx1="dk1" bg2="lt2" tx2="dk2" accent1="accent1" accent2="accent2" accent3="accent3" accent4="accent4" accent5="accent5" accent6="accent6" hlink="hlink" folHlink="folHlink"/>
  <p:sldLayoutIdLst>
    <p:sldLayoutId id="2147483694" r:id="rId1"/>
    <p:sldLayoutId id="2147483695" r:id="rId2"/>
    <p:sldLayoutId id="2147483696" r:id="rId3"/>
    <p:sldLayoutId id="2147483697" r:id="rId4"/>
    <p:sldLayoutId id="2147483698" r:id="rId5"/>
    <p:sldLayoutId id="2147483699" r:id="rId6"/>
    <p:sldLayoutId id="2147483700" r:id="rId7"/>
    <p:sldLayoutId id="2147483701" r:id="rId8"/>
    <p:sldLayoutId id="2147483702" r:id="rId9"/>
    <p:sldLayoutId id="2147483703" r:id="rId10"/>
    <p:sldLayoutId id="2147483704" r:id="rId11"/>
  </p:sldLayoutIdLst>
  <p:hf sldNum="0" hdr="0" ftr="0"/>
  <p:txStyles>
    <p:title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mailto:cpowell@ieee.org"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hyperlink" Target="http://www.ieee802.org/15" TargetMode="External"/><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Title 1"/>
          <p:cNvSpPr>
            <a:spLocks/>
          </p:cNvSpPr>
          <p:nvPr/>
        </p:nvSpPr>
        <p:spPr bwMode="auto">
          <a:xfrm>
            <a:off x="251520" y="2492897"/>
            <a:ext cx="8640960" cy="12961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p>
            <a:pPr algn="ctr" eaLnBrk="1" hangingPunct="1"/>
            <a:r>
              <a:rPr lang="en-US" sz="3600" dirty="0">
                <a:solidFill>
                  <a:schemeClr val="tx2"/>
                </a:solidFill>
              </a:rPr>
              <a:t>802.15: “Wireless Specialty Networks”</a:t>
            </a:r>
          </a:p>
          <a:p>
            <a:pPr algn="ctr" eaLnBrk="1" hangingPunct="1"/>
            <a:r>
              <a:rPr lang="en-US" sz="3600" dirty="0">
                <a:solidFill>
                  <a:schemeClr val="tx2"/>
                </a:solidFill>
              </a:rPr>
              <a:t>Projects Summary Overview + Status</a:t>
            </a:r>
          </a:p>
        </p:txBody>
      </p:sp>
      <p:sp>
        <p:nvSpPr>
          <p:cNvPr id="4100" name="Subtitle 2"/>
          <p:cNvSpPr>
            <a:spLocks/>
          </p:cNvSpPr>
          <p:nvPr/>
        </p:nvSpPr>
        <p:spPr bwMode="auto">
          <a:xfrm>
            <a:off x="1403350" y="4077071"/>
            <a:ext cx="6400800" cy="23762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pPr algn="ctr" eaLnBrk="1" hangingPunct="1">
              <a:spcBef>
                <a:spcPct val="20000"/>
              </a:spcBef>
            </a:pPr>
            <a:r>
              <a:rPr lang="en-US" sz="2800" dirty="0"/>
              <a:t>October 2019</a:t>
            </a:r>
          </a:p>
          <a:p>
            <a:pPr algn="ctr" eaLnBrk="1" hangingPunct="1">
              <a:spcBef>
                <a:spcPct val="20000"/>
              </a:spcBef>
            </a:pPr>
            <a:r>
              <a:rPr lang="en-US" sz="2800" dirty="0"/>
              <a:t>Clint Powell</a:t>
            </a:r>
          </a:p>
          <a:p>
            <a:pPr algn="ctr" eaLnBrk="1" hangingPunct="1">
              <a:spcBef>
                <a:spcPts val="0"/>
              </a:spcBef>
            </a:pPr>
            <a:endParaRPr lang="en-US" sz="800" dirty="0"/>
          </a:p>
          <a:p>
            <a:pPr algn="ctr" eaLnBrk="1" hangingPunct="1">
              <a:spcBef>
                <a:spcPct val="20000"/>
              </a:spcBef>
            </a:pPr>
            <a:r>
              <a:rPr lang="en-US" sz="1400" dirty="0"/>
              <a:t>Zigbee Alliance - Certification Adv. Group Chair</a:t>
            </a:r>
          </a:p>
          <a:p>
            <a:pPr algn="ctr" eaLnBrk="1" hangingPunct="1">
              <a:spcBef>
                <a:spcPct val="20000"/>
              </a:spcBef>
            </a:pPr>
            <a:r>
              <a:rPr lang="en-US" sz="1400" dirty="0"/>
              <a:t>Zigbee Alliance - IEEE 802.15.4 MAC/PHY Adv. Group Chair</a:t>
            </a:r>
          </a:p>
        </p:txBody>
      </p:sp>
      <p:pic>
        <p:nvPicPr>
          <p:cNvPr id="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361013" y="404664"/>
            <a:ext cx="4371227" cy="226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a:t>802.15 Completed Projects</a:t>
            </a:r>
          </a:p>
        </p:txBody>
      </p:sp>
      <p:sp>
        <p:nvSpPr>
          <p:cNvPr id="9219" name="Rectangle 3"/>
          <p:cNvSpPr>
            <a:spLocks noGrp="1" noChangeArrowheads="1"/>
          </p:cNvSpPr>
          <p:nvPr>
            <p:ph type="body" idx="1"/>
          </p:nvPr>
        </p:nvSpPr>
        <p:spPr>
          <a:xfrm>
            <a:off x="351664" y="1570702"/>
            <a:ext cx="8496944" cy="4954641"/>
          </a:xfrm>
        </p:spPr>
        <p:txBody>
          <a:bodyPr/>
          <a:lstStyle/>
          <a:p>
            <a:pPr eaLnBrk="1" hangingPunct="1">
              <a:spcBef>
                <a:spcPts val="0"/>
              </a:spcBef>
              <a:spcAft>
                <a:spcPts val="600"/>
              </a:spcAft>
            </a:pPr>
            <a:r>
              <a:rPr lang="en-US" sz="2400" dirty="0"/>
              <a:t>802.15.5 - Mesh Networking Recommended Practice</a:t>
            </a:r>
          </a:p>
          <a:p>
            <a:pPr eaLnBrk="1" hangingPunct="1">
              <a:spcBef>
                <a:spcPts val="0"/>
              </a:spcBef>
              <a:spcAft>
                <a:spcPts val="600"/>
              </a:spcAft>
            </a:pPr>
            <a:r>
              <a:rPr lang="en-US" sz="2400" dirty="0"/>
              <a:t>802.15.6 - Body Area Networking for medical and entertainment applications</a:t>
            </a:r>
          </a:p>
          <a:p>
            <a:pPr eaLnBrk="1" hangingPunct="1">
              <a:spcBef>
                <a:spcPts val="0"/>
              </a:spcBef>
              <a:spcAft>
                <a:spcPts val="0"/>
              </a:spcAft>
            </a:pPr>
            <a:r>
              <a:rPr lang="en-US" sz="2400" dirty="0"/>
              <a:t>802.15.7 - Short-Range Wireless Optical Communication</a:t>
            </a:r>
          </a:p>
          <a:p>
            <a:pPr marL="457200" lvl="1" indent="0" eaLnBrk="1" hangingPunct="1">
              <a:spcBef>
                <a:spcPts val="0"/>
              </a:spcBef>
              <a:buNone/>
            </a:pPr>
            <a:r>
              <a:rPr lang="en-US" sz="2400" dirty="0"/>
              <a:t>15.7 Amendments/Revisions:</a:t>
            </a:r>
          </a:p>
          <a:p>
            <a:pPr lvl="1" eaLnBrk="1" hangingPunct="1">
              <a:spcBef>
                <a:spcPts val="0"/>
              </a:spcBef>
            </a:pPr>
            <a:r>
              <a:rPr lang="en-US" sz="2200" dirty="0"/>
              <a:t>802.15.7-2019 Revision - adding IR, near UV, Optical Camera, LED-ID</a:t>
            </a:r>
            <a:endParaRPr lang="en-US" sz="2400" dirty="0"/>
          </a:p>
          <a:p>
            <a:pPr eaLnBrk="1" hangingPunct="1">
              <a:spcBef>
                <a:spcPts val="0"/>
              </a:spcBef>
              <a:spcAft>
                <a:spcPts val="600"/>
              </a:spcAft>
            </a:pPr>
            <a:r>
              <a:rPr lang="en-US" sz="2400" dirty="0"/>
              <a:t>802.15.8 - Peer Aware Communications</a:t>
            </a:r>
          </a:p>
          <a:p>
            <a:pPr eaLnBrk="1" hangingPunct="1">
              <a:spcBef>
                <a:spcPts val="0"/>
              </a:spcBef>
              <a:spcAft>
                <a:spcPts val="600"/>
              </a:spcAft>
            </a:pPr>
            <a:r>
              <a:rPr lang="en-US" sz="2400" dirty="0"/>
              <a:t>802.15.9 - KMP-Recommend Practice for a 15.4 Key Management Protocol</a:t>
            </a:r>
          </a:p>
          <a:p>
            <a:pPr eaLnBrk="1" hangingPunct="1">
              <a:spcBef>
                <a:spcPts val="0"/>
              </a:spcBef>
              <a:spcAft>
                <a:spcPts val="0"/>
              </a:spcAft>
            </a:pPr>
            <a:r>
              <a:rPr lang="en-US" sz="2400" dirty="0"/>
              <a:t>802.15.10 - Layer 2 Routing Recommended Practice</a:t>
            </a:r>
          </a:p>
          <a:p>
            <a:pPr marL="457200" lvl="1" indent="0" eaLnBrk="1" hangingPunct="1">
              <a:spcBef>
                <a:spcPts val="0"/>
              </a:spcBef>
              <a:buNone/>
            </a:pPr>
            <a:r>
              <a:rPr lang="en-US" sz="2400" dirty="0"/>
              <a:t>15.10 Amendments/Revisions:</a:t>
            </a:r>
          </a:p>
          <a:p>
            <a:pPr lvl="1" eaLnBrk="1" hangingPunct="1">
              <a:spcBef>
                <a:spcPts val="0"/>
              </a:spcBef>
            </a:pPr>
            <a:r>
              <a:rPr lang="en-US" sz="2200" dirty="0"/>
              <a:t>802.15.10a - Routing Module Addressing (RMA)</a:t>
            </a:r>
          </a:p>
        </p:txBody>
      </p:sp>
    </p:spTree>
    <p:extLst>
      <p:ext uri="{BB962C8B-B14F-4D97-AF65-F5344CB8AC3E}">
        <p14:creationId xmlns:p14="http://schemas.microsoft.com/office/powerpoint/2010/main" val="131840190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Project Stages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pPr>
            <a:r>
              <a:rPr lang="en-US" sz="2800" dirty="0"/>
              <a:t>3 Main Types of Groups</a:t>
            </a:r>
          </a:p>
          <a:p>
            <a:pPr marL="0" indent="0" eaLnBrk="1" hangingPunct="1">
              <a:lnSpc>
                <a:spcPct val="80000"/>
              </a:lnSpc>
              <a:buNone/>
            </a:pPr>
            <a:endParaRPr lang="en-US" sz="900" dirty="0"/>
          </a:p>
          <a:p>
            <a:pPr lvl="1" eaLnBrk="1" hangingPunct="1">
              <a:lnSpc>
                <a:spcPct val="80000"/>
              </a:lnSpc>
            </a:pPr>
            <a:r>
              <a:rPr lang="en-US" dirty="0"/>
              <a:t>Interest Group</a:t>
            </a:r>
          </a:p>
          <a:p>
            <a:pPr lvl="2" eaLnBrk="1" hangingPunct="1">
              <a:lnSpc>
                <a:spcPct val="80000"/>
              </a:lnSpc>
            </a:pPr>
            <a:r>
              <a:rPr lang="en-US" dirty="0"/>
              <a:t>Determines if sufficient interest to form a Study Group</a:t>
            </a:r>
          </a:p>
          <a:p>
            <a:pPr lvl="1" eaLnBrk="1" hangingPunct="1">
              <a:lnSpc>
                <a:spcPct val="80000"/>
              </a:lnSpc>
            </a:pPr>
            <a:endParaRPr lang="en-US" sz="900" dirty="0"/>
          </a:p>
          <a:p>
            <a:pPr lvl="1" eaLnBrk="1" hangingPunct="1">
              <a:lnSpc>
                <a:spcPct val="80000"/>
              </a:lnSpc>
            </a:pPr>
            <a:r>
              <a:rPr lang="en-US" dirty="0"/>
              <a:t>Study Group</a:t>
            </a:r>
          </a:p>
          <a:p>
            <a:pPr lvl="2" eaLnBrk="1" hangingPunct="1">
              <a:lnSpc>
                <a:spcPct val="80000"/>
              </a:lnSpc>
            </a:pPr>
            <a:r>
              <a:rPr lang="en-US" dirty="0"/>
              <a:t>Studies general need</a:t>
            </a:r>
          </a:p>
          <a:p>
            <a:pPr lvl="2" eaLnBrk="1" hangingPunct="1">
              <a:lnSpc>
                <a:spcPct val="80000"/>
              </a:lnSpc>
            </a:pPr>
            <a:r>
              <a:rPr lang="en-US" dirty="0"/>
              <a:t>Develops PAR and CSD docs if project is warranted</a:t>
            </a:r>
          </a:p>
          <a:p>
            <a:pPr lvl="1" eaLnBrk="1" hangingPunct="1">
              <a:lnSpc>
                <a:spcPct val="80000"/>
              </a:lnSpc>
            </a:pPr>
            <a:endParaRPr lang="en-US" sz="900" dirty="0"/>
          </a:p>
          <a:p>
            <a:pPr lvl="1" eaLnBrk="1" hangingPunct="1">
              <a:lnSpc>
                <a:spcPct val="80000"/>
              </a:lnSpc>
            </a:pPr>
            <a:r>
              <a:rPr lang="en-US" dirty="0"/>
              <a:t>Task Group</a:t>
            </a:r>
          </a:p>
          <a:p>
            <a:pPr lvl="2" eaLnBrk="1" hangingPunct="1">
              <a:lnSpc>
                <a:spcPct val="80000"/>
              </a:lnSpc>
            </a:pPr>
            <a:r>
              <a:rPr lang="en-US" dirty="0"/>
              <a:t>Develops Draft</a:t>
            </a:r>
          </a:p>
          <a:p>
            <a:pPr lvl="2" eaLnBrk="1" hangingPunct="1">
              <a:lnSpc>
                <a:spcPct val="80000"/>
              </a:lnSpc>
            </a:pPr>
            <a:r>
              <a:rPr lang="en-US" dirty="0"/>
              <a:t>Runs Letter Ballot - 802.15 Voters</a:t>
            </a:r>
          </a:p>
          <a:p>
            <a:pPr lvl="2" eaLnBrk="1" hangingPunct="1">
              <a:lnSpc>
                <a:spcPct val="80000"/>
              </a:lnSpc>
            </a:pPr>
            <a:r>
              <a:rPr lang="en-US" dirty="0"/>
              <a:t>Runs SA (</a:t>
            </a:r>
            <a:r>
              <a:rPr lang="en-US" dirty="0" err="1"/>
              <a:t>Stds</a:t>
            </a:r>
            <a:r>
              <a:rPr lang="en-US" dirty="0"/>
              <a:t>. Assoc.) Ballot - Any SA Voters</a:t>
            </a:r>
          </a:p>
        </p:txBody>
      </p:sp>
    </p:spTree>
    <p:extLst>
      <p:ext uri="{BB962C8B-B14F-4D97-AF65-F5344CB8AC3E}">
        <p14:creationId xmlns:p14="http://schemas.microsoft.com/office/powerpoint/2010/main" val="201144656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Projects 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pPr>
            <a:r>
              <a:rPr lang="en-US" sz="2800" dirty="0"/>
              <a:t>Projects Status Color Key:</a:t>
            </a:r>
          </a:p>
          <a:p>
            <a:pPr marL="0" indent="0" eaLnBrk="1" hangingPunct="1">
              <a:lnSpc>
                <a:spcPct val="80000"/>
              </a:lnSpc>
              <a:buNone/>
            </a:pPr>
            <a:endParaRPr lang="en-US" sz="1200" dirty="0"/>
          </a:p>
          <a:p>
            <a:pPr lvl="1" eaLnBrk="1" hangingPunct="1">
              <a:lnSpc>
                <a:spcPct val="80000"/>
              </a:lnSpc>
              <a:spcAft>
                <a:spcPts val="1200"/>
              </a:spcAft>
            </a:pPr>
            <a:r>
              <a:rPr lang="en-US" sz="2400" dirty="0"/>
              <a:t>BLACK: no status change</a:t>
            </a:r>
          </a:p>
          <a:p>
            <a:pPr lvl="1" eaLnBrk="1" hangingPunct="1">
              <a:lnSpc>
                <a:spcPct val="80000"/>
              </a:lnSpc>
              <a:spcAft>
                <a:spcPts val="1200"/>
              </a:spcAft>
            </a:pPr>
            <a:r>
              <a:rPr lang="en-US" sz="2400" dirty="0">
                <a:solidFill>
                  <a:srgbClr val="000099"/>
                </a:solidFill>
              </a:rPr>
              <a:t>BLACK: status update</a:t>
            </a:r>
          </a:p>
          <a:p>
            <a:pPr lvl="1" eaLnBrk="1" hangingPunct="1">
              <a:lnSpc>
                <a:spcPct val="80000"/>
              </a:lnSpc>
              <a:spcAft>
                <a:spcPts val="1200"/>
              </a:spcAft>
            </a:pPr>
            <a:r>
              <a:rPr lang="en-US" sz="2400" dirty="0">
                <a:solidFill>
                  <a:srgbClr val="69BE28"/>
                </a:solidFill>
              </a:rPr>
              <a:t>GREEN: new project</a:t>
            </a:r>
          </a:p>
          <a:p>
            <a:pPr marL="457200" lvl="1" indent="0" eaLnBrk="1" hangingPunct="1">
              <a:lnSpc>
                <a:spcPct val="80000"/>
              </a:lnSpc>
              <a:spcAft>
                <a:spcPts val="1200"/>
              </a:spcAft>
              <a:buNone/>
            </a:pPr>
            <a:endParaRPr lang="en-US" sz="2400" dirty="0">
              <a:solidFill>
                <a:srgbClr val="69BE28"/>
              </a:solidFill>
            </a:endParaRPr>
          </a:p>
          <a:p>
            <a:pPr marL="457200" lvl="1" indent="0" eaLnBrk="1" hangingPunct="1">
              <a:lnSpc>
                <a:spcPct val="80000"/>
              </a:lnSpc>
              <a:spcAft>
                <a:spcPts val="1200"/>
              </a:spcAft>
              <a:buNone/>
            </a:pPr>
            <a:r>
              <a:rPr lang="en-US" sz="2400" dirty="0">
                <a:solidFill>
                  <a:srgbClr val="000099"/>
                </a:solidFill>
              </a:rPr>
              <a:t>…Projects continue to be published in 2019</a:t>
            </a:r>
          </a:p>
          <a:p>
            <a:pPr marL="457200" lvl="1" indent="0" eaLnBrk="1" hangingPunct="1">
              <a:lnSpc>
                <a:spcPct val="80000"/>
              </a:lnSpc>
              <a:spcAft>
                <a:spcPts val="1200"/>
              </a:spcAft>
              <a:buNone/>
            </a:pPr>
            <a:endParaRPr lang="en-US" sz="2400" dirty="0">
              <a:solidFill>
                <a:srgbClr val="69BE28"/>
              </a:solidFill>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tabLst>
                <a:tab pos="457200" algn="l"/>
              </a:tabLst>
            </a:pPr>
            <a:r>
              <a:rPr lang="en-US" sz="2800" dirty="0"/>
              <a:t>IEEE802.15.3 - </a:t>
            </a:r>
            <a:r>
              <a:rPr lang="en-US" sz="2800" i="1" dirty="0"/>
              <a:t>High Rate (55 Mbps) Multimedia WPAN</a:t>
            </a:r>
            <a:br>
              <a:rPr lang="en-US" sz="2800" dirty="0"/>
            </a:br>
            <a:r>
              <a:rPr lang="en-US" sz="2800" dirty="0"/>
              <a:t>	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p:txBody>
      </p:sp>
    </p:spTree>
    <p:extLst>
      <p:ext uri="{BB962C8B-B14F-4D97-AF65-F5344CB8AC3E}">
        <p14:creationId xmlns:p14="http://schemas.microsoft.com/office/powerpoint/2010/main" val="180722754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 (</a:t>
            </a:r>
            <a:r>
              <a:rPr lang="en-US" dirty="0" err="1"/>
              <a:t>cont</a:t>
            </a:r>
            <a:r>
              <a:rPr lang="en-US" dirty="0"/>
              <a:t>)</a:t>
            </a:r>
          </a:p>
        </p:txBody>
      </p:sp>
      <p:sp>
        <p:nvSpPr>
          <p:cNvPr id="11267" name="Rectangle 3"/>
          <p:cNvSpPr>
            <a:spLocks noGrp="1" noChangeArrowheads="1"/>
          </p:cNvSpPr>
          <p:nvPr>
            <p:ph type="body" idx="1"/>
          </p:nvPr>
        </p:nvSpPr>
        <p:spPr>
          <a:xfrm>
            <a:off x="529208" y="1600200"/>
            <a:ext cx="8075240" cy="4925144"/>
          </a:xfrm>
        </p:spPr>
        <p:txBody>
          <a:bodyPr/>
          <a:lstStyle/>
          <a:p>
            <a:pPr marL="0" indent="0" eaLnBrk="1" hangingPunct="1">
              <a:lnSpc>
                <a:spcPct val="80000"/>
              </a:lnSpc>
              <a:buNone/>
              <a:tabLst>
                <a:tab pos="457200" algn="l"/>
              </a:tabLst>
            </a:pPr>
            <a:r>
              <a:rPr lang="en-US" sz="2800" dirty="0"/>
              <a:t>IEEE802.15.4 - </a:t>
            </a:r>
            <a:r>
              <a:rPr lang="en-US" sz="2800" i="1" dirty="0"/>
              <a:t>Low-Rate Wireless Personal Area Networks (LR-WPANs</a:t>
            </a:r>
            <a:r>
              <a:rPr lang="en-US" sz="2800" dirty="0"/>
              <a:t> )</a:t>
            </a:r>
            <a:br>
              <a:rPr lang="en-US" sz="2800" dirty="0"/>
            </a:br>
            <a:r>
              <a:rPr lang="en-US" sz="2800" dirty="0"/>
              <a:t>	Amendments/Projects:</a:t>
            </a:r>
          </a:p>
          <a:p>
            <a:pPr marL="914400" lvl="2" indent="0" eaLnBrk="1" hangingPunct="1">
              <a:lnSpc>
                <a:spcPct val="80000"/>
              </a:lnSpc>
              <a:buNone/>
            </a:pPr>
            <a:endParaRPr lang="en-US" sz="800" dirty="0"/>
          </a:p>
          <a:p>
            <a:pPr lvl="1" eaLnBrk="1" hangingPunct="1">
              <a:lnSpc>
                <a:spcPct val="80000"/>
              </a:lnSpc>
            </a:pPr>
            <a:r>
              <a:rPr lang="en-US" sz="2400" dirty="0"/>
              <a:t>802.15.4md Revision - bug fixes and roll-up of amendments n, q, s, t, u, v, x, and Corrigendum </a:t>
            </a:r>
          </a:p>
          <a:p>
            <a:pPr marL="914400" lvl="2" indent="0" eaLnBrk="1" hangingPunct="1">
              <a:lnSpc>
                <a:spcPct val="80000"/>
              </a:lnSpc>
              <a:buNone/>
            </a:pPr>
            <a:r>
              <a:rPr lang="en-US" sz="2000" b="1" i="1" dirty="0">
                <a:solidFill>
                  <a:srgbClr val="000099"/>
                </a:solidFill>
              </a:rPr>
              <a:t>STATUS: In Letter Ballot Phase - Preparing for 2</a:t>
            </a:r>
            <a:r>
              <a:rPr lang="en-US" sz="2000" b="1" i="1" baseline="30000" dirty="0">
                <a:solidFill>
                  <a:srgbClr val="000099"/>
                </a:solidFill>
              </a:rPr>
              <a:t>nd</a:t>
            </a:r>
            <a:r>
              <a:rPr lang="en-US" sz="2000" b="1" i="1" dirty="0">
                <a:solidFill>
                  <a:srgbClr val="000099"/>
                </a:solidFill>
              </a:rPr>
              <a:t> LB Recirculation. Targeting to submit for initial sponsor ballot in  Dec. 2019.</a:t>
            </a:r>
          </a:p>
          <a:p>
            <a:pPr marL="914400" lvl="2" indent="0" eaLnBrk="1" hangingPunct="1">
              <a:lnSpc>
                <a:spcPct val="80000"/>
              </a:lnSpc>
              <a:buNone/>
            </a:pPr>
            <a:endParaRPr lang="en-US" sz="800" i="1" dirty="0"/>
          </a:p>
          <a:p>
            <a:pPr lvl="1" eaLnBrk="1" hangingPunct="1">
              <a:lnSpc>
                <a:spcPct val="80000"/>
              </a:lnSpc>
            </a:pPr>
            <a:r>
              <a:rPr lang="en-US" sz="2400" dirty="0"/>
              <a:t>802.15.4w - Low Power Wide Area Network (LPWAN) PHY</a:t>
            </a:r>
          </a:p>
          <a:p>
            <a:pPr marL="914400" lvl="2" indent="0" eaLnBrk="1" hangingPunct="1">
              <a:lnSpc>
                <a:spcPct val="80000"/>
              </a:lnSpc>
              <a:buNone/>
            </a:pPr>
            <a:r>
              <a:rPr lang="en-US" sz="2000" b="1" i="1" dirty="0">
                <a:solidFill>
                  <a:srgbClr val="000099"/>
                </a:solidFill>
              </a:rPr>
              <a:t>STATUS: In Sponsor Ballot Phase - 2</a:t>
            </a:r>
            <a:r>
              <a:rPr lang="en-US" sz="2000" b="1" i="1" baseline="30000" dirty="0">
                <a:solidFill>
                  <a:srgbClr val="000099"/>
                </a:solidFill>
              </a:rPr>
              <a:t>nd</a:t>
            </a:r>
            <a:r>
              <a:rPr lang="en-US" sz="2000" b="1" i="1" dirty="0">
                <a:solidFill>
                  <a:srgbClr val="000099"/>
                </a:solidFill>
              </a:rPr>
              <a:t> SB Recirculation closes on  10/18/19.</a:t>
            </a:r>
            <a:endParaRPr lang="en-US" sz="800" dirty="0"/>
          </a:p>
        </p:txBody>
      </p:sp>
    </p:spTree>
    <p:extLst>
      <p:ext uri="{BB962C8B-B14F-4D97-AF65-F5344CB8AC3E}">
        <p14:creationId xmlns:p14="http://schemas.microsoft.com/office/powerpoint/2010/main" val="1463167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 (</a:t>
            </a:r>
            <a:r>
              <a:rPr lang="en-US" dirty="0" err="1"/>
              <a:t>cont</a:t>
            </a:r>
            <a:r>
              <a:rPr lang="en-US" dirty="0"/>
              <a:t>)</a:t>
            </a:r>
          </a:p>
        </p:txBody>
      </p:sp>
      <p:sp>
        <p:nvSpPr>
          <p:cNvPr id="11267" name="Rectangle 3"/>
          <p:cNvSpPr>
            <a:spLocks noGrp="1" noChangeArrowheads="1"/>
          </p:cNvSpPr>
          <p:nvPr>
            <p:ph type="body" idx="1"/>
          </p:nvPr>
        </p:nvSpPr>
        <p:spPr>
          <a:xfrm>
            <a:off x="529208" y="1600200"/>
            <a:ext cx="8075240" cy="4925144"/>
          </a:xfrm>
        </p:spPr>
        <p:txBody>
          <a:bodyPr/>
          <a:lstStyle/>
          <a:p>
            <a:pPr marL="0" indent="0" eaLnBrk="1" hangingPunct="1">
              <a:lnSpc>
                <a:spcPct val="80000"/>
              </a:lnSpc>
              <a:buNone/>
              <a:tabLst>
                <a:tab pos="457200" algn="l"/>
              </a:tabLst>
            </a:pPr>
            <a:r>
              <a:rPr lang="en-US" sz="2800" dirty="0"/>
              <a:t>IEEE802.15.4 - </a:t>
            </a:r>
            <a:r>
              <a:rPr lang="en-US" sz="2800" i="1" dirty="0"/>
              <a:t>Low-Rate Wireless Personal Area Networks (LR-WPANs</a:t>
            </a:r>
            <a:r>
              <a:rPr lang="en-US" sz="2800" dirty="0"/>
              <a:t> )</a:t>
            </a:r>
            <a:br>
              <a:rPr lang="en-US" sz="2800" dirty="0"/>
            </a:br>
            <a:r>
              <a:rPr lang="en-US" sz="2800" dirty="0"/>
              <a:t>	Amendments/Projects (</a:t>
            </a:r>
            <a:r>
              <a:rPr lang="en-US" sz="2800" dirty="0" err="1"/>
              <a:t>cont</a:t>
            </a:r>
            <a:r>
              <a:rPr lang="en-US" sz="2800" dirty="0"/>
              <a:t>):</a:t>
            </a:r>
          </a:p>
          <a:p>
            <a:pPr marL="0" indent="0" eaLnBrk="1" hangingPunct="1">
              <a:lnSpc>
                <a:spcPct val="80000"/>
              </a:lnSpc>
              <a:buNone/>
            </a:pPr>
            <a:endParaRPr lang="en-US" sz="800" dirty="0"/>
          </a:p>
          <a:p>
            <a:pPr lvl="1" eaLnBrk="1" hangingPunct="1">
              <a:lnSpc>
                <a:spcPct val="80000"/>
              </a:lnSpc>
            </a:pPr>
            <a:r>
              <a:rPr lang="en-US" sz="2400" dirty="0"/>
              <a:t>802.15.4y - Security Next Generation (SECN), Adding AES-256 CCM plus a cipher suite/authentication method registry and a process for inclusion of additional algorithms</a:t>
            </a:r>
          </a:p>
          <a:p>
            <a:pPr marL="914400" lvl="2" indent="0" eaLnBrk="1" hangingPunct="1">
              <a:lnSpc>
                <a:spcPct val="80000"/>
              </a:lnSpc>
              <a:buNone/>
            </a:pPr>
            <a:r>
              <a:rPr lang="en-US" sz="2000" b="1" i="1" dirty="0">
                <a:solidFill>
                  <a:srgbClr val="000099"/>
                </a:solidFill>
              </a:rPr>
              <a:t>STATUS: In Pre-Ballot Phase - hearing content, developing draft. Targeting to submit for initial letter ballot in  Oct. 2019.</a:t>
            </a:r>
          </a:p>
          <a:p>
            <a:pPr lvl="2" eaLnBrk="1" hangingPunct="1">
              <a:lnSpc>
                <a:spcPct val="80000"/>
              </a:lnSpc>
            </a:pPr>
            <a:endParaRPr lang="en-US" sz="800" i="1" dirty="0"/>
          </a:p>
          <a:p>
            <a:pPr lvl="1" eaLnBrk="1" hangingPunct="1">
              <a:lnSpc>
                <a:spcPct val="80000"/>
              </a:lnSpc>
            </a:pPr>
            <a:endParaRPr lang="en-US" sz="2000" b="1" i="1" dirty="0">
              <a:solidFill>
                <a:srgbClr val="000099"/>
              </a:solidFill>
            </a:endParaRPr>
          </a:p>
        </p:txBody>
      </p:sp>
    </p:spTree>
    <p:extLst>
      <p:ext uri="{BB962C8B-B14F-4D97-AF65-F5344CB8AC3E}">
        <p14:creationId xmlns:p14="http://schemas.microsoft.com/office/powerpoint/2010/main" val="12546842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 (</a:t>
            </a:r>
            <a:r>
              <a:rPr lang="en-US" dirty="0" err="1"/>
              <a:t>cont</a:t>
            </a:r>
            <a:r>
              <a:rPr lang="en-US" dirty="0"/>
              <a:t>)</a:t>
            </a:r>
          </a:p>
        </p:txBody>
      </p:sp>
      <p:sp>
        <p:nvSpPr>
          <p:cNvPr id="11267" name="Rectangle 3"/>
          <p:cNvSpPr>
            <a:spLocks noGrp="1" noChangeArrowheads="1"/>
          </p:cNvSpPr>
          <p:nvPr>
            <p:ph type="body" idx="1"/>
          </p:nvPr>
        </p:nvSpPr>
        <p:spPr>
          <a:xfrm>
            <a:off x="527540" y="1600200"/>
            <a:ext cx="8076908" cy="4925144"/>
          </a:xfrm>
        </p:spPr>
        <p:txBody>
          <a:bodyPr/>
          <a:lstStyle/>
          <a:p>
            <a:pPr marL="0" indent="0" eaLnBrk="1" hangingPunct="1">
              <a:lnSpc>
                <a:spcPct val="80000"/>
              </a:lnSpc>
              <a:buNone/>
              <a:tabLst>
                <a:tab pos="457200" algn="l"/>
              </a:tabLst>
            </a:pPr>
            <a:r>
              <a:rPr lang="en-US" sz="2800" dirty="0"/>
              <a:t>IEEE802.15.4 - </a:t>
            </a:r>
            <a:r>
              <a:rPr lang="en-US" sz="2800" i="1" dirty="0"/>
              <a:t>Low-Rate Wireless Personal Area Networks (LR-WPANs</a:t>
            </a:r>
            <a:r>
              <a:rPr lang="en-US" sz="2800" dirty="0"/>
              <a:t> )</a:t>
            </a:r>
            <a:br>
              <a:rPr lang="en-US" sz="2800" dirty="0"/>
            </a:br>
            <a:r>
              <a:rPr lang="en-US" sz="2800" dirty="0"/>
              <a:t>	Amendments/Projects (</a:t>
            </a:r>
            <a:r>
              <a:rPr lang="en-US" sz="2800" dirty="0" err="1"/>
              <a:t>cont</a:t>
            </a:r>
            <a:r>
              <a:rPr lang="en-US" sz="2800" dirty="0"/>
              <a:t>):</a:t>
            </a:r>
          </a:p>
          <a:p>
            <a:pPr marL="0" indent="0" eaLnBrk="1" hangingPunct="1">
              <a:lnSpc>
                <a:spcPct val="80000"/>
              </a:lnSpc>
              <a:buNone/>
            </a:pPr>
            <a:endParaRPr lang="en-US" sz="800" dirty="0"/>
          </a:p>
          <a:p>
            <a:pPr lvl="1" eaLnBrk="1" hangingPunct="1">
              <a:lnSpc>
                <a:spcPct val="80000"/>
              </a:lnSpc>
            </a:pPr>
            <a:r>
              <a:rPr lang="en-US" sz="2400" dirty="0"/>
              <a:t>802.15.4z - Enhanced Impulse Radio (EIR), Enhancements to the HRP and LRP UWB PHYs and associated ranging techniques</a:t>
            </a:r>
          </a:p>
          <a:p>
            <a:pPr marL="914400" lvl="2" indent="0" eaLnBrk="1" hangingPunct="1">
              <a:lnSpc>
                <a:spcPct val="80000"/>
              </a:lnSpc>
              <a:buNone/>
            </a:pPr>
            <a:r>
              <a:rPr lang="en-US" sz="2000" b="1" i="1" dirty="0">
                <a:solidFill>
                  <a:srgbClr val="000099"/>
                </a:solidFill>
              </a:rPr>
              <a:t>STATUS: In Letter Ballot Phase - 2</a:t>
            </a:r>
            <a:r>
              <a:rPr lang="en-US" sz="2000" b="1" i="1" baseline="30000" dirty="0">
                <a:solidFill>
                  <a:srgbClr val="000099"/>
                </a:solidFill>
              </a:rPr>
              <a:t>nd</a:t>
            </a:r>
            <a:r>
              <a:rPr lang="en-US" sz="2000" b="1" i="1" dirty="0">
                <a:solidFill>
                  <a:srgbClr val="000099"/>
                </a:solidFill>
              </a:rPr>
              <a:t> LB Recirculation closes on  10/18/19. 2</a:t>
            </a:r>
            <a:r>
              <a:rPr lang="en-US" sz="2000" b="1" i="1" baseline="30000" dirty="0">
                <a:solidFill>
                  <a:srgbClr val="000099"/>
                </a:solidFill>
              </a:rPr>
              <a:t>nd</a:t>
            </a:r>
            <a:r>
              <a:rPr lang="en-US" sz="2000" b="1" i="1" dirty="0">
                <a:solidFill>
                  <a:srgbClr val="000099"/>
                </a:solidFill>
              </a:rPr>
              <a:t> Face to Face comment resolution meeting being held the week of 10/14 @ Samsung Research America in Mountain View, CA.</a:t>
            </a:r>
          </a:p>
        </p:txBody>
      </p:sp>
    </p:spTree>
    <p:extLst>
      <p:ext uri="{BB962C8B-B14F-4D97-AF65-F5344CB8AC3E}">
        <p14:creationId xmlns:p14="http://schemas.microsoft.com/office/powerpoint/2010/main" val="377574297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tabLst>
                <a:tab pos="457200" algn="l"/>
              </a:tabLst>
            </a:pPr>
            <a:r>
              <a:rPr lang="en-US" sz="2800" dirty="0"/>
              <a:t>IEEE802.15.5 - </a:t>
            </a:r>
            <a:r>
              <a:rPr lang="en-US" sz="2800" i="1" dirty="0"/>
              <a:t>Mesh Networking Recommended Practice</a:t>
            </a:r>
            <a:br>
              <a:rPr lang="en-US" sz="2800" dirty="0"/>
            </a:br>
            <a:r>
              <a:rPr lang="en-US" sz="2800" dirty="0"/>
              <a:t>	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a:p>
            <a:pPr marL="114300" indent="0" eaLnBrk="1" hangingPunct="1">
              <a:lnSpc>
                <a:spcPct val="80000"/>
              </a:lnSpc>
              <a:buNone/>
            </a:pPr>
            <a:endParaRPr lang="en-US" sz="2000" b="1" i="1" dirty="0">
              <a:solidFill>
                <a:srgbClr val="000099"/>
              </a:solidFill>
            </a:endParaRPr>
          </a:p>
          <a:p>
            <a:pPr marL="0" indent="0" eaLnBrk="1" hangingPunct="1">
              <a:lnSpc>
                <a:spcPct val="80000"/>
              </a:lnSpc>
              <a:buNone/>
              <a:tabLst>
                <a:tab pos="457200" algn="l"/>
              </a:tabLst>
            </a:pPr>
            <a:r>
              <a:rPr lang="en-US" sz="2800" dirty="0"/>
              <a:t>IEEE802.15.6 - </a:t>
            </a:r>
            <a:r>
              <a:rPr lang="en-US" sz="2800" i="1" dirty="0"/>
              <a:t>Body Area Networking for medical and entertainment applications</a:t>
            </a:r>
            <a:br>
              <a:rPr lang="en-US" sz="2800" dirty="0"/>
            </a:br>
            <a:r>
              <a:rPr lang="en-US" sz="2800" dirty="0"/>
              <a:t>	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a:p>
            <a:pPr marL="914400" lvl="2" indent="0" eaLnBrk="1" hangingPunct="1">
              <a:lnSpc>
                <a:spcPct val="80000"/>
              </a:lnSpc>
              <a:buNone/>
            </a:pP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p:txBody>
      </p:sp>
    </p:spTree>
    <p:extLst>
      <p:ext uri="{BB962C8B-B14F-4D97-AF65-F5344CB8AC3E}">
        <p14:creationId xmlns:p14="http://schemas.microsoft.com/office/powerpoint/2010/main" val="323821987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p>
        </p:txBody>
      </p:sp>
      <p:sp>
        <p:nvSpPr>
          <p:cNvPr id="3" name="Content Placeholder 2"/>
          <p:cNvSpPr>
            <a:spLocks noGrp="1"/>
          </p:cNvSpPr>
          <p:nvPr>
            <p:ph idx="1"/>
          </p:nvPr>
        </p:nvSpPr>
        <p:spPr>
          <a:xfrm>
            <a:off x="530488" y="1593506"/>
            <a:ext cx="7632848" cy="4931837"/>
          </a:xfrm>
        </p:spPr>
        <p:txBody>
          <a:bodyPr/>
          <a:lstStyle/>
          <a:p>
            <a:pPr marL="0" indent="0" eaLnBrk="1" hangingPunct="1">
              <a:lnSpc>
                <a:spcPct val="80000"/>
              </a:lnSpc>
              <a:buNone/>
              <a:tabLst>
                <a:tab pos="457200" algn="l"/>
              </a:tabLst>
            </a:pPr>
            <a:r>
              <a:rPr lang="en-US" sz="2800" dirty="0"/>
              <a:t>IEEE802.15.7 - </a:t>
            </a:r>
            <a:r>
              <a:rPr lang="en-US" sz="2800" i="1" dirty="0"/>
              <a:t>Visible Light Communications using structured lighting</a:t>
            </a:r>
            <a:br>
              <a:rPr lang="en-US" sz="2800" i="1" dirty="0"/>
            </a:br>
            <a:r>
              <a:rPr lang="en-US" sz="2800" i="1" dirty="0"/>
              <a:t>	</a:t>
            </a:r>
            <a:r>
              <a:rPr lang="en-US" sz="2800" dirty="0"/>
              <a:t>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p>
          <a:p>
            <a:pPr marL="0" indent="0" eaLnBrk="1" hangingPunct="1">
              <a:lnSpc>
                <a:spcPct val="80000"/>
              </a:lnSpc>
              <a:buNone/>
              <a:tabLst>
                <a:tab pos="457200" algn="l"/>
              </a:tabLst>
            </a:pPr>
            <a:endParaRPr lang="en-US" sz="2000" b="1" i="1" dirty="0">
              <a:solidFill>
                <a:srgbClr val="000099"/>
              </a:solidFill>
            </a:endParaRPr>
          </a:p>
          <a:p>
            <a:pPr marL="0" indent="0" eaLnBrk="1" hangingPunct="1">
              <a:lnSpc>
                <a:spcPct val="80000"/>
              </a:lnSpc>
              <a:buNone/>
              <a:tabLst>
                <a:tab pos="457200" algn="l"/>
              </a:tabLst>
            </a:pPr>
            <a:r>
              <a:rPr lang="en-US" sz="2800" dirty="0"/>
              <a:t>IEEE802.15.8 - </a:t>
            </a:r>
            <a:r>
              <a:rPr lang="en-US" sz="2800" i="1" dirty="0"/>
              <a:t>Peer Aware Communications</a:t>
            </a:r>
            <a:br>
              <a:rPr lang="en-US" sz="2800" i="1" dirty="0"/>
            </a:br>
            <a:r>
              <a:rPr lang="en-US" sz="2800" dirty="0"/>
              <a:t>	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endParaRPr lang="en-US" sz="2000" b="1" i="1" dirty="0">
              <a:solidFill>
                <a:srgbClr val="000099"/>
              </a:solidFill>
            </a:endParaRPr>
          </a:p>
          <a:p>
            <a:pPr marL="114300" indent="0" eaLnBrk="1" hangingPunct="1">
              <a:lnSpc>
                <a:spcPct val="80000"/>
              </a:lnSpc>
              <a:buNone/>
            </a:pPr>
            <a:endParaRPr lang="en-US" sz="2800" b="1" i="1" dirty="0">
              <a:solidFill>
                <a:srgbClr val="000099"/>
              </a:solidFill>
            </a:endParaRPr>
          </a:p>
          <a:p>
            <a:pPr marL="914400" lvl="2" indent="0" eaLnBrk="1" hangingPunct="1">
              <a:lnSpc>
                <a:spcPct val="80000"/>
              </a:lnSpc>
              <a:buNone/>
            </a:pPr>
            <a:endParaRPr lang="en-US" sz="2000" b="1" i="1" dirty="0"/>
          </a:p>
        </p:txBody>
      </p:sp>
    </p:spTree>
    <p:extLst>
      <p:ext uri="{BB962C8B-B14F-4D97-AF65-F5344CB8AC3E}">
        <p14:creationId xmlns:p14="http://schemas.microsoft.com/office/powerpoint/2010/main" val="416996534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Active Projects/Status</a:t>
            </a:r>
          </a:p>
        </p:txBody>
      </p:sp>
      <p:sp>
        <p:nvSpPr>
          <p:cNvPr id="11267" name="Rectangle 3"/>
          <p:cNvSpPr>
            <a:spLocks noGrp="1" noChangeArrowheads="1"/>
          </p:cNvSpPr>
          <p:nvPr>
            <p:ph type="body" idx="1"/>
          </p:nvPr>
        </p:nvSpPr>
        <p:spPr>
          <a:xfrm>
            <a:off x="530876" y="1600200"/>
            <a:ext cx="7931224" cy="4925144"/>
          </a:xfrm>
        </p:spPr>
        <p:txBody>
          <a:bodyPr/>
          <a:lstStyle/>
          <a:p>
            <a:pPr marL="0" indent="0" eaLnBrk="1" hangingPunct="1">
              <a:lnSpc>
                <a:spcPct val="80000"/>
              </a:lnSpc>
              <a:buNone/>
              <a:tabLst>
                <a:tab pos="457200" algn="l"/>
              </a:tabLst>
            </a:pPr>
            <a:r>
              <a:rPr lang="en-US" sz="2800" dirty="0"/>
              <a:t>IEEE802.15.9 - </a:t>
            </a:r>
            <a:r>
              <a:rPr lang="en-US" sz="2800" i="1" dirty="0"/>
              <a:t>KMP-Recommended Practice for a 15.4 Key Management Protocol</a:t>
            </a:r>
            <a:br>
              <a:rPr lang="en-US" sz="2800" dirty="0"/>
            </a:br>
            <a:r>
              <a:rPr lang="en-US" sz="2800" dirty="0"/>
              <a:t>	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endParaRPr lang="en-US" sz="2000" b="1" i="1" dirty="0">
              <a:solidFill>
                <a:srgbClr val="000099"/>
              </a:solidFill>
            </a:endParaRPr>
          </a:p>
          <a:p>
            <a:pPr marL="0" indent="0" eaLnBrk="1" hangingPunct="1">
              <a:lnSpc>
                <a:spcPct val="80000"/>
              </a:lnSpc>
              <a:buNone/>
              <a:tabLst>
                <a:tab pos="457200" algn="l"/>
              </a:tabLst>
            </a:pPr>
            <a:endParaRPr lang="en-US" sz="2000" dirty="0"/>
          </a:p>
          <a:p>
            <a:pPr marL="0" indent="0" eaLnBrk="1" hangingPunct="1">
              <a:lnSpc>
                <a:spcPct val="80000"/>
              </a:lnSpc>
              <a:buNone/>
              <a:tabLst>
                <a:tab pos="457200" algn="l"/>
              </a:tabLst>
            </a:pPr>
            <a:r>
              <a:rPr lang="en-US" sz="2800" dirty="0"/>
              <a:t>IEEE802.15.10 - </a:t>
            </a:r>
            <a:r>
              <a:rPr lang="en-US" sz="2800" i="1" dirty="0"/>
              <a:t>Layer 2 Routing Recommended Practice</a:t>
            </a:r>
            <a:br>
              <a:rPr lang="en-US" sz="2800" dirty="0"/>
            </a:br>
            <a:r>
              <a:rPr lang="en-US" sz="2800" dirty="0"/>
              <a:t>	Amendments:</a:t>
            </a:r>
          </a:p>
          <a:p>
            <a:pPr marL="0" indent="0" eaLnBrk="1" hangingPunct="1">
              <a:lnSpc>
                <a:spcPct val="80000"/>
              </a:lnSpc>
              <a:buNone/>
            </a:pPr>
            <a:endParaRPr lang="en-US" sz="1200" dirty="0"/>
          </a:p>
          <a:p>
            <a:pPr marL="914400" lvl="2" indent="0" eaLnBrk="1" hangingPunct="1">
              <a:lnSpc>
                <a:spcPct val="80000"/>
              </a:lnSpc>
              <a:buNone/>
            </a:pPr>
            <a:r>
              <a:rPr lang="en-US" sz="2000" b="1" i="1" dirty="0"/>
              <a:t>STATUS: No new amendments.</a:t>
            </a:r>
            <a:endParaRPr lang="en-US" sz="2000" b="1" i="1" dirty="0">
              <a:solidFill>
                <a:srgbClr val="000099"/>
              </a:solidFill>
            </a:endParaRPr>
          </a:p>
          <a:p>
            <a:pPr marL="914400" lvl="2" indent="0" eaLnBrk="1" hangingPunct="1">
              <a:lnSpc>
                <a:spcPct val="80000"/>
              </a:lnSpc>
              <a:buNone/>
            </a:pPr>
            <a:endParaRPr lang="en-US" sz="2000" b="1" i="1" dirty="0">
              <a:solidFill>
                <a:srgbClr val="000099"/>
              </a:solidFill>
            </a:endParaRPr>
          </a:p>
        </p:txBody>
      </p:sp>
    </p:spTree>
    <p:extLst>
      <p:ext uri="{BB962C8B-B14F-4D97-AF65-F5344CB8AC3E}">
        <p14:creationId xmlns:p14="http://schemas.microsoft.com/office/powerpoint/2010/main" val="4107694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21"/>
          <p:cNvSpPr>
            <a:spLocks noGrp="1"/>
          </p:cNvSpPr>
          <p:nvPr>
            <p:ph type="title" idx="4294967295"/>
          </p:nvPr>
        </p:nvSpPr>
        <p:spPr/>
        <p:txBody>
          <a:bodyPr anchor="t"/>
          <a:lstStyle/>
          <a:p>
            <a:pPr eaLnBrk="1" hangingPunct="1"/>
            <a:r>
              <a:rPr lang="en-GB" dirty="0"/>
              <a:t>Disclaimer…</a:t>
            </a:r>
          </a:p>
        </p:txBody>
      </p:sp>
      <p:sp>
        <p:nvSpPr>
          <p:cNvPr id="5123" name="Content Placeholder 22"/>
          <p:cNvSpPr>
            <a:spLocks noGrp="1"/>
          </p:cNvSpPr>
          <p:nvPr>
            <p:ph idx="4294967295"/>
          </p:nvPr>
        </p:nvSpPr>
        <p:spPr>
          <a:xfrm>
            <a:off x="685800" y="1524000"/>
            <a:ext cx="7772400" cy="5001344"/>
          </a:xfrm>
        </p:spPr>
        <p:txBody>
          <a:bodyPr/>
          <a:lstStyle/>
          <a:p>
            <a:pPr eaLnBrk="1" hangingPunct="1">
              <a:buFontTx/>
              <a:buNone/>
            </a:pPr>
            <a:r>
              <a:rPr lang="en-GB" sz="2800" dirty="0"/>
              <a:t> “At lectures, symposia, seminars, or educational courses, an individual presenting information on IEEE standards shall make it clear that his or her views should be considered the personal views of that individual rather than the formal position, explanation, or interpretation of the IEEE.”</a:t>
            </a:r>
          </a:p>
          <a:p>
            <a:pPr eaLnBrk="1" hangingPunct="1">
              <a:buFontTx/>
              <a:buNone/>
            </a:pPr>
            <a:r>
              <a:rPr lang="en-GB" dirty="0"/>
              <a:t>   </a:t>
            </a:r>
            <a:r>
              <a:rPr lang="en-GB" sz="2000" dirty="0"/>
              <a:t>IEEE-SA Standards Board Operation Manual (</a:t>
            </a:r>
            <a:r>
              <a:rPr lang="en-GB" sz="2000" dirty="0" err="1"/>
              <a:t>subclause</a:t>
            </a:r>
            <a:r>
              <a:rPr lang="en-GB" sz="2000" dirty="0"/>
              <a:t> 5.9.3)</a:t>
            </a:r>
          </a:p>
          <a:p>
            <a:pPr eaLnBrk="1" hangingPunct="1"/>
            <a:endParaRPr lang="en-GB"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endParaRPr lang="en-US" sz="3600" dirty="0"/>
          </a:p>
        </p:txBody>
      </p:sp>
      <p:sp>
        <p:nvSpPr>
          <p:cNvPr id="3" name="Content Placeholder 2"/>
          <p:cNvSpPr>
            <a:spLocks noGrp="1"/>
          </p:cNvSpPr>
          <p:nvPr>
            <p:ph idx="1"/>
          </p:nvPr>
        </p:nvSpPr>
        <p:spPr>
          <a:xfrm>
            <a:off x="527152" y="1600198"/>
            <a:ext cx="7715200" cy="4925145"/>
          </a:xfrm>
        </p:spPr>
        <p:txBody>
          <a:bodyPr>
            <a:noAutofit/>
          </a:bodyPr>
          <a:lstStyle/>
          <a:p>
            <a:pPr marL="0" indent="0" eaLnBrk="1" hangingPunct="1">
              <a:lnSpc>
                <a:spcPct val="80000"/>
              </a:lnSpc>
              <a:buNone/>
            </a:pPr>
            <a:r>
              <a:rPr lang="en-US" sz="2800" dirty="0"/>
              <a:t>IEEE802.15 New Standards Work (</a:t>
            </a:r>
            <a:r>
              <a:rPr lang="en-US" sz="2800" dirty="0" err="1"/>
              <a:t>cont</a:t>
            </a:r>
            <a:r>
              <a:rPr lang="en-US" sz="2800" dirty="0"/>
              <a:t>):</a:t>
            </a:r>
          </a:p>
          <a:p>
            <a:pPr marL="0" indent="0" eaLnBrk="1" hangingPunct="1">
              <a:lnSpc>
                <a:spcPct val="80000"/>
              </a:lnSpc>
              <a:buNone/>
            </a:pPr>
            <a:endParaRPr lang="en-US" sz="800" dirty="0"/>
          </a:p>
          <a:p>
            <a:pPr lvl="1" eaLnBrk="1" hangingPunct="1">
              <a:lnSpc>
                <a:spcPct val="80000"/>
              </a:lnSpc>
            </a:pPr>
            <a:r>
              <a:rPr lang="en-US" sz="2400" dirty="0"/>
              <a:t>802.15.12 - </a:t>
            </a:r>
            <a:r>
              <a:rPr lang="en-US" sz="2400" i="1" dirty="0"/>
              <a:t>Upper Layer Interface (ULI) for 15.4</a:t>
            </a:r>
            <a:endParaRPr lang="en-US" sz="2400" dirty="0"/>
          </a:p>
          <a:p>
            <a:pPr lvl="2" eaLnBrk="1" hangingPunct="1">
              <a:lnSpc>
                <a:spcPct val="80000"/>
              </a:lnSpc>
            </a:pPr>
            <a:r>
              <a:rPr lang="en-US" sz="2200" dirty="0"/>
              <a:t>Make IEEE 802.15.4 easier to use, like 802.11 and 802.3</a:t>
            </a:r>
          </a:p>
          <a:p>
            <a:pPr lvl="2" eaLnBrk="1" hangingPunct="1">
              <a:lnSpc>
                <a:spcPct val="80000"/>
              </a:lnSpc>
            </a:pPr>
            <a:r>
              <a:rPr lang="en-US" sz="2200" dirty="0"/>
              <a:t>Enable the use of many of the higher layer protocol stacks used by 802.11 and 802.3 without changes</a:t>
            </a:r>
          </a:p>
          <a:p>
            <a:pPr lvl="2" eaLnBrk="1" hangingPunct="1">
              <a:lnSpc>
                <a:spcPct val="80000"/>
              </a:lnSpc>
            </a:pPr>
            <a:r>
              <a:rPr lang="en-US" sz="2200" dirty="0"/>
              <a:t>Allow 15.4 to address new applications, yet maintain backward compatibility with existing devices and applications</a:t>
            </a:r>
          </a:p>
          <a:p>
            <a:pPr lvl="2" eaLnBrk="1" hangingPunct="1">
              <a:lnSpc>
                <a:spcPct val="80000"/>
              </a:lnSpc>
            </a:pPr>
            <a:r>
              <a:rPr lang="en-US" sz="2200" dirty="0"/>
              <a:t>Potentially consolidate L2R, KMP, 6T,&amp; 6lowpan in one ULI</a:t>
            </a:r>
          </a:p>
          <a:p>
            <a:pPr lvl="2" eaLnBrk="1" hangingPunct="1">
              <a:lnSpc>
                <a:spcPct val="80000"/>
              </a:lnSpc>
            </a:pPr>
            <a:r>
              <a:rPr lang="en-US" sz="2200" dirty="0"/>
              <a:t>Coordinated with 802.1 and IETF</a:t>
            </a:r>
          </a:p>
          <a:p>
            <a:pPr marL="914400" lvl="2" indent="0" eaLnBrk="1" hangingPunct="1">
              <a:lnSpc>
                <a:spcPct val="80000"/>
              </a:lnSpc>
              <a:buNone/>
            </a:pPr>
            <a:r>
              <a:rPr lang="en-US" sz="2000" b="1" i="1" dirty="0">
                <a:solidFill>
                  <a:srgbClr val="000099"/>
                </a:solidFill>
              </a:rPr>
              <a:t>STATUS: In Pre-Ballot Phase - hearing content and developing draft. Targeting to submit for initial letter ballot in  Nov. 2019.</a:t>
            </a:r>
          </a:p>
        </p:txBody>
      </p:sp>
    </p:spTree>
    <p:extLst>
      <p:ext uri="{BB962C8B-B14F-4D97-AF65-F5344CB8AC3E}">
        <p14:creationId xmlns:p14="http://schemas.microsoft.com/office/powerpoint/2010/main" val="314236301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endParaRPr lang="en-US" sz="3600" dirty="0"/>
          </a:p>
        </p:txBody>
      </p:sp>
      <p:sp>
        <p:nvSpPr>
          <p:cNvPr id="3" name="Content Placeholder 2"/>
          <p:cNvSpPr>
            <a:spLocks noGrp="1"/>
          </p:cNvSpPr>
          <p:nvPr>
            <p:ph idx="1"/>
          </p:nvPr>
        </p:nvSpPr>
        <p:spPr>
          <a:xfrm>
            <a:off x="527152" y="1596076"/>
            <a:ext cx="7715200" cy="4929268"/>
          </a:xfrm>
        </p:spPr>
        <p:txBody>
          <a:bodyPr>
            <a:noAutofit/>
          </a:bodyPr>
          <a:lstStyle/>
          <a:p>
            <a:pPr marL="0" indent="0" eaLnBrk="1" hangingPunct="1">
              <a:lnSpc>
                <a:spcPct val="80000"/>
              </a:lnSpc>
              <a:buNone/>
            </a:pPr>
            <a:r>
              <a:rPr lang="en-US" sz="2800" dirty="0"/>
              <a:t>IEEE802.15 New Standards Work (</a:t>
            </a:r>
            <a:r>
              <a:rPr lang="en-US" sz="2800" dirty="0" err="1"/>
              <a:t>cont</a:t>
            </a:r>
            <a:r>
              <a:rPr lang="en-US" sz="2800" dirty="0"/>
              <a:t>):</a:t>
            </a:r>
          </a:p>
          <a:p>
            <a:pPr marL="0" indent="0" eaLnBrk="1" hangingPunct="1">
              <a:lnSpc>
                <a:spcPct val="80000"/>
              </a:lnSpc>
              <a:buNone/>
            </a:pPr>
            <a:endParaRPr lang="en-US" sz="800" dirty="0">
              <a:solidFill>
                <a:srgbClr val="FF0000"/>
              </a:solidFill>
            </a:endParaRPr>
          </a:p>
          <a:p>
            <a:pPr lvl="1" eaLnBrk="1" hangingPunct="1">
              <a:lnSpc>
                <a:spcPct val="80000"/>
              </a:lnSpc>
            </a:pPr>
            <a:r>
              <a:rPr lang="en-US" sz="2400" dirty="0"/>
              <a:t>802.15.13 - </a:t>
            </a:r>
            <a:r>
              <a:rPr lang="en-US" sz="2400" i="1" dirty="0"/>
              <a:t>Multi-gigabit OWC</a:t>
            </a:r>
          </a:p>
          <a:p>
            <a:pPr lvl="2" eaLnBrk="1" hangingPunct="1">
              <a:lnSpc>
                <a:spcPct val="80000"/>
              </a:lnSpc>
            </a:pPr>
            <a:r>
              <a:rPr lang="en-US" sz="2200" dirty="0"/>
              <a:t>Break out from 802.15.7a with a new MAC</a:t>
            </a:r>
          </a:p>
          <a:p>
            <a:pPr marL="914400" lvl="2" indent="0" eaLnBrk="1" hangingPunct="1">
              <a:lnSpc>
                <a:spcPct val="80000"/>
              </a:lnSpc>
              <a:buNone/>
            </a:pPr>
            <a:r>
              <a:rPr lang="en-US" sz="2000" b="1" i="1" dirty="0">
                <a:solidFill>
                  <a:srgbClr val="000099"/>
                </a:solidFill>
              </a:rPr>
              <a:t>STATUS: In Pre-Ballot Phase - preparing for initial letter ballot. Targeting to submit for initial letter ballot in  Nov. 2019.</a:t>
            </a:r>
          </a:p>
          <a:p>
            <a:pPr marL="114300" indent="0" eaLnBrk="1" hangingPunct="1">
              <a:lnSpc>
                <a:spcPct val="80000"/>
              </a:lnSpc>
              <a:buNone/>
            </a:pPr>
            <a:endParaRPr lang="en-US" sz="2000" b="1" i="1" dirty="0">
              <a:solidFill>
                <a:srgbClr val="000099"/>
              </a:solidFill>
            </a:endParaRPr>
          </a:p>
          <a:p>
            <a:pPr lvl="1" eaLnBrk="1" hangingPunct="1">
              <a:lnSpc>
                <a:spcPct val="80000"/>
              </a:lnSpc>
            </a:pPr>
            <a:r>
              <a:rPr lang="en-US" sz="2400" dirty="0"/>
              <a:t>802.15.22.3 - TV White Space Spectrum Characterization and Occupancy Sensing</a:t>
            </a:r>
          </a:p>
          <a:p>
            <a:pPr lvl="2" eaLnBrk="1" hangingPunct="1">
              <a:lnSpc>
                <a:spcPct val="80000"/>
              </a:lnSpc>
            </a:pPr>
            <a:r>
              <a:rPr lang="en-US" sz="2200" dirty="0"/>
              <a:t>Project moved from 802.22 to 802.15 to handle sponsor ballot phase.</a:t>
            </a:r>
          </a:p>
          <a:p>
            <a:pPr marL="914400" lvl="2" indent="0" eaLnBrk="1" hangingPunct="1">
              <a:lnSpc>
                <a:spcPct val="80000"/>
              </a:lnSpc>
              <a:buNone/>
            </a:pPr>
            <a:r>
              <a:rPr lang="en-US" sz="2000" b="1" i="1" dirty="0">
                <a:solidFill>
                  <a:srgbClr val="000099"/>
                </a:solidFill>
              </a:rPr>
              <a:t>STATUS: In Sponsor Ballot Phase - 1st SB closed on  8/18/19.</a:t>
            </a:r>
          </a:p>
        </p:txBody>
      </p:sp>
    </p:spTree>
    <p:extLst>
      <p:ext uri="{BB962C8B-B14F-4D97-AF65-F5344CB8AC3E}">
        <p14:creationId xmlns:p14="http://schemas.microsoft.com/office/powerpoint/2010/main" val="210844324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802.15 Active Projects/Status (</a:t>
            </a:r>
            <a:r>
              <a:rPr lang="en-US" dirty="0" err="1"/>
              <a:t>cont</a:t>
            </a:r>
            <a:r>
              <a:rPr lang="en-US" dirty="0"/>
              <a:t>)</a:t>
            </a:r>
            <a:endParaRPr lang="en-US" sz="3600" dirty="0"/>
          </a:p>
        </p:txBody>
      </p:sp>
      <p:sp>
        <p:nvSpPr>
          <p:cNvPr id="3" name="Content Placeholder 2"/>
          <p:cNvSpPr>
            <a:spLocks noGrp="1"/>
          </p:cNvSpPr>
          <p:nvPr>
            <p:ph idx="1"/>
          </p:nvPr>
        </p:nvSpPr>
        <p:spPr>
          <a:xfrm>
            <a:off x="523816" y="1600199"/>
            <a:ext cx="8219256" cy="4925145"/>
          </a:xfrm>
        </p:spPr>
        <p:txBody>
          <a:bodyPr>
            <a:noAutofit/>
          </a:bodyPr>
          <a:lstStyle/>
          <a:p>
            <a:pPr marL="0" indent="0" eaLnBrk="1" hangingPunct="1">
              <a:lnSpc>
                <a:spcPct val="80000"/>
              </a:lnSpc>
              <a:buNone/>
            </a:pPr>
            <a:r>
              <a:rPr lang="en-US" sz="2800" dirty="0"/>
              <a:t>IEEE802.15 Interest Groups:</a:t>
            </a:r>
          </a:p>
          <a:p>
            <a:pPr marL="0" indent="0" eaLnBrk="1" hangingPunct="1">
              <a:lnSpc>
                <a:spcPct val="80000"/>
              </a:lnSpc>
              <a:buNone/>
            </a:pPr>
            <a:endParaRPr lang="en-US" sz="800" dirty="0"/>
          </a:p>
          <a:p>
            <a:pPr lvl="1" eaLnBrk="1" hangingPunct="1">
              <a:lnSpc>
                <a:spcPct val="80000"/>
              </a:lnSpc>
            </a:pPr>
            <a:r>
              <a:rPr lang="en-US" sz="2400" dirty="0"/>
              <a:t>THz IG (TAG): Review and discuss the latest advances for using THz bands for wireless data applications.</a:t>
            </a:r>
            <a:endParaRPr lang="en-US" sz="1600" dirty="0"/>
          </a:p>
          <a:p>
            <a:pPr lvl="1" eaLnBrk="1" hangingPunct="1">
              <a:lnSpc>
                <a:spcPct val="80000"/>
              </a:lnSpc>
            </a:pPr>
            <a:endParaRPr lang="en-US" sz="800" dirty="0"/>
          </a:p>
          <a:p>
            <a:pPr lvl="1" eaLnBrk="1" hangingPunct="1">
              <a:lnSpc>
                <a:spcPct val="80000"/>
              </a:lnSpc>
            </a:pPr>
            <a:r>
              <a:rPr lang="en-US" sz="2400" dirty="0"/>
              <a:t>Dependability IG (DEP):  seeking to identify non implementation based strategies, which could be standardized, that inherently improve wireless link reliability.</a:t>
            </a:r>
          </a:p>
          <a:p>
            <a:pPr marL="857250" lvl="2" indent="0" eaLnBrk="1" hangingPunct="1">
              <a:lnSpc>
                <a:spcPct val="80000"/>
              </a:lnSpc>
              <a:buNone/>
            </a:pPr>
            <a:endParaRPr lang="en-US" sz="800" dirty="0"/>
          </a:p>
          <a:p>
            <a:pPr lvl="1" eaLnBrk="1" hangingPunct="1">
              <a:lnSpc>
                <a:spcPct val="80000"/>
              </a:lnSpc>
            </a:pPr>
            <a:r>
              <a:rPr lang="en-US" sz="2400" dirty="0"/>
              <a:t>Profiles IG (PRO):</a:t>
            </a:r>
            <a:endParaRPr lang="en-US" sz="800" dirty="0"/>
          </a:p>
          <a:p>
            <a:pPr lvl="1" eaLnBrk="1" hangingPunct="1">
              <a:lnSpc>
                <a:spcPct val="80000"/>
              </a:lnSpc>
            </a:pPr>
            <a:endParaRPr lang="en-US" sz="700" dirty="0"/>
          </a:p>
          <a:p>
            <a:pPr lvl="1" eaLnBrk="1" hangingPunct="1">
              <a:lnSpc>
                <a:spcPct val="80000"/>
              </a:lnSpc>
            </a:pPr>
            <a:r>
              <a:rPr lang="en-US" sz="2400" dirty="0"/>
              <a:t>Vehicular Assistive Technology IG (VAT): </a:t>
            </a:r>
          </a:p>
          <a:p>
            <a:pPr lvl="1" eaLnBrk="1" hangingPunct="1">
              <a:lnSpc>
                <a:spcPct val="80000"/>
              </a:lnSpc>
            </a:pPr>
            <a:endParaRPr lang="en-US" sz="700" dirty="0"/>
          </a:p>
          <a:p>
            <a:pPr lvl="1" eaLnBrk="1" hangingPunct="1">
              <a:lnSpc>
                <a:spcPct val="80000"/>
              </a:lnSpc>
            </a:pPr>
            <a:r>
              <a:rPr lang="en-US" sz="2400" dirty="0"/>
              <a:t>Guide for 15.4 Use IG (Guide):</a:t>
            </a:r>
          </a:p>
        </p:txBody>
      </p:sp>
    </p:spTree>
    <p:extLst>
      <p:ext uri="{BB962C8B-B14F-4D97-AF65-F5344CB8AC3E}">
        <p14:creationId xmlns:p14="http://schemas.microsoft.com/office/powerpoint/2010/main" val="375805452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Other Activity</a:t>
            </a:r>
          </a:p>
        </p:txBody>
      </p:sp>
      <p:sp>
        <p:nvSpPr>
          <p:cNvPr id="11267" name="Rectangle 3"/>
          <p:cNvSpPr>
            <a:spLocks noGrp="1" noChangeArrowheads="1"/>
          </p:cNvSpPr>
          <p:nvPr>
            <p:ph type="body" idx="1"/>
          </p:nvPr>
        </p:nvSpPr>
        <p:spPr>
          <a:xfrm>
            <a:off x="527152" y="1600198"/>
            <a:ext cx="8208912" cy="4925146"/>
          </a:xfrm>
        </p:spPr>
        <p:txBody>
          <a:bodyPr/>
          <a:lstStyle/>
          <a:p>
            <a:pPr marL="0" indent="0" eaLnBrk="1" hangingPunct="1">
              <a:lnSpc>
                <a:spcPct val="80000"/>
              </a:lnSpc>
              <a:buNone/>
            </a:pPr>
            <a:r>
              <a:rPr lang="en-US" sz="2800" dirty="0"/>
              <a:t>Joint effort with IETF:</a:t>
            </a:r>
          </a:p>
          <a:p>
            <a:pPr marL="0" indent="0" eaLnBrk="1" hangingPunct="1">
              <a:lnSpc>
                <a:spcPct val="80000"/>
              </a:lnSpc>
              <a:buNone/>
            </a:pPr>
            <a:endParaRPr lang="en-US" sz="800" dirty="0"/>
          </a:p>
          <a:p>
            <a:pPr eaLnBrk="1" hangingPunct="1">
              <a:lnSpc>
                <a:spcPct val="80000"/>
              </a:lnSpc>
            </a:pPr>
            <a:r>
              <a:rPr lang="en-US" sz="2400" dirty="0"/>
              <a:t>6Tisch Interest Group-formed to support collaboration and coordination of 802.15 activities/positions with IETF on an activity to utilize capabilities in 15.4e in conjunction with IPv6, specifically time slotted channel hopping (TSCH).</a:t>
            </a:r>
            <a:endParaRPr lang="en-US" sz="2800" dirty="0"/>
          </a:p>
          <a:p>
            <a:pPr marL="857250" lvl="2" indent="0" eaLnBrk="1" hangingPunct="1">
              <a:lnSpc>
                <a:spcPct val="80000"/>
              </a:lnSpc>
              <a:buNone/>
            </a:pPr>
            <a:r>
              <a:rPr lang="en-US" sz="2000" b="1" i="1" dirty="0"/>
              <a:t>STATUS: Ongoing effort.</a:t>
            </a:r>
          </a:p>
          <a:p>
            <a:pPr marL="114300" indent="0" eaLnBrk="1" hangingPunct="1">
              <a:lnSpc>
                <a:spcPct val="80000"/>
              </a:lnSpc>
              <a:buNone/>
            </a:pPr>
            <a:endParaRPr lang="en-US" sz="2000" b="1" i="1" dirty="0">
              <a:solidFill>
                <a:srgbClr val="000099"/>
              </a:solidFill>
            </a:endParaRPr>
          </a:p>
          <a:p>
            <a:pPr marL="0" indent="0" eaLnBrk="1" hangingPunct="1">
              <a:lnSpc>
                <a:spcPct val="80000"/>
              </a:lnSpc>
              <a:buNone/>
            </a:pPr>
            <a:r>
              <a:rPr lang="en-US" sz="2800" dirty="0">
                <a:solidFill>
                  <a:srgbClr val="69BE28"/>
                </a:solidFill>
              </a:rPr>
              <a:t>802.16 - Wi-MAX</a:t>
            </a:r>
          </a:p>
          <a:p>
            <a:pPr marL="342900" lvl="1" indent="-342900" eaLnBrk="1" hangingPunct="1">
              <a:lnSpc>
                <a:spcPct val="80000"/>
              </a:lnSpc>
              <a:buChar char="•"/>
            </a:pPr>
            <a:r>
              <a:rPr lang="en-US" sz="2400" dirty="0">
                <a:solidFill>
                  <a:srgbClr val="69BE28"/>
                </a:solidFill>
                <a:ea typeface="+mn-ea"/>
                <a:cs typeface="+mn-cs"/>
              </a:rPr>
              <a:t>Licensed Narrowband Amendment project looking to be </a:t>
            </a:r>
            <a:r>
              <a:rPr lang="en-US" sz="2400">
                <a:solidFill>
                  <a:srgbClr val="69BE28"/>
                </a:solidFill>
                <a:ea typeface="+mn-ea"/>
                <a:cs typeface="+mn-cs"/>
              </a:rPr>
              <a:t>moved to </a:t>
            </a:r>
            <a:r>
              <a:rPr lang="en-US" sz="2400" dirty="0">
                <a:solidFill>
                  <a:srgbClr val="69BE28"/>
                </a:solidFill>
                <a:ea typeface="+mn-ea"/>
                <a:cs typeface="+mn-cs"/>
              </a:rPr>
              <a:t>802.15 to handle draft prep, letter ballot phase, and sponsor ballot phase. Will be named 802.15.16</a:t>
            </a:r>
          </a:p>
          <a:p>
            <a:pPr marL="857250" lvl="2" indent="0" eaLnBrk="1" hangingPunct="1">
              <a:lnSpc>
                <a:spcPct val="80000"/>
              </a:lnSpc>
              <a:buNone/>
            </a:pPr>
            <a:r>
              <a:rPr lang="en-US" sz="2000" b="1" i="1" dirty="0">
                <a:solidFill>
                  <a:srgbClr val="69BE28"/>
                </a:solidFill>
              </a:rPr>
              <a:t>STATUS: In Committees Now - Looking to formally start Task Group activities in Jan. 2020.</a:t>
            </a:r>
          </a:p>
          <a:p>
            <a:pPr marL="0" indent="0" eaLnBrk="1" hangingPunct="1">
              <a:lnSpc>
                <a:spcPct val="80000"/>
              </a:lnSpc>
              <a:buNone/>
            </a:pPr>
            <a:endParaRPr lang="en-US" sz="2400" dirty="0"/>
          </a:p>
          <a:p>
            <a:pPr marL="0" indent="0" eaLnBrk="1" hangingPunct="1">
              <a:lnSpc>
                <a:spcPct val="80000"/>
              </a:lnSpc>
              <a:buNone/>
            </a:pPr>
            <a:endParaRPr lang="en-US" sz="2400" dirty="0"/>
          </a:p>
        </p:txBody>
      </p:sp>
    </p:spTree>
    <p:extLst>
      <p:ext uri="{BB962C8B-B14F-4D97-AF65-F5344CB8AC3E}">
        <p14:creationId xmlns:p14="http://schemas.microsoft.com/office/powerpoint/2010/main" val="183520831"/>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68313" y="404813"/>
            <a:ext cx="8229600" cy="792162"/>
          </a:xfrm>
        </p:spPr>
        <p:txBody>
          <a:bodyPr/>
          <a:lstStyle/>
          <a:p>
            <a:pPr eaLnBrk="1" hangingPunct="1"/>
            <a:r>
              <a:rPr lang="en-US" dirty="0"/>
              <a:t>802.15 Related Activities</a:t>
            </a:r>
          </a:p>
        </p:txBody>
      </p:sp>
      <p:sp>
        <p:nvSpPr>
          <p:cNvPr id="11267" name="Rectangle 3"/>
          <p:cNvSpPr>
            <a:spLocks noGrp="1" noChangeArrowheads="1"/>
          </p:cNvSpPr>
          <p:nvPr>
            <p:ph type="body" idx="1"/>
          </p:nvPr>
        </p:nvSpPr>
        <p:spPr>
          <a:xfrm>
            <a:off x="527152" y="1597130"/>
            <a:ext cx="8208912" cy="4928214"/>
          </a:xfrm>
        </p:spPr>
        <p:txBody>
          <a:bodyPr/>
          <a:lstStyle/>
          <a:p>
            <a:pPr marL="0" indent="0" eaLnBrk="1" hangingPunct="1">
              <a:lnSpc>
                <a:spcPct val="80000"/>
              </a:lnSpc>
              <a:buNone/>
            </a:pPr>
            <a:r>
              <a:rPr lang="en-US" sz="2800" dirty="0"/>
              <a:t>IEEE802.19 Sub GHz Coexistence SG:</a:t>
            </a:r>
          </a:p>
          <a:p>
            <a:pPr marL="0" indent="0" eaLnBrk="1" hangingPunct="1">
              <a:lnSpc>
                <a:spcPct val="80000"/>
              </a:lnSpc>
              <a:buNone/>
            </a:pPr>
            <a:endParaRPr lang="en-US" sz="800" dirty="0">
              <a:solidFill>
                <a:srgbClr val="000099"/>
              </a:solidFill>
            </a:endParaRPr>
          </a:p>
          <a:p>
            <a:pPr eaLnBrk="1" hangingPunct="1">
              <a:lnSpc>
                <a:spcPct val="80000"/>
              </a:lnSpc>
            </a:pPr>
            <a:r>
              <a:rPr lang="en-US" sz="2400" dirty="0"/>
              <a:t>Improved Coexistence – Improving targeted coexistence between 802.15 and 802.11 networks.</a:t>
            </a:r>
          </a:p>
          <a:p>
            <a:pPr marL="857250" lvl="2" indent="0" eaLnBrk="1" hangingPunct="1">
              <a:lnSpc>
                <a:spcPct val="80000"/>
              </a:lnSpc>
              <a:buNone/>
            </a:pPr>
            <a:r>
              <a:rPr lang="en-US" sz="2000" b="1" i="1" dirty="0">
                <a:solidFill>
                  <a:srgbClr val="000099"/>
                </a:solidFill>
              </a:rPr>
              <a:t>STATUS:  A coexistence recommended practice was generated and balloted within 802.19, and barely missed passing - there were 2 polar views on the draft. Discussions on next steps will continue. </a:t>
            </a:r>
          </a:p>
          <a:p>
            <a:pPr marL="0" indent="0" eaLnBrk="1" hangingPunct="1">
              <a:lnSpc>
                <a:spcPct val="80000"/>
              </a:lnSpc>
              <a:buNone/>
            </a:pPr>
            <a:endParaRPr lang="en-US" sz="2000" dirty="0"/>
          </a:p>
          <a:p>
            <a:pPr marL="0" indent="0" eaLnBrk="1" hangingPunct="1">
              <a:lnSpc>
                <a:spcPct val="80000"/>
              </a:lnSpc>
              <a:buNone/>
            </a:pPr>
            <a:r>
              <a:rPr lang="en-US" sz="2800" dirty="0"/>
              <a:t>IEEE802.11ax Coexistence Assurance Document (CAD)</a:t>
            </a:r>
            <a:endParaRPr lang="en-US" sz="900" dirty="0">
              <a:solidFill>
                <a:srgbClr val="000099"/>
              </a:solidFill>
            </a:endParaRPr>
          </a:p>
          <a:p>
            <a:pPr marL="857250" lvl="2" indent="0" eaLnBrk="1" hangingPunct="1">
              <a:lnSpc>
                <a:spcPct val="80000"/>
              </a:lnSpc>
              <a:buNone/>
            </a:pPr>
            <a:r>
              <a:rPr lang="en-US" sz="2000" b="1" i="1" dirty="0">
                <a:solidFill>
                  <a:srgbClr val="000099"/>
                </a:solidFill>
              </a:rPr>
              <a:t>STATUS: 802.11ax has essentially removed their CAD - this is concerning w.r.t. coexistence of 802.11ax with 802.15.4 networks - in particular UWB (802.15.4a and 802.15.4z) networks. Invitation to vote/comment during SA ballot will go out to all SA members. Still in Letter Ballot Phase, looking to go to SA Ballot in  Q4 2019.</a:t>
            </a:r>
          </a:p>
        </p:txBody>
      </p:sp>
    </p:spTree>
    <p:extLst>
      <p:ext uri="{BB962C8B-B14F-4D97-AF65-F5344CB8AC3E}">
        <p14:creationId xmlns:p14="http://schemas.microsoft.com/office/powerpoint/2010/main" val="121908357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ctrTitle"/>
          </p:nvPr>
        </p:nvSpPr>
        <p:spPr>
          <a:xfrm>
            <a:off x="685800" y="3787775"/>
            <a:ext cx="7772400" cy="2017489"/>
          </a:xfrm>
        </p:spPr>
        <p:txBody>
          <a:bodyPr/>
          <a:lstStyle/>
          <a:p>
            <a:pPr eaLnBrk="1" hangingPunct="1"/>
            <a:r>
              <a:rPr lang="en-US" sz="3200" dirty="0"/>
              <a:t>Questions?</a:t>
            </a:r>
            <a:br>
              <a:rPr lang="en-US" sz="3200" dirty="0"/>
            </a:br>
            <a:br>
              <a:rPr lang="en-US" sz="3200" dirty="0"/>
            </a:br>
            <a:r>
              <a:rPr lang="en-US" sz="2000" dirty="0"/>
              <a:t>Clint Powell</a:t>
            </a:r>
            <a:br>
              <a:rPr lang="en-US" sz="2000" dirty="0"/>
            </a:br>
            <a:r>
              <a:rPr lang="en-US" sz="2000" dirty="0">
                <a:hlinkClick r:id="rId2"/>
              </a:rPr>
              <a:t>cpowell@ieee.org</a:t>
            </a:r>
            <a:endParaRPr lang="en-US" sz="3200" dirty="0"/>
          </a:p>
        </p:txBody>
      </p:sp>
      <p:pic>
        <p:nvPicPr>
          <p:cNvPr id="1026" name="Picture 2"/>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490200" y="620688"/>
            <a:ext cx="5818104" cy="30158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2" name="Line 10"/>
          <p:cNvSpPr>
            <a:spLocks noChangeShapeType="1"/>
          </p:cNvSpPr>
          <p:nvPr/>
        </p:nvSpPr>
        <p:spPr bwMode="auto">
          <a:xfrm>
            <a:off x="755576" y="4437112"/>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7" name="Rectangle 2"/>
          <p:cNvSpPr>
            <a:spLocks noGrp="1" noChangeArrowheads="1"/>
          </p:cNvSpPr>
          <p:nvPr>
            <p:ph type="title" idx="4294967295"/>
          </p:nvPr>
        </p:nvSpPr>
        <p:spPr>
          <a:xfrm>
            <a:off x="457200" y="494001"/>
            <a:ext cx="8229600" cy="609600"/>
          </a:xfrm>
        </p:spPr>
        <p:txBody>
          <a:bodyPr anchor="t"/>
          <a:lstStyle/>
          <a:p>
            <a:pPr eaLnBrk="1" hangingPunct="1"/>
            <a:r>
              <a:rPr lang="en-US" dirty="0"/>
              <a:t>IEEE 802 Organization</a:t>
            </a:r>
          </a:p>
        </p:txBody>
      </p:sp>
      <p:sp>
        <p:nvSpPr>
          <p:cNvPr id="6148" name="Line 4"/>
          <p:cNvSpPr>
            <a:spLocks noChangeShapeType="1"/>
          </p:cNvSpPr>
          <p:nvPr/>
        </p:nvSpPr>
        <p:spPr bwMode="auto">
          <a:xfrm>
            <a:off x="7623175"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49" name="Line 5"/>
          <p:cNvSpPr>
            <a:spLocks noChangeShapeType="1"/>
          </p:cNvSpPr>
          <p:nvPr/>
        </p:nvSpPr>
        <p:spPr bwMode="auto">
          <a:xfrm>
            <a:off x="4349750" y="2155825"/>
            <a:ext cx="0" cy="166688"/>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0" name="Line 6"/>
          <p:cNvSpPr>
            <a:spLocks noChangeShapeType="1"/>
          </p:cNvSpPr>
          <p:nvPr/>
        </p:nvSpPr>
        <p:spPr bwMode="auto">
          <a:xfrm>
            <a:off x="4518025"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1" name="Line 7"/>
          <p:cNvSpPr>
            <a:spLocks noChangeShapeType="1"/>
          </p:cNvSpPr>
          <p:nvPr/>
        </p:nvSpPr>
        <p:spPr bwMode="auto">
          <a:xfrm>
            <a:off x="5565775" y="3397250"/>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2" name="Line 8"/>
          <p:cNvSpPr>
            <a:spLocks noChangeShapeType="1"/>
          </p:cNvSpPr>
          <p:nvPr/>
        </p:nvSpPr>
        <p:spPr bwMode="auto">
          <a:xfrm>
            <a:off x="7048500" y="3405188"/>
            <a:ext cx="1588" cy="1462087"/>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3" name="Line 9"/>
          <p:cNvSpPr>
            <a:spLocks noChangeShapeType="1"/>
          </p:cNvSpPr>
          <p:nvPr/>
        </p:nvSpPr>
        <p:spPr bwMode="auto">
          <a:xfrm>
            <a:off x="8147050" y="3411538"/>
            <a:ext cx="0" cy="132080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4" name="Line 10"/>
          <p:cNvSpPr>
            <a:spLocks noChangeShapeType="1"/>
          </p:cNvSpPr>
          <p:nvPr/>
        </p:nvSpPr>
        <p:spPr bwMode="auto">
          <a:xfrm>
            <a:off x="6546850" y="3402013"/>
            <a:ext cx="0" cy="311150"/>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5" name="Line 11"/>
          <p:cNvSpPr>
            <a:spLocks noChangeShapeType="1"/>
          </p:cNvSpPr>
          <p:nvPr/>
        </p:nvSpPr>
        <p:spPr bwMode="auto">
          <a:xfrm>
            <a:off x="803275" y="3406775"/>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6" name="Line 12"/>
          <p:cNvSpPr>
            <a:spLocks noChangeShapeType="1"/>
          </p:cNvSpPr>
          <p:nvPr/>
        </p:nvSpPr>
        <p:spPr bwMode="auto">
          <a:xfrm>
            <a:off x="2598738" y="3402013"/>
            <a:ext cx="0" cy="2444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7" name="Line 13"/>
          <p:cNvSpPr>
            <a:spLocks noChangeShapeType="1"/>
          </p:cNvSpPr>
          <p:nvPr/>
        </p:nvSpPr>
        <p:spPr bwMode="auto">
          <a:xfrm flipH="1">
            <a:off x="3500438" y="3405188"/>
            <a:ext cx="0" cy="2286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58" name="Line 14"/>
          <p:cNvSpPr>
            <a:spLocks noChangeShapeType="1"/>
          </p:cNvSpPr>
          <p:nvPr/>
        </p:nvSpPr>
        <p:spPr bwMode="auto">
          <a:xfrm flipH="1">
            <a:off x="1565275" y="3057525"/>
            <a:ext cx="0" cy="346075"/>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59" name="Rectangle 15"/>
          <p:cNvSpPr>
            <a:spLocks noChangeArrowheads="1"/>
          </p:cNvSpPr>
          <p:nvPr/>
        </p:nvSpPr>
        <p:spPr bwMode="auto">
          <a:xfrm>
            <a:off x="3141663" y="1706563"/>
            <a:ext cx="2171700" cy="4905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200" b="1">
                <a:solidFill>
                  <a:srgbClr val="FFFF00"/>
                </a:solidFill>
              </a:rPr>
              <a:t>Standards Activities Board</a:t>
            </a:r>
          </a:p>
        </p:txBody>
      </p:sp>
      <p:sp>
        <p:nvSpPr>
          <p:cNvPr id="6160" name="Text Box 16"/>
          <p:cNvSpPr txBox="1">
            <a:spLocks noChangeArrowheads="1"/>
          </p:cNvSpPr>
          <p:nvPr/>
        </p:nvSpPr>
        <p:spPr bwMode="auto">
          <a:xfrm>
            <a:off x="2716213" y="1219200"/>
            <a:ext cx="32448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i="1"/>
              <a:t>IEEE Standards Association</a:t>
            </a:r>
          </a:p>
        </p:txBody>
      </p:sp>
      <p:sp>
        <p:nvSpPr>
          <p:cNvPr id="6161" name="Rectangle 17"/>
          <p:cNvSpPr>
            <a:spLocks noChangeArrowheads="1"/>
          </p:cNvSpPr>
          <p:nvPr/>
        </p:nvSpPr>
        <p:spPr bwMode="auto">
          <a:xfrm>
            <a:off x="1268413" y="3670300"/>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802.3</a:t>
            </a:r>
          </a:p>
          <a:p>
            <a:pPr algn="ctr" eaLnBrk="1" hangingPunct="1"/>
            <a:r>
              <a:rPr lang="en-US" sz="1000" b="1">
                <a:solidFill>
                  <a:schemeClr val="bg1"/>
                </a:solidFill>
              </a:rPr>
              <a:t>CSMA/CD</a:t>
            </a:r>
          </a:p>
          <a:p>
            <a:pPr algn="ctr" eaLnBrk="1" hangingPunct="1"/>
            <a:r>
              <a:rPr lang="en-US" sz="1000" b="1">
                <a:solidFill>
                  <a:schemeClr val="bg1"/>
                </a:solidFill>
              </a:rPr>
              <a:t>Ethernet</a:t>
            </a:r>
          </a:p>
          <a:p>
            <a:pPr algn="ctr" eaLnBrk="1" hangingPunct="1"/>
            <a:endParaRPr lang="en-US" sz="1000" b="1">
              <a:solidFill>
                <a:schemeClr val="bg1"/>
              </a:solidFill>
            </a:endParaRPr>
          </a:p>
        </p:txBody>
      </p:sp>
      <p:sp>
        <p:nvSpPr>
          <p:cNvPr id="6162" name="Rectangle 18"/>
          <p:cNvSpPr>
            <a:spLocks noChangeArrowheads="1"/>
          </p:cNvSpPr>
          <p:nvPr/>
        </p:nvSpPr>
        <p:spPr bwMode="auto">
          <a:xfrm>
            <a:off x="6647216" y="4729163"/>
            <a:ext cx="792163"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802.24</a:t>
            </a:r>
          </a:p>
          <a:p>
            <a:pPr algn="ctr" eaLnBrk="1" hangingPunct="1"/>
            <a:r>
              <a:rPr lang="en-US" sz="1000" b="1" dirty="0">
                <a:solidFill>
                  <a:schemeClr val="bg1"/>
                </a:solidFill>
              </a:rPr>
              <a:t>  Vertical App.</a:t>
            </a:r>
            <a:br>
              <a:rPr lang="en-US" sz="1000" b="1" dirty="0">
                <a:solidFill>
                  <a:schemeClr val="bg1"/>
                </a:solidFill>
              </a:rPr>
            </a:br>
            <a:r>
              <a:rPr lang="en-US" sz="1000" b="1" dirty="0">
                <a:solidFill>
                  <a:schemeClr val="bg1"/>
                </a:solidFill>
              </a:rPr>
              <a:t>TAG</a:t>
            </a:r>
          </a:p>
        </p:txBody>
      </p:sp>
      <p:sp>
        <p:nvSpPr>
          <p:cNvPr id="6163" name="Rectangle 19"/>
          <p:cNvSpPr>
            <a:spLocks noChangeArrowheads="1"/>
          </p:cNvSpPr>
          <p:nvPr/>
        </p:nvSpPr>
        <p:spPr bwMode="auto">
          <a:xfrm>
            <a:off x="2195513" y="367188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802.11</a:t>
            </a:r>
          </a:p>
          <a:p>
            <a:pPr algn="ctr" eaLnBrk="1" hangingPunct="1"/>
            <a:r>
              <a:rPr lang="en-US" sz="1000" b="1">
                <a:solidFill>
                  <a:schemeClr val="bg1"/>
                </a:solidFill>
              </a:rPr>
              <a:t>Wireless</a:t>
            </a:r>
          </a:p>
          <a:p>
            <a:pPr algn="ctr" eaLnBrk="1" hangingPunct="1"/>
            <a:r>
              <a:rPr lang="en-US" sz="1000" b="1">
                <a:solidFill>
                  <a:schemeClr val="bg1"/>
                </a:solidFill>
              </a:rPr>
              <a:t>WLAN</a:t>
            </a:r>
          </a:p>
        </p:txBody>
      </p:sp>
      <p:sp>
        <p:nvSpPr>
          <p:cNvPr id="6164" name="Rectangle 20"/>
          <p:cNvSpPr>
            <a:spLocks noChangeArrowheads="1"/>
          </p:cNvSpPr>
          <p:nvPr/>
        </p:nvSpPr>
        <p:spPr bwMode="auto">
          <a:xfrm>
            <a:off x="3111500" y="367030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802.15</a:t>
            </a:r>
          </a:p>
          <a:p>
            <a:pPr algn="ctr" eaLnBrk="1" hangingPunct="1"/>
            <a:r>
              <a:rPr lang="en-US" sz="1000" b="1" dirty="0">
                <a:solidFill>
                  <a:schemeClr val="bg1"/>
                </a:solidFill>
              </a:rPr>
              <a:t>Wireless</a:t>
            </a:r>
          </a:p>
          <a:p>
            <a:pPr algn="ctr" eaLnBrk="1" hangingPunct="1"/>
            <a:r>
              <a:rPr lang="en-US" sz="1000" b="1" dirty="0">
                <a:solidFill>
                  <a:schemeClr val="bg1"/>
                </a:solidFill>
              </a:rPr>
              <a:t>Specialty</a:t>
            </a:r>
          </a:p>
          <a:p>
            <a:pPr algn="ctr" eaLnBrk="1" hangingPunct="1"/>
            <a:r>
              <a:rPr lang="en-US" sz="1000" b="1" dirty="0">
                <a:solidFill>
                  <a:schemeClr val="bg1"/>
                </a:solidFill>
              </a:rPr>
              <a:t>Networks</a:t>
            </a:r>
          </a:p>
        </p:txBody>
      </p:sp>
      <p:sp>
        <p:nvSpPr>
          <p:cNvPr id="6165" name="Freeform 21"/>
          <p:cNvSpPr>
            <a:spLocks/>
          </p:cNvSpPr>
          <p:nvPr/>
        </p:nvSpPr>
        <p:spPr bwMode="auto">
          <a:xfrm>
            <a:off x="1590675" y="2320925"/>
            <a:ext cx="3486150" cy="244475"/>
          </a:xfrm>
          <a:custGeom>
            <a:avLst/>
            <a:gdLst>
              <a:gd name="T0" fmla="*/ 0 w 1920"/>
              <a:gd name="T1" fmla="*/ 244475 h 96"/>
              <a:gd name="T2" fmla="*/ 0 w 1920"/>
              <a:gd name="T3" fmla="*/ 0 h 96"/>
              <a:gd name="T4" fmla="*/ 3486150 w 1920"/>
              <a:gd name="T5" fmla="*/ 0 h 96"/>
              <a:gd name="T6" fmla="*/ 3486150 w 1920"/>
              <a:gd name="T7" fmla="*/ 244475 h 96"/>
              <a:gd name="T8" fmla="*/ 0 60000 65536"/>
              <a:gd name="T9" fmla="*/ 0 60000 65536"/>
              <a:gd name="T10" fmla="*/ 0 60000 65536"/>
              <a:gd name="T11" fmla="*/ 0 60000 65536"/>
              <a:gd name="T12" fmla="*/ 0 w 1920"/>
              <a:gd name="T13" fmla="*/ 0 h 96"/>
              <a:gd name="T14" fmla="*/ 1920 w 1920"/>
              <a:gd name="T15" fmla="*/ 96 h 96"/>
            </a:gdLst>
            <a:ahLst/>
            <a:cxnLst>
              <a:cxn ang="T8">
                <a:pos x="T0" y="T1"/>
              </a:cxn>
              <a:cxn ang="T9">
                <a:pos x="T2" y="T3"/>
              </a:cxn>
              <a:cxn ang="T10">
                <a:pos x="T4" y="T5"/>
              </a:cxn>
              <a:cxn ang="T11">
                <a:pos x="T6" y="T7"/>
              </a:cxn>
            </a:cxnLst>
            <a:rect l="T12" t="T13" r="T14" b="T15"/>
            <a:pathLst>
              <a:path w="1920" h="96">
                <a:moveTo>
                  <a:pt x="0" y="96"/>
                </a:moveTo>
                <a:lnTo>
                  <a:pt x="0" y="0"/>
                </a:lnTo>
                <a:lnTo>
                  <a:pt x="1920" y="0"/>
                </a:lnTo>
                <a:lnTo>
                  <a:pt x="1920" y="96"/>
                </a:lnTo>
              </a:path>
            </a:pathLst>
          </a:custGeom>
          <a:noFill/>
          <a:ln w="28575" cmpd="sng">
            <a:solidFill>
              <a:schemeClr val="tx1"/>
            </a:solidFill>
            <a:round/>
            <a:headEnd/>
            <a:tailEnd/>
          </a:ln>
          <a:extLst>
            <a:ext uri="{909E8E84-426E-40DD-AFC4-6F175D3DCCD1}">
              <a14:hiddenFill xmlns:a14="http://schemas.microsoft.com/office/drawing/2010/main">
                <a:solidFill>
                  <a:srgbClr val="FFFFFF"/>
                </a:solidFill>
              </a14:hiddenFill>
            </a:ext>
          </a:extLst>
        </p:spPr>
        <p:txBody>
          <a:bodyPr/>
          <a:lstStyle/>
          <a:p>
            <a:endParaRPr lang="en-US"/>
          </a:p>
        </p:txBody>
      </p:sp>
      <p:sp>
        <p:nvSpPr>
          <p:cNvPr id="6166" name="Line 22"/>
          <p:cNvSpPr>
            <a:spLocks noChangeShapeType="1"/>
          </p:cNvSpPr>
          <p:nvPr/>
        </p:nvSpPr>
        <p:spPr bwMode="auto">
          <a:xfrm>
            <a:off x="3544888" y="2303463"/>
            <a:ext cx="0" cy="166687"/>
          </a:xfrm>
          <a:prstGeom prst="line">
            <a:avLst/>
          </a:prstGeom>
          <a:noFill/>
          <a:ln w="28575">
            <a:solidFill>
              <a:schemeClr val="tx1"/>
            </a:solidFill>
            <a:round/>
            <a:headEnd/>
            <a:tailEnd/>
          </a:ln>
          <a:extLst>
            <a:ext uri="{909E8E84-426E-40DD-AFC4-6F175D3DCCD1}">
              <a14:hiddenFill xmlns:a14="http://schemas.microsoft.com/office/drawing/2010/main">
                <a:noFill/>
              </a14:hiddenFill>
            </a:ext>
          </a:extLst>
        </p:spPr>
        <p:txBody>
          <a:bodyPr/>
          <a:lstStyle/>
          <a:p>
            <a:endParaRPr lang="en-US"/>
          </a:p>
        </p:txBody>
      </p:sp>
      <p:sp>
        <p:nvSpPr>
          <p:cNvPr id="6167" name="Rectangle 23"/>
          <p:cNvSpPr>
            <a:spLocks noChangeArrowheads="1"/>
          </p:cNvSpPr>
          <p:nvPr/>
        </p:nvSpPr>
        <p:spPr bwMode="auto">
          <a:xfrm>
            <a:off x="7166199" y="3686175"/>
            <a:ext cx="739775"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802.21</a:t>
            </a:r>
          </a:p>
          <a:p>
            <a:pPr algn="ctr" eaLnBrk="1" hangingPunct="1"/>
            <a:r>
              <a:rPr lang="en-US" sz="1000" b="1" dirty="0">
                <a:solidFill>
                  <a:schemeClr val="bg1"/>
                </a:solidFill>
              </a:rPr>
              <a:t>Media</a:t>
            </a:r>
          </a:p>
          <a:p>
            <a:pPr algn="ctr" eaLnBrk="1" hangingPunct="1"/>
            <a:r>
              <a:rPr lang="en-US" sz="1000" b="1" dirty="0">
                <a:solidFill>
                  <a:schemeClr val="bg1"/>
                </a:solidFill>
              </a:rPr>
              <a:t>Independent</a:t>
            </a:r>
          </a:p>
          <a:p>
            <a:pPr algn="ctr" eaLnBrk="1" hangingPunct="1"/>
            <a:r>
              <a:rPr lang="en-US" sz="1000" b="1" dirty="0">
                <a:solidFill>
                  <a:schemeClr val="bg1"/>
                </a:solidFill>
              </a:rPr>
              <a:t>Handoff </a:t>
            </a:r>
          </a:p>
        </p:txBody>
      </p:sp>
      <p:sp>
        <p:nvSpPr>
          <p:cNvPr id="6168" name="Line 24"/>
          <p:cNvSpPr>
            <a:spLocks noChangeShapeType="1"/>
          </p:cNvSpPr>
          <p:nvPr/>
        </p:nvSpPr>
        <p:spPr bwMode="auto">
          <a:xfrm>
            <a:off x="808038" y="3406775"/>
            <a:ext cx="734695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69" name="Rectangle 26"/>
          <p:cNvSpPr>
            <a:spLocks noChangeArrowheads="1"/>
          </p:cNvSpPr>
          <p:nvPr/>
        </p:nvSpPr>
        <p:spPr bwMode="auto">
          <a:xfrm>
            <a:off x="6025472" y="36830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802.19</a:t>
            </a:r>
          </a:p>
          <a:p>
            <a:pPr algn="ctr" eaLnBrk="1" hangingPunct="1"/>
            <a:r>
              <a:rPr lang="en-US" sz="1000" b="1">
                <a:solidFill>
                  <a:schemeClr val="bg1"/>
                </a:solidFill>
              </a:rPr>
              <a:t>Co-existence</a:t>
            </a:r>
          </a:p>
          <a:p>
            <a:pPr algn="ctr" eaLnBrk="1" hangingPunct="1"/>
            <a:r>
              <a:rPr lang="en-US" sz="1000" b="1">
                <a:solidFill>
                  <a:schemeClr val="bg1"/>
                </a:solidFill>
              </a:rPr>
              <a:t>WG</a:t>
            </a:r>
          </a:p>
        </p:txBody>
      </p:sp>
      <p:sp>
        <p:nvSpPr>
          <p:cNvPr id="6170" name="Line 27"/>
          <p:cNvSpPr>
            <a:spLocks noChangeShapeType="1"/>
          </p:cNvSpPr>
          <p:nvPr/>
        </p:nvSpPr>
        <p:spPr bwMode="auto">
          <a:xfrm>
            <a:off x="5981700" y="3417888"/>
            <a:ext cx="1588" cy="1439862"/>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1" name="Rectangle 28"/>
          <p:cNvSpPr>
            <a:spLocks noChangeArrowheads="1"/>
          </p:cNvSpPr>
          <p:nvPr/>
        </p:nvSpPr>
        <p:spPr bwMode="auto">
          <a:xfrm>
            <a:off x="304800" y="2478088"/>
            <a:ext cx="2422525" cy="733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endParaRPr lang="en-US" sz="1000" b="1">
              <a:solidFill>
                <a:srgbClr val="FFFF00"/>
              </a:solidFill>
            </a:endParaRPr>
          </a:p>
          <a:p>
            <a:pPr algn="ctr" eaLnBrk="1" hangingPunct="1"/>
            <a:r>
              <a:rPr lang="en-US" sz="1000" b="1">
                <a:solidFill>
                  <a:srgbClr val="FFFF00"/>
                </a:solidFill>
              </a:rPr>
              <a:t>Sponsor</a:t>
            </a:r>
          </a:p>
          <a:p>
            <a:pPr algn="ctr" eaLnBrk="1" hangingPunct="1"/>
            <a:r>
              <a:rPr lang="en-US" sz="1000" b="1">
                <a:solidFill>
                  <a:srgbClr val="FFFF00"/>
                </a:solidFill>
              </a:rPr>
              <a:t>IEEE 802</a:t>
            </a:r>
          </a:p>
          <a:p>
            <a:pPr algn="ctr" eaLnBrk="1" hangingPunct="1"/>
            <a:r>
              <a:rPr lang="en-US" sz="1000" b="1">
                <a:solidFill>
                  <a:srgbClr val="FFFF00"/>
                </a:solidFill>
              </a:rPr>
              <a:t>Local and Metropolitan Area Networks</a:t>
            </a:r>
          </a:p>
          <a:p>
            <a:pPr algn="ctr" eaLnBrk="1" hangingPunct="1"/>
            <a:r>
              <a:rPr lang="en-US" sz="1000" b="1">
                <a:solidFill>
                  <a:srgbClr val="FFFF00"/>
                </a:solidFill>
              </a:rPr>
              <a:t>(LMSC)</a:t>
            </a:r>
          </a:p>
          <a:p>
            <a:pPr algn="ctr" eaLnBrk="1" hangingPunct="1"/>
            <a:endParaRPr lang="en-US" sz="1000" b="1">
              <a:solidFill>
                <a:srgbClr val="FFFF00"/>
              </a:solidFill>
            </a:endParaRPr>
          </a:p>
        </p:txBody>
      </p:sp>
      <p:sp>
        <p:nvSpPr>
          <p:cNvPr id="6172" name="Rectangle 29"/>
          <p:cNvSpPr>
            <a:spLocks noChangeArrowheads="1"/>
          </p:cNvSpPr>
          <p:nvPr/>
        </p:nvSpPr>
        <p:spPr bwMode="auto">
          <a:xfrm>
            <a:off x="2997200"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3" name="Rectangle 30"/>
          <p:cNvSpPr>
            <a:spLocks noChangeArrowheads="1"/>
          </p:cNvSpPr>
          <p:nvPr/>
        </p:nvSpPr>
        <p:spPr bwMode="auto">
          <a:xfrm>
            <a:off x="441801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4" name="Line 31"/>
          <p:cNvSpPr>
            <a:spLocks noChangeShapeType="1"/>
          </p:cNvSpPr>
          <p:nvPr/>
        </p:nvSpPr>
        <p:spPr bwMode="auto">
          <a:xfrm>
            <a:off x="6365875" y="2322513"/>
            <a:ext cx="1651000" cy="0"/>
          </a:xfrm>
          <a:prstGeom prst="line">
            <a:avLst/>
          </a:prstGeom>
          <a:noFill/>
          <a:ln w="28575">
            <a:solidFill>
              <a:schemeClr val="tx1"/>
            </a:solidFill>
            <a:prstDash val="dash"/>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5" name="Rectangle 32"/>
          <p:cNvSpPr>
            <a:spLocks noChangeArrowheads="1"/>
          </p:cNvSpPr>
          <p:nvPr/>
        </p:nvSpPr>
        <p:spPr bwMode="auto">
          <a:xfrm>
            <a:off x="5783263" y="2565400"/>
            <a:ext cx="1085850" cy="4921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Sponsor</a:t>
            </a:r>
          </a:p>
        </p:txBody>
      </p:sp>
      <p:sp>
        <p:nvSpPr>
          <p:cNvPr id="6176" name="Line 33"/>
          <p:cNvSpPr>
            <a:spLocks noChangeShapeType="1"/>
          </p:cNvSpPr>
          <p:nvPr/>
        </p:nvSpPr>
        <p:spPr bwMode="auto">
          <a:xfrm>
            <a:off x="5051425" y="2322513"/>
            <a:ext cx="1371600" cy="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7" name="Line 34"/>
          <p:cNvSpPr>
            <a:spLocks noChangeShapeType="1"/>
          </p:cNvSpPr>
          <p:nvPr/>
        </p:nvSpPr>
        <p:spPr bwMode="auto">
          <a:xfrm>
            <a:off x="6423025" y="2319338"/>
            <a:ext cx="0" cy="203200"/>
          </a:xfrm>
          <a:prstGeom prst="line">
            <a:avLst/>
          </a:prstGeom>
          <a:noFill/>
          <a:ln w="28575" cap="rnd">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a:lstStyle/>
          <a:p>
            <a:endParaRPr lang="en-US"/>
          </a:p>
        </p:txBody>
      </p:sp>
      <p:sp>
        <p:nvSpPr>
          <p:cNvPr id="6179" name="Rectangle 36"/>
          <p:cNvSpPr>
            <a:spLocks noChangeArrowheads="1"/>
          </p:cNvSpPr>
          <p:nvPr/>
        </p:nvSpPr>
        <p:spPr bwMode="auto">
          <a:xfrm>
            <a:off x="5069364" y="3678238"/>
            <a:ext cx="739775" cy="858837"/>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802.18</a:t>
            </a:r>
          </a:p>
          <a:p>
            <a:pPr algn="ctr" eaLnBrk="1" hangingPunct="1"/>
            <a:r>
              <a:rPr lang="en-US" sz="1000" b="1" dirty="0">
                <a:solidFill>
                  <a:schemeClr val="bg1"/>
                </a:solidFill>
              </a:rPr>
              <a:t>Radio</a:t>
            </a:r>
          </a:p>
          <a:p>
            <a:pPr algn="ctr" eaLnBrk="1" hangingPunct="1"/>
            <a:r>
              <a:rPr lang="en-US" sz="1000" b="1" dirty="0">
                <a:solidFill>
                  <a:schemeClr val="bg1"/>
                </a:solidFill>
              </a:rPr>
              <a:t>Regulatory</a:t>
            </a:r>
          </a:p>
          <a:p>
            <a:pPr algn="ctr" eaLnBrk="1" hangingPunct="1"/>
            <a:r>
              <a:rPr lang="en-US" sz="1000" b="1" dirty="0">
                <a:solidFill>
                  <a:schemeClr val="bg1"/>
                </a:solidFill>
              </a:rPr>
              <a:t>TAG</a:t>
            </a:r>
          </a:p>
        </p:txBody>
      </p:sp>
      <p:sp>
        <p:nvSpPr>
          <p:cNvPr id="6180" name="Rectangle 37"/>
          <p:cNvSpPr>
            <a:spLocks noChangeArrowheads="1"/>
          </p:cNvSpPr>
          <p:nvPr/>
        </p:nvSpPr>
        <p:spPr bwMode="auto">
          <a:xfrm>
            <a:off x="4059238" y="3663950"/>
            <a:ext cx="739775"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802.16</a:t>
            </a:r>
          </a:p>
          <a:p>
            <a:pPr algn="ctr" eaLnBrk="1" hangingPunct="1"/>
            <a:r>
              <a:rPr lang="en-US" sz="1000" b="1">
                <a:solidFill>
                  <a:schemeClr val="bg1"/>
                </a:solidFill>
              </a:rPr>
              <a:t>Wireless</a:t>
            </a:r>
          </a:p>
          <a:p>
            <a:pPr algn="ctr" eaLnBrk="1" hangingPunct="1"/>
            <a:r>
              <a:rPr lang="en-US" sz="1000" b="1">
                <a:solidFill>
                  <a:schemeClr val="bg1"/>
                </a:solidFill>
              </a:rPr>
              <a:t>Broadband </a:t>
            </a:r>
          </a:p>
          <a:p>
            <a:pPr algn="ctr" eaLnBrk="1" hangingPunct="1"/>
            <a:r>
              <a:rPr lang="en-US" sz="1000" b="1">
                <a:solidFill>
                  <a:schemeClr val="bg1"/>
                </a:solidFill>
              </a:rPr>
              <a:t>Access</a:t>
            </a:r>
          </a:p>
        </p:txBody>
      </p:sp>
      <p:sp>
        <p:nvSpPr>
          <p:cNvPr id="6181" name="Rectangle 38"/>
          <p:cNvSpPr>
            <a:spLocks noChangeArrowheads="1"/>
          </p:cNvSpPr>
          <p:nvPr/>
        </p:nvSpPr>
        <p:spPr bwMode="auto">
          <a:xfrm>
            <a:off x="5551488" y="4724400"/>
            <a:ext cx="868362" cy="858838"/>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802.22</a:t>
            </a:r>
          </a:p>
          <a:p>
            <a:pPr algn="ctr" eaLnBrk="1" hangingPunct="1"/>
            <a:r>
              <a:rPr lang="en-US" sz="1000" b="1">
                <a:solidFill>
                  <a:schemeClr val="bg1"/>
                </a:solidFill>
              </a:rPr>
              <a:t>Wireless</a:t>
            </a:r>
          </a:p>
          <a:p>
            <a:pPr algn="ctr" eaLnBrk="1" hangingPunct="1"/>
            <a:r>
              <a:rPr lang="en-US" sz="1000" b="1">
                <a:solidFill>
                  <a:schemeClr val="bg1"/>
                </a:solidFill>
              </a:rPr>
              <a:t>Regional</a:t>
            </a:r>
          </a:p>
          <a:p>
            <a:pPr algn="ctr" eaLnBrk="1" hangingPunct="1"/>
            <a:r>
              <a:rPr lang="en-US" sz="1000" b="1">
                <a:solidFill>
                  <a:schemeClr val="bg1"/>
                </a:solidFill>
              </a:rPr>
              <a:t>Area</a:t>
            </a:r>
          </a:p>
          <a:p>
            <a:pPr algn="ctr" eaLnBrk="1" hangingPunct="1"/>
            <a:r>
              <a:rPr lang="en-US" sz="1000" b="1">
                <a:solidFill>
                  <a:schemeClr val="bg1"/>
                </a:solidFill>
              </a:rPr>
              <a:t>Networks</a:t>
            </a:r>
          </a:p>
        </p:txBody>
      </p:sp>
      <p:sp>
        <p:nvSpPr>
          <p:cNvPr id="6182" name="Rectangle 39"/>
          <p:cNvSpPr>
            <a:spLocks noChangeArrowheads="1"/>
          </p:cNvSpPr>
          <p:nvPr/>
        </p:nvSpPr>
        <p:spPr bwMode="auto">
          <a:xfrm>
            <a:off x="344488" y="3679825"/>
            <a:ext cx="738187" cy="860425"/>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a:solidFill>
                  <a:schemeClr val="bg1"/>
                </a:solidFill>
              </a:rPr>
              <a:t>802.1</a:t>
            </a:r>
          </a:p>
          <a:p>
            <a:pPr algn="ctr" eaLnBrk="1" hangingPunct="1"/>
            <a:r>
              <a:rPr lang="en-US" sz="1000" b="1">
                <a:solidFill>
                  <a:schemeClr val="bg1"/>
                </a:solidFill>
              </a:rPr>
              <a:t>Higher</a:t>
            </a:r>
          </a:p>
          <a:p>
            <a:pPr algn="ctr" eaLnBrk="1" hangingPunct="1"/>
            <a:r>
              <a:rPr lang="en-US" sz="1000" b="1">
                <a:solidFill>
                  <a:schemeClr val="bg1"/>
                </a:solidFill>
              </a:rPr>
              <a:t>Layer</a:t>
            </a:r>
          </a:p>
          <a:p>
            <a:pPr algn="ctr" eaLnBrk="1" hangingPunct="1"/>
            <a:r>
              <a:rPr lang="en-US" sz="1000" b="1">
                <a:solidFill>
                  <a:schemeClr val="bg1"/>
                </a:solidFill>
              </a:rPr>
              <a:t>LAN</a:t>
            </a:r>
          </a:p>
          <a:p>
            <a:pPr algn="ctr" eaLnBrk="1" hangingPunct="1"/>
            <a:r>
              <a:rPr lang="en-US" sz="1000" b="1">
                <a:solidFill>
                  <a:schemeClr val="bg1"/>
                </a:solidFill>
              </a:rPr>
              <a:t>Protocols</a:t>
            </a:r>
          </a:p>
        </p:txBody>
      </p:sp>
      <p:sp>
        <p:nvSpPr>
          <p:cNvPr id="6183" name="Rectangle 40"/>
          <p:cNvSpPr>
            <a:spLocks noChangeArrowheads="1"/>
          </p:cNvSpPr>
          <p:nvPr/>
        </p:nvSpPr>
        <p:spPr bwMode="auto">
          <a:xfrm>
            <a:off x="7648649" y="4725144"/>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a:solidFill>
                  <a:schemeClr val="bg1"/>
                </a:solidFill>
              </a:rPr>
              <a:t>Privacy</a:t>
            </a:r>
          </a:p>
          <a:p>
            <a:pPr algn="ctr" eaLnBrk="1" hangingPunct="1"/>
            <a:r>
              <a:rPr lang="en-US" sz="1000" b="1" dirty="0">
                <a:solidFill>
                  <a:schemeClr val="bg1"/>
                </a:solidFill>
              </a:rPr>
              <a:t>Study</a:t>
            </a:r>
          </a:p>
          <a:p>
            <a:pPr algn="ctr" eaLnBrk="1" hangingPunct="1"/>
            <a:r>
              <a:rPr lang="en-US" sz="1000" b="1" dirty="0">
                <a:solidFill>
                  <a:schemeClr val="bg1"/>
                </a:solidFill>
              </a:rPr>
              <a:t>Group</a:t>
            </a:r>
          </a:p>
        </p:txBody>
      </p:sp>
      <p:sp>
        <p:nvSpPr>
          <p:cNvPr id="6184" name="Oval 41"/>
          <p:cNvSpPr>
            <a:spLocks noChangeArrowheads="1"/>
          </p:cNvSpPr>
          <p:nvPr/>
        </p:nvSpPr>
        <p:spPr bwMode="auto">
          <a:xfrm>
            <a:off x="2843213" y="3213100"/>
            <a:ext cx="1295400" cy="1676400"/>
          </a:xfrm>
          <a:prstGeom prst="ellipse">
            <a:avLst/>
          </a:prstGeom>
          <a:noFill/>
          <a:ln w="28575">
            <a:solidFill>
              <a:srgbClr val="FF3300"/>
            </a:solidFill>
            <a:round/>
            <a:headEnd/>
            <a:tailEnd/>
          </a:ln>
          <a:extLst>
            <a:ext uri="{909E8E84-426E-40DD-AFC4-6F175D3DCCD1}">
              <a14:hiddenFill xmlns:a14="http://schemas.microsoft.com/office/drawing/2010/main">
                <a:solidFill>
                  <a:srgbClr val="FFFFFF"/>
                </a:solidFill>
              </a14:hiddenFill>
            </a:ext>
          </a:extLst>
        </p:spPr>
        <p:txBody>
          <a:bodyPr wrap="none" anchor="ctr"/>
          <a:lstStyle/>
          <a:p>
            <a:endParaRPr lang="en-US"/>
          </a:p>
        </p:txBody>
      </p:sp>
      <p:sp>
        <p:nvSpPr>
          <p:cNvPr id="6185" name="Text Box 42"/>
          <p:cNvSpPr txBox="1">
            <a:spLocks noChangeArrowheads="1"/>
          </p:cNvSpPr>
          <p:nvPr/>
        </p:nvSpPr>
        <p:spPr bwMode="auto">
          <a:xfrm>
            <a:off x="228600" y="5811986"/>
            <a:ext cx="449580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sz="2400">
                <a:solidFill>
                  <a:schemeClr val="tx1"/>
                </a:solidFill>
                <a:latin typeface="Arial" pitchFamily="34" charset="0"/>
                <a:ea typeface="MS PGothic" pitchFamily="34" charset="-128"/>
              </a:defRPr>
            </a:lvl1pPr>
            <a:lvl2pPr marL="742950" indent="-285750">
              <a:defRPr sz="2400">
                <a:solidFill>
                  <a:schemeClr val="tx1"/>
                </a:solidFill>
                <a:latin typeface="Arial" pitchFamily="34" charset="0"/>
                <a:ea typeface="MS PGothic" pitchFamily="34" charset="-128"/>
              </a:defRPr>
            </a:lvl2pPr>
            <a:lvl3pPr marL="1143000" indent="-228600">
              <a:defRPr sz="2400">
                <a:solidFill>
                  <a:schemeClr val="tx1"/>
                </a:solidFill>
                <a:latin typeface="Arial" pitchFamily="34" charset="0"/>
                <a:ea typeface="MS PGothic" pitchFamily="34" charset="-128"/>
              </a:defRPr>
            </a:lvl3pPr>
            <a:lvl4pPr marL="1600200" indent="-228600">
              <a:defRPr sz="2400">
                <a:solidFill>
                  <a:schemeClr val="tx1"/>
                </a:solidFill>
                <a:latin typeface="Arial" pitchFamily="34" charset="0"/>
                <a:ea typeface="MS PGothic" pitchFamily="34" charset="-128"/>
              </a:defRPr>
            </a:lvl4pPr>
            <a:lvl5pPr marL="2057400" indent="-228600">
              <a:defRPr sz="2400">
                <a:solidFill>
                  <a:schemeClr val="tx1"/>
                </a:solidFill>
                <a:latin typeface="Arial" pitchFamily="34" charset="0"/>
                <a:ea typeface="MS PGothic" pitchFamily="34" charset="-128"/>
              </a:defRPr>
            </a:lvl5pPr>
            <a:lvl6pPr marL="2514600" indent="-228600" eaLnBrk="0" fontAlgn="base" hangingPunct="0">
              <a:spcBef>
                <a:spcPct val="0"/>
              </a:spcBef>
              <a:spcAft>
                <a:spcPct val="0"/>
              </a:spcAft>
              <a:defRPr sz="2400">
                <a:solidFill>
                  <a:schemeClr val="tx1"/>
                </a:solidFill>
                <a:latin typeface="Arial" pitchFamily="34" charset="0"/>
                <a:ea typeface="MS PGothic" pitchFamily="34" charset="-128"/>
              </a:defRPr>
            </a:lvl6pPr>
            <a:lvl7pPr marL="2971800" indent="-228600" eaLnBrk="0" fontAlgn="base" hangingPunct="0">
              <a:spcBef>
                <a:spcPct val="0"/>
              </a:spcBef>
              <a:spcAft>
                <a:spcPct val="0"/>
              </a:spcAft>
              <a:defRPr sz="2400">
                <a:solidFill>
                  <a:schemeClr val="tx1"/>
                </a:solidFill>
                <a:latin typeface="Arial" pitchFamily="34" charset="0"/>
                <a:ea typeface="MS PGothic" pitchFamily="34" charset="-128"/>
              </a:defRPr>
            </a:lvl7pPr>
            <a:lvl8pPr marL="3429000" indent="-228600" eaLnBrk="0" fontAlgn="base" hangingPunct="0">
              <a:spcBef>
                <a:spcPct val="0"/>
              </a:spcBef>
              <a:spcAft>
                <a:spcPct val="0"/>
              </a:spcAft>
              <a:defRPr sz="2400">
                <a:solidFill>
                  <a:schemeClr val="tx1"/>
                </a:solidFill>
                <a:latin typeface="Arial" pitchFamily="34" charset="0"/>
                <a:ea typeface="MS PGothic" pitchFamily="34" charset="-128"/>
              </a:defRPr>
            </a:lvl8pPr>
            <a:lvl9pPr marL="3886200" indent="-228600" eaLnBrk="0" fontAlgn="base" hangingPunct="0">
              <a:spcBef>
                <a:spcPct val="0"/>
              </a:spcBef>
              <a:spcAft>
                <a:spcPct val="0"/>
              </a:spcAft>
              <a:defRPr sz="2400">
                <a:solidFill>
                  <a:schemeClr val="tx1"/>
                </a:solidFill>
                <a:latin typeface="Arial" pitchFamily="34" charset="0"/>
                <a:ea typeface="MS PGothic" pitchFamily="34" charset="-128"/>
              </a:defRPr>
            </a:lvl9pPr>
          </a:lstStyle>
          <a:p>
            <a:pPr eaLnBrk="1" hangingPunct="1"/>
            <a:r>
              <a:rPr lang="en-US" sz="1800" b="1" dirty="0"/>
              <a:t>Voting Members: 94</a:t>
            </a:r>
          </a:p>
          <a:p>
            <a:pPr eaLnBrk="1" hangingPunct="1"/>
            <a:r>
              <a:rPr lang="en-US" sz="1800" b="1" dirty="0">
                <a:solidFill>
                  <a:srgbClr val="FF0000"/>
                </a:solidFill>
                <a:hlinkClick r:id="rId3"/>
              </a:rPr>
              <a:t>www.ieee802.org/15</a:t>
            </a:r>
            <a:endParaRPr lang="en-US" sz="1800" b="1" dirty="0">
              <a:solidFill>
                <a:srgbClr val="FF0000"/>
              </a:solidFill>
            </a:endParaRPr>
          </a:p>
        </p:txBody>
      </p:sp>
      <p:sp>
        <p:nvSpPr>
          <p:cNvPr id="6186" name="Line 43"/>
          <p:cNvSpPr>
            <a:spLocks noChangeShapeType="1"/>
          </p:cNvSpPr>
          <p:nvPr/>
        </p:nvSpPr>
        <p:spPr bwMode="auto">
          <a:xfrm flipV="1">
            <a:off x="2555776" y="4815110"/>
            <a:ext cx="536575" cy="996875"/>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41" name="Rectangle 40"/>
          <p:cNvSpPr>
            <a:spLocks noChangeArrowheads="1"/>
          </p:cNvSpPr>
          <p:nvPr/>
        </p:nvSpPr>
        <p:spPr bwMode="auto">
          <a:xfrm>
            <a:off x="323528" y="4797152"/>
            <a:ext cx="739775" cy="844550"/>
          </a:xfrm>
          <a:prstGeom prst="rect">
            <a:avLst/>
          </a:prstGeom>
          <a:solidFill>
            <a:schemeClr val="accent2"/>
          </a:solidFill>
          <a:ln w="9525">
            <a:miter lim="800000"/>
            <a:headEnd/>
            <a:tailEnd/>
          </a:ln>
          <a:scene3d>
            <a:camera prst="legacyPerspectiveTopRight"/>
            <a:lightRig rig="legacyFlat3" dir="b"/>
          </a:scene3d>
          <a:sp3d extrusionH="887400" prstMaterial="legacyMatte">
            <a:bevelT w="13500" h="13500" prst="angle"/>
            <a:bevelB w="13500" h="13500" prst="angle"/>
            <a:extrusionClr>
              <a:schemeClr val="accent2"/>
            </a:extrusionClr>
          </a:sp3d>
        </p:spPr>
        <p:txBody>
          <a:bodyPr wrap="none" anchor="ctr">
            <a:flatTx/>
          </a:bodyPr>
          <a:lstStyle/>
          <a:p>
            <a:pPr algn="ctr" eaLnBrk="1" hangingPunct="1"/>
            <a:r>
              <a:rPr lang="en-US" sz="1000" b="1" dirty="0" err="1">
                <a:solidFill>
                  <a:schemeClr val="bg1"/>
                </a:solidFill>
              </a:rPr>
              <a:t>OmniRan</a:t>
            </a:r>
            <a:endParaRPr lang="en-US" sz="1000" b="1" dirty="0">
              <a:solidFill>
                <a:schemeClr val="bg1"/>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 name="Rectangle 2">
            <a:extLst>
              <a:ext uri="{FF2B5EF4-FFF2-40B4-BE49-F238E27FC236}">
                <a16:creationId xmlns:a16="http://schemas.microsoft.com/office/drawing/2014/main" id="{FB7108C3-C7D2-4915-9044-44DA245918CD}"/>
              </a:ext>
            </a:extLst>
          </p:cNvPr>
          <p:cNvSpPr txBox="1">
            <a:spLocks noChangeArrowheads="1"/>
          </p:cNvSpPr>
          <p:nvPr/>
        </p:nvSpPr>
        <p:spPr>
          <a:xfrm>
            <a:off x="457200" y="467873"/>
            <a:ext cx="8229600" cy="792162"/>
          </a:xfrm>
          <a:prstGeom prst="rect">
            <a:avLst/>
          </a:prstGeom>
        </p:spPr>
        <p:txBody>
          <a:bodyPr/>
          <a:lstStyle>
            <a:lvl1pPr algn="ctr" rtl="0" eaLnBrk="0" fontAlgn="base" hangingPunct="0">
              <a:spcBef>
                <a:spcPct val="0"/>
              </a:spcBef>
              <a:spcAft>
                <a:spcPct val="0"/>
              </a:spcAft>
              <a:defRPr sz="3600">
                <a:solidFill>
                  <a:schemeClr val="tx2"/>
                </a:solidFill>
                <a:latin typeface="+mj-lt"/>
                <a:ea typeface="+mj-ea"/>
                <a:cs typeface="+mj-cs"/>
              </a:defRPr>
            </a:lvl1pPr>
            <a:lvl2pPr algn="ctr" rtl="0" eaLnBrk="0" fontAlgn="base" hangingPunct="0">
              <a:spcBef>
                <a:spcPct val="0"/>
              </a:spcBef>
              <a:spcAft>
                <a:spcPct val="0"/>
              </a:spcAft>
              <a:defRPr sz="3600">
                <a:solidFill>
                  <a:schemeClr val="tx2"/>
                </a:solidFill>
                <a:latin typeface="Arial" pitchFamily="34" charset="0"/>
              </a:defRPr>
            </a:lvl2pPr>
            <a:lvl3pPr algn="ctr" rtl="0" eaLnBrk="0" fontAlgn="base" hangingPunct="0">
              <a:spcBef>
                <a:spcPct val="0"/>
              </a:spcBef>
              <a:spcAft>
                <a:spcPct val="0"/>
              </a:spcAft>
              <a:defRPr sz="3600">
                <a:solidFill>
                  <a:schemeClr val="tx2"/>
                </a:solidFill>
                <a:latin typeface="Arial" pitchFamily="34" charset="0"/>
              </a:defRPr>
            </a:lvl3pPr>
            <a:lvl4pPr algn="ctr" rtl="0" eaLnBrk="0" fontAlgn="base" hangingPunct="0">
              <a:spcBef>
                <a:spcPct val="0"/>
              </a:spcBef>
              <a:spcAft>
                <a:spcPct val="0"/>
              </a:spcAft>
              <a:defRPr sz="3600">
                <a:solidFill>
                  <a:schemeClr val="tx2"/>
                </a:solidFill>
                <a:latin typeface="Arial" pitchFamily="34" charset="0"/>
              </a:defRPr>
            </a:lvl4pPr>
            <a:lvl5pPr algn="ctr" rtl="0" eaLnBrk="0" fontAlgn="base" hangingPunct="0">
              <a:spcBef>
                <a:spcPct val="0"/>
              </a:spcBef>
              <a:spcAft>
                <a:spcPct val="0"/>
              </a:spcAft>
              <a:defRPr sz="3600">
                <a:solidFill>
                  <a:schemeClr val="tx2"/>
                </a:solidFill>
                <a:latin typeface="Arial" pitchFamily="34" charset="0"/>
              </a:defRPr>
            </a:lvl5pPr>
            <a:lvl6pPr marL="457200" algn="ctr" rtl="0" fontAlgn="base">
              <a:spcBef>
                <a:spcPct val="0"/>
              </a:spcBef>
              <a:spcAft>
                <a:spcPct val="0"/>
              </a:spcAft>
              <a:defRPr sz="3600">
                <a:solidFill>
                  <a:schemeClr val="tx2"/>
                </a:solidFill>
                <a:latin typeface="Arial" pitchFamily="34" charset="0"/>
              </a:defRPr>
            </a:lvl6pPr>
            <a:lvl7pPr marL="914400" algn="ctr" rtl="0" fontAlgn="base">
              <a:spcBef>
                <a:spcPct val="0"/>
              </a:spcBef>
              <a:spcAft>
                <a:spcPct val="0"/>
              </a:spcAft>
              <a:defRPr sz="3600">
                <a:solidFill>
                  <a:schemeClr val="tx2"/>
                </a:solidFill>
                <a:latin typeface="Arial" pitchFamily="34" charset="0"/>
              </a:defRPr>
            </a:lvl7pPr>
            <a:lvl8pPr marL="1371600" algn="ctr" rtl="0" fontAlgn="base">
              <a:spcBef>
                <a:spcPct val="0"/>
              </a:spcBef>
              <a:spcAft>
                <a:spcPct val="0"/>
              </a:spcAft>
              <a:defRPr sz="3600">
                <a:solidFill>
                  <a:schemeClr val="tx2"/>
                </a:solidFill>
                <a:latin typeface="Arial" pitchFamily="34" charset="0"/>
              </a:defRPr>
            </a:lvl8pPr>
            <a:lvl9pPr marL="1828800" algn="ctr" rtl="0" fontAlgn="base">
              <a:spcBef>
                <a:spcPct val="0"/>
              </a:spcBef>
              <a:spcAft>
                <a:spcPct val="0"/>
              </a:spcAft>
              <a:defRPr sz="3600">
                <a:solidFill>
                  <a:schemeClr val="tx2"/>
                </a:solidFill>
                <a:latin typeface="Arial" pitchFamily="34" charset="0"/>
              </a:defRPr>
            </a:lvl9pPr>
          </a:lstStyle>
          <a:p>
            <a:pPr eaLnBrk="1" hangingPunct="1"/>
            <a:r>
              <a:rPr lang="en-US" dirty="0"/>
              <a:t>IEEE 802.15 Organization Chart</a:t>
            </a:r>
            <a:endParaRPr lang="en-US" kern="0" dirty="0"/>
          </a:p>
        </p:txBody>
      </p:sp>
      <p:pic>
        <p:nvPicPr>
          <p:cNvPr id="2" name="Picture 1">
            <a:extLst>
              <a:ext uri="{FF2B5EF4-FFF2-40B4-BE49-F238E27FC236}">
                <a16:creationId xmlns:a16="http://schemas.microsoft.com/office/drawing/2014/main" id="{25F7CB77-B66D-4E3F-9D01-DFCB0448A2D2}"/>
              </a:ext>
            </a:extLst>
          </p:cNvPr>
          <p:cNvPicPr>
            <a:picLocks noChangeAspect="1"/>
          </p:cNvPicPr>
          <p:nvPr/>
        </p:nvPicPr>
        <p:blipFill>
          <a:blip r:embed="rId3"/>
          <a:stretch>
            <a:fillRect/>
          </a:stretch>
        </p:blipFill>
        <p:spPr>
          <a:xfrm>
            <a:off x="220628" y="1322648"/>
            <a:ext cx="7992888" cy="5229275"/>
          </a:xfrm>
          <a:prstGeom prst="rect">
            <a:avLst/>
          </a:prstGeom>
        </p:spPr>
      </p:pic>
    </p:spTree>
    <p:extLst>
      <p:ext uri="{BB962C8B-B14F-4D97-AF65-F5344CB8AC3E}">
        <p14:creationId xmlns:p14="http://schemas.microsoft.com/office/powerpoint/2010/main" val="186580532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pPr eaLnBrk="1" hangingPunct="1"/>
            <a:r>
              <a:rPr lang="en-US" dirty="0"/>
              <a:t>802.15 Scope and Purpose</a:t>
            </a:r>
          </a:p>
        </p:txBody>
      </p:sp>
      <p:sp>
        <p:nvSpPr>
          <p:cNvPr id="8195" name="Rectangle 3"/>
          <p:cNvSpPr>
            <a:spLocks noGrp="1" noChangeArrowheads="1"/>
          </p:cNvSpPr>
          <p:nvPr>
            <p:ph type="body" idx="1"/>
          </p:nvPr>
        </p:nvSpPr>
        <p:spPr>
          <a:xfrm>
            <a:off x="355000" y="1584090"/>
            <a:ext cx="8229600" cy="4941254"/>
          </a:xfrm>
        </p:spPr>
        <p:txBody>
          <a:bodyPr/>
          <a:lstStyle/>
          <a:p>
            <a:pPr eaLnBrk="1" hangingPunct="1">
              <a:lnSpc>
                <a:spcPct val="90000"/>
              </a:lnSpc>
            </a:pPr>
            <a:r>
              <a:rPr lang="en-US" sz="2400" dirty="0"/>
              <a:t>Initial activities focused on wearable devices hence “personal area networks”</a:t>
            </a:r>
          </a:p>
          <a:p>
            <a:pPr eaLnBrk="1" hangingPunct="1">
              <a:lnSpc>
                <a:spcPct val="90000"/>
              </a:lnSpc>
            </a:pPr>
            <a:r>
              <a:rPr lang="en-US" sz="2400" dirty="0"/>
              <a:t>Focus is on “specialty”, typically short range, communications. If it is wireless and not a LAN, MAN, RAN, or WAN, odds are its 802.15</a:t>
            </a:r>
          </a:p>
          <a:p>
            <a:pPr eaLnBrk="1" hangingPunct="1">
              <a:lnSpc>
                <a:spcPct val="90000"/>
              </a:lnSpc>
            </a:pPr>
            <a:r>
              <a:rPr lang="en-US" sz="2400" dirty="0"/>
              <a:t>Activities are diverse and varied</a:t>
            </a:r>
          </a:p>
          <a:p>
            <a:pPr lvl="1" eaLnBrk="1" hangingPunct="1">
              <a:lnSpc>
                <a:spcPct val="90000"/>
              </a:lnSpc>
            </a:pPr>
            <a:r>
              <a:rPr lang="en-US" sz="2200" dirty="0"/>
              <a:t>Data rates from 2kbps to 100gbs</a:t>
            </a:r>
          </a:p>
          <a:p>
            <a:pPr lvl="1" eaLnBrk="1" hangingPunct="1">
              <a:lnSpc>
                <a:spcPct val="90000"/>
              </a:lnSpc>
            </a:pPr>
            <a:r>
              <a:rPr lang="en-US" sz="2200" dirty="0"/>
              <a:t>Ranges from meters to kilometers</a:t>
            </a:r>
          </a:p>
          <a:p>
            <a:pPr lvl="1" eaLnBrk="1" hangingPunct="1">
              <a:lnSpc>
                <a:spcPct val="90000"/>
              </a:lnSpc>
            </a:pPr>
            <a:r>
              <a:rPr lang="en-US" sz="2200" dirty="0"/>
              <a:t>Frequencies from 400MHz to 800THz</a:t>
            </a:r>
          </a:p>
          <a:p>
            <a:pPr lvl="1" eaLnBrk="1" hangingPunct="1">
              <a:lnSpc>
                <a:spcPct val="90000"/>
              </a:lnSpc>
            </a:pPr>
            <a:r>
              <a:rPr lang="en-US" sz="2200" dirty="0"/>
              <a:t>Predominantly non TCP/IP applications</a:t>
            </a:r>
          </a:p>
          <a:p>
            <a:pPr eaLnBrk="1" hangingPunct="1">
              <a:lnSpc>
                <a:spcPct val="90000"/>
              </a:lnSpc>
            </a:pPr>
            <a:r>
              <a:rPr lang="en-US" sz="2400" dirty="0"/>
              <a:t>Only 802 Working Group with multiple MACs</a:t>
            </a:r>
            <a:endParaRPr lang="en-US" sz="28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pPr eaLnBrk="1" hangingPunct="1"/>
            <a:r>
              <a:rPr lang="en-US" dirty="0"/>
              <a:t>802.15 Completed Projects</a:t>
            </a:r>
          </a:p>
        </p:txBody>
      </p:sp>
      <p:sp>
        <p:nvSpPr>
          <p:cNvPr id="9219" name="Rectangle 3"/>
          <p:cNvSpPr>
            <a:spLocks noGrp="1" noChangeArrowheads="1"/>
          </p:cNvSpPr>
          <p:nvPr>
            <p:ph type="body" idx="1"/>
          </p:nvPr>
        </p:nvSpPr>
        <p:spPr>
          <a:xfrm>
            <a:off x="359532" y="1571100"/>
            <a:ext cx="8424936" cy="4954244"/>
          </a:xfrm>
        </p:spPr>
        <p:txBody>
          <a:bodyPr/>
          <a:lstStyle/>
          <a:p>
            <a:pPr eaLnBrk="1" hangingPunct="1">
              <a:spcBef>
                <a:spcPts val="0"/>
              </a:spcBef>
              <a:spcAft>
                <a:spcPts val="600"/>
              </a:spcAft>
            </a:pPr>
            <a:r>
              <a:rPr lang="en-US" sz="2400" dirty="0"/>
              <a:t>802.15.1 (a.k.a. Bluetooth) - Withdrawn</a:t>
            </a:r>
          </a:p>
          <a:p>
            <a:pPr eaLnBrk="1" hangingPunct="1">
              <a:spcBef>
                <a:spcPts val="0"/>
              </a:spcBef>
              <a:spcAft>
                <a:spcPts val="600"/>
              </a:spcAft>
            </a:pPr>
            <a:r>
              <a:rPr lang="en-US" sz="2400" dirty="0"/>
              <a:t>802.15.2 (a.k.a. 802.15 Coexistence) - Withdrawn</a:t>
            </a:r>
          </a:p>
          <a:p>
            <a:pPr eaLnBrk="1" hangingPunct="1">
              <a:spcBef>
                <a:spcPts val="0"/>
              </a:spcBef>
              <a:spcAft>
                <a:spcPts val="0"/>
              </a:spcAft>
            </a:pPr>
            <a:r>
              <a:rPr lang="en-US" sz="2400" dirty="0"/>
              <a:t>802.15.3 - High Rate (55 Mbps) Multimedia WPAN</a:t>
            </a:r>
          </a:p>
          <a:p>
            <a:pPr marL="457200" lvl="1" indent="0" eaLnBrk="1" hangingPunct="1">
              <a:buNone/>
            </a:pPr>
            <a:r>
              <a:rPr lang="en-US" sz="2400" dirty="0"/>
              <a:t>15.3 Amendments/Revisions:</a:t>
            </a:r>
          </a:p>
          <a:p>
            <a:pPr lvl="1" eaLnBrk="1" hangingPunct="1">
              <a:spcBef>
                <a:spcPts val="0"/>
              </a:spcBef>
            </a:pPr>
            <a:r>
              <a:rPr lang="en-US" sz="2200" dirty="0"/>
              <a:t>802.15.3c - High Rate (&gt;1Gbps) </a:t>
            </a:r>
            <a:r>
              <a:rPr lang="en-US" sz="2200" dirty="0" err="1"/>
              <a:t>mmWave</a:t>
            </a:r>
            <a:r>
              <a:rPr lang="en-US" sz="2200" dirty="0"/>
              <a:t> 15.3 PHY</a:t>
            </a:r>
          </a:p>
          <a:p>
            <a:pPr lvl="1" eaLnBrk="1" hangingPunct="1">
              <a:spcBef>
                <a:spcPts val="0"/>
              </a:spcBef>
            </a:pPr>
            <a:r>
              <a:rPr lang="en-US" sz="2200" dirty="0"/>
              <a:t>802.15.3 Revision A - Roll-up of amendments b and c plus conversion from 64 bit to 48 bit MAC addressing</a:t>
            </a:r>
          </a:p>
          <a:p>
            <a:pPr lvl="1" eaLnBrk="1" hangingPunct="1">
              <a:spcBef>
                <a:spcPts val="0"/>
              </a:spcBef>
            </a:pPr>
            <a:r>
              <a:rPr lang="en-US" sz="2200" dirty="0"/>
              <a:t>802.15.3d - THz band 100Gb/s PHY layer for point to point data center applications</a:t>
            </a:r>
          </a:p>
          <a:p>
            <a:pPr lvl="1" eaLnBrk="1" hangingPunct="1">
              <a:spcBef>
                <a:spcPts val="0"/>
              </a:spcBef>
            </a:pPr>
            <a:r>
              <a:rPr lang="en-US" sz="2200" dirty="0"/>
              <a:t>802.15.3e - High-Rate Close Proximity Point-to-Point Communications (initial target use - Japan Olympics)</a:t>
            </a:r>
          </a:p>
          <a:p>
            <a:pPr lvl="1" eaLnBrk="1" hangingPunct="1">
              <a:spcBef>
                <a:spcPts val="0"/>
              </a:spcBef>
            </a:pPr>
            <a:r>
              <a:rPr lang="en-US" sz="2200" dirty="0"/>
              <a:t>802.15.3f - 60GHz Band Extension for 15.3</a:t>
            </a:r>
          </a:p>
          <a:p>
            <a:pPr lvl="1" eaLnBrk="1" hangingPunct="1"/>
            <a:endParaRPr lang="en-US" sz="22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a:t>802.15 Completed Projects</a:t>
            </a:r>
          </a:p>
        </p:txBody>
      </p:sp>
      <p:sp>
        <p:nvSpPr>
          <p:cNvPr id="10243" name="Rectangle 3"/>
          <p:cNvSpPr>
            <a:spLocks noGrp="1" noChangeArrowheads="1"/>
          </p:cNvSpPr>
          <p:nvPr>
            <p:ph type="body" idx="1"/>
          </p:nvPr>
        </p:nvSpPr>
        <p:spPr>
          <a:xfrm>
            <a:off x="356968" y="1571382"/>
            <a:ext cx="8458200" cy="5025969"/>
          </a:xfrm>
        </p:spPr>
        <p:txBody>
          <a:bodyPr/>
          <a:lstStyle/>
          <a:p>
            <a:pPr eaLnBrk="1" hangingPunct="1">
              <a:spcBef>
                <a:spcPts val="0"/>
              </a:spcBef>
            </a:pPr>
            <a:r>
              <a:rPr lang="en-US" sz="2400" dirty="0"/>
              <a:t>802.15.4 - </a:t>
            </a:r>
            <a:r>
              <a:rPr lang="en-US" sz="2400" i="1" dirty="0"/>
              <a:t>Low-Rate Wireless Personal Area Networks (LR-WPANs</a:t>
            </a:r>
            <a:r>
              <a:rPr lang="en-US" sz="2400" dirty="0"/>
              <a:t> ) (initial publication in 2003)</a:t>
            </a:r>
            <a:br>
              <a:rPr lang="en-US" sz="2400" dirty="0"/>
            </a:br>
            <a:r>
              <a:rPr lang="en-US" sz="2400" dirty="0"/>
              <a:t>Energy Efficient WPAN for WSN type applications</a:t>
            </a:r>
          </a:p>
          <a:p>
            <a:pPr marL="457200" lvl="1" indent="0" eaLnBrk="1" hangingPunct="1">
              <a:buNone/>
            </a:pPr>
            <a:r>
              <a:rPr lang="en-US" sz="2400" dirty="0"/>
              <a:t>15.4 Amendments/Revisions:</a:t>
            </a:r>
          </a:p>
          <a:p>
            <a:pPr lvl="1" eaLnBrk="1" hangingPunct="1">
              <a:spcBef>
                <a:spcPts val="0"/>
              </a:spcBef>
            </a:pPr>
            <a:r>
              <a:rPr lang="en-US" sz="2200" dirty="0"/>
              <a:t>802.15.4-2006 Revision - bug fixes, security update, and add higher rate sub-GHz PHY</a:t>
            </a:r>
          </a:p>
          <a:p>
            <a:pPr lvl="1" eaLnBrk="1" hangingPunct="1">
              <a:spcBef>
                <a:spcPts val="0"/>
              </a:spcBef>
            </a:pPr>
            <a:r>
              <a:rPr lang="en-US" sz="2200" dirty="0"/>
              <a:t>802.15.4a - Higher data rate 15.4 UWB PHY</a:t>
            </a:r>
          </a:p>
          <a:p>
            <a:pPr lvl="1" eaLnBrk="1" hangingPunct="1">
              <a:spcBef>
                <a:spcPts val="0"/>
              </a:spcBef>
            </a:pPr>
            <a:r>
              <a:rPr lang="en-US" sz="2200" dirty="0"/>
              <a:t>802.15.4c - Sub 1 GHz 15.4 PHY for China</a:t>
            </a:r>
          </a:p>
          <a:p>
            <a:pPr lvl="1" eaLnBrk="1" hangingPunct="1">
              <a:spcBef>
                <a:spcPts val="0"/>
              </a:spcBef>
            </a:pPr>
            <a:r>
              <a:rPr lang="en-US" sz="2200" dirty="0"/>
              <a:t>802.15.4d - Sub 1 GHz 15.4 PHY for Japan</a:t>
            </a:r>
          </a:p>
          <a:p>
            <a:pPr lvl="1" eaLnBrk="1" hangingPunct="1">
              <a:spcBef>
                <a:spcPts val="0"/>
              </a:spcBef>
            </a:pPr>
            <a:r>
              <a:rPr lang="en-US" sz="2200" dirty="0"/>
              <a:t>802.15.4e - 15.4 MAC Enhancements (GTS among others)</a:t>
            </a:r>
          </a:p>
          <a:p>
            <a:pPr lvl="1" eaLnBrk="1" hangingPunct="1">
              <a:spcBef>
                <a:spcPts val="0"/>
              </a:spcBef>
            </a:pPr>
            <a:r>
              <a:rPr lang="en-US" sz="2200" dirty="0"/>
              <a:t>802.15.4f  - 15.4 PHY for Active RFID</a:t>
            </a:r>
          </a:p>
          <a:p>
            <a:pPr lvl="1" eaLnBrk="1" hangingPunct="1">
              <a:spcBef>
                <a:spcPts val="0"/>
              </a:spcBef>
            </a:pPr>
            <a:r>
              <a:rPr lang="en-US" sz="2200" dirty="0"/>
              <a:t>802.15.4g - 15.4 PHY for Field Area Smart Utility Networks</a:t>
            </a:r>
          </a:p>
          <a:p>
            <a:pPr lvl="1" eaLnBrk="1" hangingPunct="1">
              <a:spcBef>
                <a:spcPts val="0"/>
              </a:spcBef>
            </a:pPr>
            <a:r>
              <a:rPr lang="en-US" sz="2200" dirty="0"/>
              <a:t>802.15.4-2011 Revision - roll-up of amendments a, c, d</a:t>
            </a:r>
          </a:p>
          <a:p>
            <a:pPr lvl="1" eaLnBrk="1" hangingPunct="1">
              <a:spcBef>
                <a:spcPts val="0"/>
              </a:spcBef>
            </a:pPr>
            <a:r>
              <a:rPr lang="en-US" sz="2200" dirty="0"/>
              <a:t>802.15.4j - 15.4 PHY using US dedicated medical band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a:t>802.15 Completed Projects</a:t>
            </a:r>
          </a:p>
        </p:txBody>
      </p:sp>
      <p:sp>
        <p:nvSpPr>
          <p:cNvPr id="10243" name="Rectangle 3"/>
          <p:cNvSpPr>
            <a:spLocks noGrp="1" noChangeArrowheads="1"/>
          </p:cNvSpPr>
          <p:nvPr>
            <p:ph type="body" idx="1"/>
          </p:nvPr>
        </p:nvSpPr>
        <p:spPr>
          <a:xfrm>
            <a:off x="355000" y="1642496"/>
            <a:ext cx="8458200" cy="4882848"/>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spcBef>
                <a:spcPts val="0"/>
              </a:spcBef>
            </a:pPr>
            <a:r>
              <a:rPr lang="en-US" sz="2200" dirty="0"/>
              <a:t>802.15.4k - 15.4 PHY for Low Energy Critical</a:t>
            </a:r>
            <a:br>
              <a:rPr lang="en-US" sz="2200" dirty="0"/>
            </a:br>
            <a:r>
              <a:rPr lang="en-US" sz="2200" dirty="0"/>
              <a:t>Infrastructure Monitoring</a:t>
            </a:r>
          </a:p>
          <a:p>
            <a:pPr lvl="1" eaLnBrk="1" hangingPunct="1">
              <a:spcBef>
                <a:spcPts val="0"/>
              </a:spcBef>
            </a:pPr>
            <a:r>
              <a:rPr lang="en-US" sz="2200" dirty="0"/>
              <a:t>802.15.4m - 15.4 PHY for operation in TV White Spaces</a:t>
            </a:r>
          </a:p>
          <a:p>
            <a:pPr lvl="1" eaLnBrk="1" hangingPunct="1">
              <a:spcBef>
                <a:spcPts val="0"/>
              </a:spcBef>
            </a:pPr>
            <a:r>
              <a:rPr lang="en-US" sz="2200" dirty="0"/>
              <a:t>802.15.4n - 15.4 PHY for Chinese Medical Applications </a:t>
            </a:r>
          </a:p>
          <a:p>
            <a:pPr lvl="1" eaLnBrk="1" hangingPunct="1">
              <a:spcBef>
                <a:spcPts val="0"/>
              </a:spcBef>
            </a:pPr>
            <a:r>
              <a:rPr lang="en-US" sz="2200" dirty="0"/>
              <a:t>802.15.4p - 15.4 PHY for Rail Communications and Control</a:t>
            </a:r>
          </a:p>
          <a:p>
            <a:pPr lvl="1" eaLnBrk="1" hangingPunct="1">
              <a:spcBef>
                <a:spcPts val="0"/>
              </a:spcBef>
            </a:pPr>
            <a:r>
              <a:rPr lang="en-US" sz="2200" dirty="0"/>
              <a:t>802.15.4q - Ultra Low Power 15.4 PHY</a:t>
            </a:r>
          </a:p>
          <a:p>
            <a:pPr lvl="1" eaLnBrk="1" hangingPunct="1">
              <a:spcBef>
                <a:spcPts val="0"/>
              </a:spcBef>
            </a:pPr>
            <a:r>
              <a:rPr lang="en-US" sz="2200" dirty="0"/>
              <a:t>802.15.4-2015 Revision - bug fixes and roll-up of </a:t>
            </a:r>
            <a:r>
              <a:rPr lang="en-US" sz="2000" dirty="0"/>
              <a:t>amendments e, f, g, j, k, m, and p</a:t>
            </a:r>
          </a:p>
          <a:p>
            <a:pPr lvl="1" eaLnBrk="1" hangingPunct="1">
              <a:spcBef>
                <a:spcPts val="0"/>
              </a:spcBef>
            </a:pPr>
            <a:r>
              <a:rPr lang="en-US" sz="2200" dirty="0"/>
              <a:t>802.15.4t - 2 Mbps PHY (includes backwards compatibility mechanism to original 250 kbps O-QPSK)</a:t>
            </a:r>
          </a:p>
          <a:p>
            <a:pPr lvl="1" eaLnBrk="1" hangingPunct="1">
              <a:spcBef>
                <a:spcPts val="0"/>
              </a:spcBef>
            </a:pPr>
            <a:r>
              <a:rPr lang="en-US" sz="2200" dirty="0"/>
              <a:t>802.15.4u - 865 MHz to 867 MHz Band in India</a:t>
            </a:r>
          </a:p>
          <a:p>
            <a:pPr lvl="1" eaLnBrk="1" hangingPunct="1">
              <a:spcBef>
                <a:spcPts val="0"/>
              </a:spcBef>
            </a:pPr>
            <a:r>
              <a:rPr lang="en-US" sz="2200" dirty="0"/>
              <a:t>802.15.4v - Regional Sub 1GHz Band (RSB)</a:t>
            </a:r>
          </a:p>
          <a:p>
            <a:pPr lvl="1" eaLnBrk="1" hangingPunct="1">
              <a:spcBef>
                <a:spcPts val="0"/>
              </a:spcBef>
            </a:pPr>
            <a:r>
              <a:rPr lang="en-US" sz="2200" dirty="0"/>
              <a:t>802.15.4-2018 Corrigendum (fix errors in format</a:t>
            </a:r>
            <a:br>
              <a:rPr lang="en-US" sz="2200" dirty="0"/>
            </a:br>
            <a:r>
              <a:rPr lang="en-US" sz="2200" dirty="0"/>
              <a:t>conventions introduced in 2015)</a:t>
            </a:r>
          </a:p>
        </p:txBody>
      </p:sp>
    </p:spTree>
    <p:extLst>
      <p:ext uri="{BB962C8B-B14F-4D97-AF65-F5344CB8AC3E}">
        <p14:creationId xmlns:p14="http://schemas.microsoft.com/office/powerpoint/2010/main" val="7695412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468313" y="404813"/>
            <a:ext cx="8229600" cy="792162"/>
          </a:xfrm>
        </p:spPr>
        <p:txBody>
          <a:bodyPr/>
          <a:lstStyle/>
          <a:p>
            <a:pPr eaLnBrk="1" hangingPunct="1"/>
            <a:r>
              <a:rPr lang="en-US" dirty="0"/>
              <a:t>802.15 Completed Projects</a:t>
            </a:r>
          </a:p>
        </p:txBody>
      </p:sp>
      <p:sp>
        <p:nvSpPr>
          <p:cNvPr id="10243" name="Rectangle 3"/>
          <p:cNvSpPr>
            <a:spLocks noGrp="1" noChangeArrowheads="1"/>
          </p:cNvSpPr>
          <p:nvPr>
            <p:ph type="body" idx="1"/>
          </p:nvPr>
        </p:nvSpPr>
        <p:spPr>
          <a:xfrm>
            <a:off x="355000" y="1642496"/>
            <a:ext cx="8458200" cy="4882848"/>
          </a:xfrm>
        </p:spPr>
        <p:txBody>
          <a:bodyPr/>
          <a:lstStyle/>
          <a:p>
            <a:pPr marL="457200" lvl="1" indent="0" eaLnBrk="1" hangingPunct="1">
              <a:lnSpc>
                <a:spcPct val="80000"/>
              </a:lnSpc>
              <a:buNone/>
            </a:pPr>
            <a:r>
              <a:rPr lang="en-US" sz="2400" dirty="0"/>
              <a:t>15.4 Amendments/Revisions (</a:t>
            </a:r>
            <a:r>
              <a:rPr lang="en-US" sz="2400" dirty="0" err="1"/>
              <a:t>cont</a:t>
            </a:r>
            <a:r>
              <a:rPr lang="en-US" sz="2400" dirty="0"/>
              <a:t>):</a:t>
            </a:r>
          </a:p>
          <a:p>
            <a:pPr lvl="1" eaLnBrk="1" hangingPunct="1">
              <a:spcBef>
                <a:spcPts val="0"/>
              </a:spcBef>
            </a:pPr>
            <a:r>
              <a:rPr lang="en-US" sz="2200" dirty="0"/>
              <a:t>802.15.4s - MAC enhancement for improved spectrum resource utilization</a:t>
            </a:r>
          </a:p>
          <a:p>
            <a:pPr lvl="1" eaLnBrk="1" hangingPunct="1">
              <a:spcBef>
                <a:spcPts val="0"/>
              </a:spcBef>
            </a:pPr>
            <a:r>
              <a:rPr lang="en-US" sz="2200" dirty="0"/>
              <a:t>802.15.4x - FAN Extensions (FANE), Increasing SUN OFDM PHY data rates up to 2.4Mb/s</a:t>
            </a:r>
          </a:p>
          <a:p>
            <a:pPr lvl="1" eaLnBrk="1" hangingPunct="1">
              <a:lnSpc>
                <a:spcPct val="80000"/>
              </a:lnSpc>
            </a:pPr>
            <a:endParaRPr lang="en-US" sz="2200" dirty="0"/>
          </a:p>
        </p:txBody>
      </p:sp>
    </p:spTree>
    <p:extLst>
      <p:ext uri="{BB962C8B-B14F-4D97-AF65-F5344CB8AC3E}">
        <p14:creationId xmlns:p14="http://schemas.microsoft.com/office/powerpoint/2010/main" val="66426150"/>
      </p:ext>
    </p:extLst>
  </p:cSld>
  <p:clrMapOvr>
    <a:masterClrMapping/>
  </p:clrMapOvr>
</p:sld>
</file>

<file path=ppt/theme/theme1.xml><?xml version="1.0" encoding="utf-8"?>
<a:theme xmlns:a="http://schemas.openxmlformats.org/drawingml/2006/main" name="Title slide">
  <a:themeElements>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slid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slid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slid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slid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slid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slid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slid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slide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slid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slid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slid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slid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slid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itle only">
  <a:themeElements>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Title only">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pitchFamily="34" charset="0"/>
            <a:ea typeface="MS PGothic" pitchFamily="34" charset="-128"/>
          </a:defRPr>
        </a:defPPr>
      </a:lstStyle>
    </a:lnDef>
  </a:objectDefaults>
  <a:extraClrSchemeLst>
    <a:extraClrScheme>
      <a:clrScheme name="Title only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Title only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Title only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Title only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Title only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Title only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Title only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Title only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Title only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Title only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Title only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Title only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29759</TotalTime>
  <Words>1233</Words>
  <Application>Microsoft Office PowerPoint</Application>
  <PresentationFormat>On-screen Show (4:3)</PresentationFormat>
  <Paragraphs>248</Paragraphs>
  <Slides>25</Slides>
  <Notes>4</Notes>
  <HiddenSlides>0</HiddenSlides>
  <MMClips>0</MMClips>
  <ScaleCrop>false</ScaleCrop>
  <HeadingPairs>
    <vt:vector size="6" baseType="variant">
      <vt:variant>
        <vt:lpstr>Fonts Used</vt:lpstr>
      </vt:variant>
      <vt:variant>
        <vt:i4>1</vt:i4>
      </vt:variant>
      <vt:variant>
        <vt:lpstr>Theme</vt:lpstr>
      </vt:variant>
      <vt:variant>
        <vt:i4>2</vt:i4>
      </vt:variant>
      <vt:variant>
        <vt:lpstr>Slide Titles</vt:lpstr>
      </vt:variant>
      <vt:variant>
        <vt:i4>25</vt:i4>
      </vt:variant>
    </vt:vector>
  </HeadingPairs>
  <TitlesOfParts>
    <vt:vector size="28" baseType="lpstr">
      <vt:lpstr>Arial</vt:lpstr>
      <vt:lpstr>Title slide</vt:lpstr>
      <vt:lpstr>Title only</vt:lpstr>
      <vt:lpstr>PowerPoint Presentation</vt:lpstr>
      <vt:lpstr>Disclaimer…</vt:lpstr>
      <vt:lpstr>IEEE 802 Organization</vt:lpstr>
      <vt:lpstr>PowerPoint Presentation</vt:lpstr>
      <vt:lpstr>802.15 Scope and Purpose</vt:lpstr>
      <vt:lpstr>802.15 Completed Projects</vt:lpstr>
      <vt:lpstr>802.15 Completed Projects</vt:lpstr>
      <vt:lpstr>802.15 Completed Projects</vt:lpstr>
      <vt:lpstr>802.15 Completed Projects</vt:lpstr>
      <vt:lpstr>802.15 Completed Projects</vt:lpstr>
      <vt:lpstr>802.15 Project Stages</vt:lpstr>
      <vt:lpstr>802.15 Projects Status</vt:lpstr>
      <vt:lpstr>802.15 Active Projects/Status</vt:lpstr>
      <vt:lpstr>802.15 Active Projects/Status (cont)</vt:lpstr>
      <vt:lpstr>802.15 Active Projects/Status (cont)</vt:lpstr>
      <vt:lpstr>802.15 Active Projects/Status (cont)</vt:lpstr>
      <vt:lpstr>802.15 Active Projects/Status</vt:lpstr>
      <vt:lpstr>802.15 Active Projects/Status (cont)</vt:lpstr>
      <vt:lpstr>802.15 Active Projects/Status</vt:lpstr>
      <vt:lpstr>802.15 Active Projects/Status (cont)</vt:lpstr>
      <vt:lpstr>802.15 Active Projects/Status (cont)</vt:lpstr>
      <vt:lpstr>802.15 Active Projects/Status (cont)</vt:lpstr>
      <vt:lpstr>802.15 Other Activity</vt:lpstr>
      <vt:lpstr>802.15 Related Activities</vt:lpstr>
      <vt:lpstr>Questions?  Clint Powell cpowell@ieee.org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 March 2011 workshop</dc:title>
  <dc:subject>IEEE 802 March 2011 workshop</dc:subject>
  <dc:creator>IEEE 802</dc:creator>
  <cp:lastModifiedBy>Clint Powell</cp:lastModifiedBy>
  <cp:revision>1193</cp:revision>
  <dcterms:created xsi:type="dcterms:W3CDTF">2009-09-07T19:24:44Z</dcterms:created>
  <dcterms:modified xsi:type="dcterms:W3CDTF">2019-10-17T02:35:02Z</dcterms:modified>
</cp:coreProperties>
</file>