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297"/>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5972" autoAdjust="0"/>
  </p:normalViewPr>
  <p:slideViewPr>
    <p:cSldViewPr>
      <p:cViewPr varScale="1">
        <p:scale>
          <a:sx n="86" d="100"/>
          <a:sy n="86" d="100"/>
        </p:scale>
        <p:origin x="115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9/20/2019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9/20/2019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9/20/2019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baseline="0" dirty="0">
                <a:latin typeface="Times New Roman" pitchFamily="18" charset="0"/>
                <a:cs typeface="Times New Roman" pitchFamily="18" charset="0"/>
              </a:rPr>
              <a:t>September </a:t>
            </a:r>
            <a:r>
              <a:rPr lang="en-US" sz="1400" b="1" dirty="0">
                <a:latin typeface="Times New Roman" pitchFamily="18" charset="0"/>
                <a:cs typeface="Times New Roman" pitchFamily="18" charset="0"/>
              </a:rPr>
              <a:t>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15-19-0467-00-0vat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baseline="0" dirty="0">
                <a:latin typeface="Times New Roman" pitchFamily="18" charset="0"/>
                <a:cs typeface="Times New Roman" pitchFamily="18" charset="0"/>
              </a:rPr>
              <a:t>September</a:t>
            </a:r>
            <a:r>
              <a:rPr lang="en-US" sz="1400" b="1" dirty="0">
                <a:latin typeface="Times New Roman" pitchFamily="18" charset="0"/>
                <a:cs typeface="Times New Roman" pitchFamily="18" charset="0"/>
              </a:rPr>
              <a:t>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15-19-0467-00-0vat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520978"/>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a:t>
            </a:r>
            <a:r>
              <a:rPr lang="en-US" altLang="ko-KR" sz="1600" dirty="0">
                <a:latin typeface="Times New Roman" pitchFamily="18" charset="0"/>
                <a:cs typeface="Times New Roman" pitchFamily="18" charset="0"/>
              </a:rPr>
              <a:t>Image Sensor Communication Linked IoT Opensource Light Controller for Automatic Control System </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(VTASK Co., Ltd),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Kwangwoon</a:t>
            </a:r>
            <a:r>
              <a:rPr lang="en-US" sz="1600" dirty="0">
                <a:latin typeface="Times New Roman" pitchFamily="18" charset="0"/>
                <a:cs typeface="Times New Roman" pitchFamily="18" charset="0"/>
              </a:rPr>
              <a:t> Univ.)</a:t>
            </a:r>
            <a:r>
              <a:rPr lang="en-US" altLang="ko-KR"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Youngkeun</a:t>
            </a:r>
            <a:r>
              <a:rPr lang="en-US" sz="1600" dirty="0">
                <a:latin typeface="Times New Roman" pitchFamily="18" charset="0"/>
                <a:cs typeface="Times New Roman" pitchFamily="18" charset="0"/>
              </a:rPr>
              <a:t> Yoon (</a:t>
            </a:r>
            <a:r>
              <a:rPr lang="en-US" sz="1600" dirty="0" err="1">
                <a:latin typeface="Times New Roman" pitchFamily="18" charset="0"/>
                <a:cs typeface="Times New Roman" pitchFamily="18" charset="0"/>
              </a:rPr>
              <a:t>Kogen</a:t>
            </a:r>
            <a:r>
              <a:rPr lang="en-US" sz="1600" dirty="0">
                <a:latin typeface="Times New Roman" pitchFamily="18" charset="0"/>
                <a:cs typeface="Times New Roman" pitchFamily="18" charset="0"/>
              </a:rPr>
              <a:t> Co., Ltd),</a:t>
            </a:r>
            <a:r>
              <a:rPr lang="en-US" altLang="ko-KR"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Sunghoon</a:t>
            </a:r>
            <a:r>
              <a:rPr lang="en-US" sz="1600" dirty="0">
                <a:latin typeface="Times New Roman" pitchFamily="18" charset="0"/>
                <a:cs typeface="Times New Roman" pitchFamily="18" charset="0"/>
              </a:rPr>
              <a:t> Yoon (</a:t>
            </a:r>
            <a:r>
              <a:rPr lang="en-US" sz="1600" dirty="0" err="1">
                <a:latin typeface="Times New Roman" pitchFamily="18" charset="0"/>
                <a:cs typeface="Times New Roman" pitchFamily="18" charset="0"/>
              </a:rPr>
              <a:t>Kogen</a:t>
            </a:r>
            <a:r>
              <a:rPr lang="en-US" sz="1600" dirty="0">
                <a:latin typeface="Times New Roman" pitchFamily="18" charset="0"/>
                <a:cs typeface="Times New Roman" pitchFamily="18" charset="0"/>
              </a:rPr>
              <a:t> Co., Ltd) , </a:t>
            </a:r>
            <a:r>
              <a:rPr lang="en-US" sz="1600" dirty="0" err="1">
                <a:latin typeface="Times New Roman" pitchFamily="18" charset="0"/>
                <a:cs typeface="Times New Roman" pitchFamily="18" charset="0"/>
              </a:rPr>
              <a:t>Kilsoo</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Kogen</a:t>
            </a:r>
            <a:r>
              <a:rPr lang="en-US" sz="1600" dirty="0">
                <a:latin typeface="Times New Roman" pitchFamily="18" charset="0"/>
                <a:cs typeface="Times New Roman" pitchFamily="18" charset="0"/>
              </a:rPr>
              <a:t> Co., Ltd) , </a:t>
            </a:r>
            <a:r>
              <a:rPr lang="en-US" altLang="ko-KR" sz="1600" dirty="0">
                <a:latin typeface="Times New Roman" pitchFamily="18" charset="0"/>
                <a:cs typeface="Times New Roman" pitchFamily="18" charset="0"/>
              </a:rPr>
              <a:t>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+82-2-979-7903, E-Mail: chajaesang@gmail.com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image sensor communication (ISC) link design consideration for VAT. This proposed image sensor communication link for automatic control system solution using opensource IoT opensource light controller. This solution can used for OWC based indoor and outdoor monitoring, ITS, ADAS, remote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weather  monitoring, </a:t>
            </a:r>
            <a:r>
              <a:rPr lang="en-US" altLang="ko-KR" sz="1600" dirty="0">
                <a:latin typeface="Times New Roman" pitchFamily="18" charset="0"/>
                <a:cs typeface="Times New Roman" pitchFamily="18" charset="0"/>
              </a:rPr>
              <a:t>etc.</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visible light communication based ISC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0668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65667" y="1981200"/>
            <a:ext cx="8221133" cy="342047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lnSpc>
                <a:spcPct val="150000"/>
              </a:lnSpc>
              <a:buFont typeface="Arial" panose="020B0604020202020204" pitchFamily="34" charset="0"/>
              <a:buChar char="•"/>
              <a:tabLst>
                <a:tab pos="2417763" algn="l"/>
              </a:tabLst>
            </a:pPr>
            <a:r>
              <a:rPr lang="en-US" sz="2000" dirty="0">
                <a:solidFill>
                  <a:schemeClr val="tx1"/>
                </a:solidFill>
                <a:latin typeface="Times New Roman" pitchFamily="18" charset="0"/>
                <a:cs typeface="Times New Roman" pitchFamily="18" charset="0"/>
              </a:rPr>
              <a:t>Need for </a:t>
            </a:r>
            <a:r>
              <a:rPr lang="en-US" altLang="ko-KR" sz="2000" dirty="0">
                <a:solidFill>
                  <a:schemeClr val="tx1"/>
                </a:solidFill>
                <a:latin typeface="Times New Roman" pitchFamily="18" charset="0"/>
                <a:cs typeface="Times New Roman" pitchFamily="18" charset="0"/>
              </a:rPr>
              <a:t>Automatic Control System Solution</a:t>
            </a:r>
          </a:p>
          <a:p>
            <a:pPr marL="342900" indent="-342900" algn="l">
              <a:lnSpc>
                <a:spcPct val="150000"/>
              </a:lnSpc>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a:solidFill>
                  <a:schemeClr val="tx1"/>
                </a:solidFill>
                <a:latin typeface="Times New Roman" pitchFamily="18" charset="0"/>
                <a:cs typeface="Times New Roman" pitchFamily="18" charset="0"/>
              </a:rPr>
              <a:t>IoT Opensource Light Controller for Automatic Control System</a:t>
            </a:r>
          </a:p>
          <a:p>
            <a:pPr marL="342900" indent="-342900" algn="l">
              <a:lnSpc>
                <a:spcPct val="150000"/>
              </a:lnSpc>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a:p>
            <a:pPr algn="l">
              <a:lnSpc>
                <a:spcPct val="150000"/>
              </a:lnSpc>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7" name="Title 1"/>
          <p:cNvSpPr txBox="1">
            <a:spLocks/>
          </p:cNvSpPr>
          <p:nvPr/>
        </p:nvSpPr>
        <p:spPr>
          <a:xfrm>
            <a:off x="0" y="715978"/>
            <a:ext cx="9144000" cy="731822"/>
          </a:xfrm>
          <a:prstGeom prst="rect">
            <a:avLst/>
          </a:prstGeom>
        </p:spPr>
        <p:txBody>
          <a:bodyPr vert="horz" lIns="91440" tIns="45720" rIns="91440" bIns="45720" rtlCol="0" anchor="ctr">
            <a:noAutofit/>
          </a:bodyPr>
          <a:lstStyle>
            <a:defPPr>
              <a:defRPr lang="en-US"/>
            </a:defPPr>
            <a:lvl1pPr algn="ctr">
              <a:spcBef>
                <a:spcPct val="0"/>
              </a:spcBef>
              <a:buNone/>
              <a:tabLst>
                <a:tab pos="2417763" algn="l"/>
              </a:tabLst>
              <a:defRPr sz="3200" b="1">
                <a:latin typeface="+mj-lt"/>
                <a:ea typeface="+mj-ea"/>
                <a:cs typeface="+mj-cs"/>
              </a:defRPr>
            </a:lvl1pPr>
          </a:lstStyle>
          <a:p>
            <a:r>
              <a:rPr lang="en-US" altLang="ko-KR" dirty="0">
                <a:latin typeface="Times New Roman" panose="02020603050405020304" pitchFamily="18" charset="0"/>
                <a:cs typeface="Times New Roman" panose="02020603050405020304" pitchFamily="18" charset="0"/>
              </a:rPr>
              <a:t>Need for Automatic Control System Solution</a:t>
            </a:r>
          </a:p>
        </p:txBody>
      </p:sp>
      <p:sp>
        <p:nvSpPr>
          <p:cNvPr id="23" name="TextBox 53"/>
          <p:cNvSpPr txBox="1">
            <a:spLocks noChangeArrowheads="1"/>
          </p:cNvSpPr>
          <p:nvPr/>
        </p:nvSpPr>
        <p:spPr bwMode="auto">
          <a:xfrm>
            <a:off x="868999" y="5485331"/>
            <a:ext cx="28652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a:cs typeface="Times New Roman" panose="02020603050405020304" pitchFamily="18" charset="0"/>
              </a:rPr>
              <a:t>&lt; Existing Control System Concept Model &gt;</a:t>
            </a:r>
            <a:endParaRPr kumimoji="0" lang="en-US" altLang="ko-KR" sz="1000" b="1" dirty="0">
              <a:cs typeface="Times New Roman" panose="02020603050405020304" pitchFamily="18" charset="0"/>
            </a:endParaRPr>
          </a:p>
        </p:txBody>
      </p:sp>
      <p:sp>
        <p:nvSpPr>
          <p:cNvPr id="4" name="Rectangle 3"/>
          <p:cNvSpPr>
            <a:spLocks noChangeArrowheads="1"/>
          </p:cNvSpPr>
          <p:nvPr/>
        </p:nvSpPr>
        <p:spPr bwMode="auto">
          <a:xfrm>
            <a:off x="1524000" y="5208332"/>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a:ln>
                <a:noFill/>
              </a:ln>
              <a:solidFill>
                <a:schemeClr val="tx1"/>
              </a:solidFill>
              <a:effectLst/>
              <a:latin typeface="Arial" panose="020B0604020202020204" pitchFamily="34" charset="0"/>
            </a:endParaRPr>
          </a:p>
        </p:txBody>
      </p:sp>
      <p:sp>
        <p:nvSpPr>
          <p:cNvPr id="12" name="Content Placeholder 2">
            <a:extLst>
              <a:ext uri="{FF2B5EF4-FFF2-40B4-BE49-F238E27FC236}">
                <a16:creationId xmlns:a16="http://schemas.microsoft.com/office/drawing/2014/main" id="{0C0FC404-1332-44AF-868F-0DF909644F82}"/>
              </a:ext>
            </a:extLst>
          </p:cNvPr>
          <p:cNvSpPr txBox="1">
            <a:spLocks/>
          </p:cNvSpPr>
          <p:nvPr/>
        </p:nvSpPr>
        <p:spPr>
          <a:xfrm>
            <a:off x="4431788" y="1579100"/>
            <a:ext cx="4167477" cy="45362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controls is enormous, covering the control of variables such as temperature, pressure, flow level, and speed.</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process plant or buildings require automatic controls to provide  Safety, Stability,  and Accuracy to provide quality, efficiency and maintain comfort on  system in use.</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based automatic control system consist of the plant,  the detecting or sensing element, the measuring or indicating element, the controller, and connectivity elements</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concepts</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Camera installed IoT open source LED light controller connected with control system module to provide automatic control system solution using visible light based image sensor communication (ISC) for connectivity.</a:t>
            </a:r>
          </a:p>
          <a:p>
            <a:pPr marL="628650" lvl="1" indent="-171450" algn="just">
              <a:lnSpc>
                <a:spcPct val="90000"/>
              </a:lnSpc>
              <a:spcBef>
                <a:spcPts val="600"/>
              </a:spcBef>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facility installed CCTV Camera and LED Lights with Camera installed on IoT opensource LED light controller provided light communication based ISC link to provide automatic control on process plant or buildings facility.</a:t>
            </a:r>
          </a:p>
        </p:txBody>
      </p:sp>
      <p:pic>
        <p:nvPicPr>
          <p:cNvPr id="5" name="Picture 4">
            <a:extLst>
              <a:ext uri="{FF2B5EF4-FFF2-40B4-BE49-F238E27FC236}">
                <a16:creationId xmlns:a16="http://schemas.microsoft.com/office/drawing/2014/main" id="{E2215F19-DC5F-4F5C-8A4A-DA611FF6403A}"/>
              </a:ext>
            </a:extLst>
          </p:cNvPr>
          <p:cNvPicPr>
            <a:picLocks noChangeAspect="1"/>
          </p:cNvPicPr>
          <p:nvPr/>
        </p:nvPicPr>
        <p:blipFill>
          <a:blip r:embed="rId3"/>
          <a:stretch>
            <a:fillRect/>
          </a:stretch>
        </p:blipFill>
        <p:spPr>
          <a:xfrm>
            <a:off x="193669" y="2119264"/>
            <a:ext cx="4215925" cy="3130388"/>
          </a:xfrm>
          <a:prstGeom prst="rect">
            <a:avLst/>
          </a:prstGeom>
        </p:spPr>
      </p:pic>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11" name="Title 1"/>
          <p:cNvSpPr txBox="1">
            <a:spLocks/>
          </p:cNvSpPr>
          <p:nvPr/>
        </p:nvSpPr>
        <p:spPr>
          <a:xfrm>
            <a:off x="-1" y="627898"/>
            <a:ext cx="9144001" cy="97230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cs typeface="Times New Roman" panose="02020603050405020304" pitchFamily="18" charset="0"/>
              </a:rPr>
              <a:t>IoT Opensource Light Controller for Automatic Control System</a:t>
            </a:r>
          </a:p>
        </p:txBody>
      </p:sp>
      <p:sp>
        <p:nvSpPr>
          <p:cNvPr id="13" name="TextBox 53"/>
          <p:cNvSpPr txBox="1">
            <a:spLocks noChangeArrowheads="1"/>
          </p:cNvSpPr>
          <p:nvPr/>
        </p:nvSpPr>
        <p:spPr bwMode="auto">
          <a:xfrm>
            <a:off x="382277" y="4903441"/>
            <a:ext cx="410724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ISC Link </a:t>
            </a:r>
            <a:r>
              <a:rPr lang="en-US" altLang="ko-KR" sz="1000" b="1" dirty="0">
                <a:cs typeface="Times New Roman" panose="02020603050405020304" pitchFamily="18" charset="0"/>
              </a:rPr>
              <a:t>for Automatic Control Solution </a:t>
            </a:r>
            <a:r>
              <a:rPr kumimoji="0" lang="en-US" altLang="ko-KR" sz="1000" b="1" dirty="0">
                <a:cs typeface="Times New Roman" panose="02020603050405020304" pitchFamily="18" charset="0"/>
              </a:rPr>
              <a:t>&gt;    </a:t>
            </a:r>
          </a:p>
        </p:txBody>
      </p:sp>
      <p:grpSp>
        <p:nvGrpSpPr>
          <p:cNvPr id="12" name="Group 11">
            <a:extLst>
              <a:ext uri="{FF2B5EF4-FFF2-40B4-BE49-F238E27FC236}">
                <a16:creationId xmlns:a16="http://schemas.microsoft.com/office/drawing/2014/main" id="{8ED62068-1AC1-4A38-BBD1-F327700D3D76}"/>
              </a:ext>
            </a:extLst>
          </p:cNvPr>
          <p:cNvGrpSpPr/>
          <p:nvPr/>
        </p:nvGrpSpPr>
        <p:grpSpPr>
          <a:xfrm>
            <a:off x="335065" y="2297541"/>
            <a:ext cx="4038600" cy="2470703"/>
            <a:chOff x="324647" y="2463676"/>
            <a:chExt cx="4038600" cy="2470703"/>
          </a:xfrm>
        </p:grpSpPr>
        <p:grpSp>
          <p:nvGrpSpPr>
            <p:cNvPr id="7" name="Group 6">
              <a:extLst>
                <a:ext uri="{FF2B5EF4-FFF2-40B4-BE49-F238E27FC236}">
                  <a16:creationId xmlns:a16="http://schemas.microsoft.com/office/drawing/2014/main" id="{F94092BA-C8EE-4C88-9542-4F725377BD37}"/>
                </a:ext>
              </a:extLst>
            </p:cNvPr>
            <p:cNvGrpSpPr/>
            <p:nvPr/>
          </p:nvGrpSpPr>
          <p:grpSpPr>
            <a:xfrm>
              <a:off x="324647" y="2463676"/>
              <a:ext cx="4038600" cy="2470703"/>
              <a:chOff x="324647" y="2463676"/>
              <a:chExt cx="4038600" cy="2470703"/>
            </a:xfrm>
          </p:grpSpPr>
          <p:pic>
            <p:nvPicPr>
              <p:cNvPr id="6" name="Picture 5">
                <a:extLst>
                  <a:ext uri="{FF2B5EF4-FFF2-40B4-BE49-F238E27FC236}">
                    <a16:creationId xmlns:a16="http://schemas.microsoft.com/office/drawing/2014/main" id="{B8D8A6F3-3BDD-4141-B264-10E17541F68B}"/>
                  </a:ext>
                </a:extLst>
              </p:cNvPr>
              <p:cNvPicPr>
                <a:picLocks noChangeAspect="1"/>
              </p:cNvPicPr>
              <p:nvPr/>
            </p:nvPicPr>
            <p:blipFill>
              <a:blip r:embed="rId3"/>
              <a:stretch>
                <a:fillRect/>
              </a:stretch>
            </p:blipFill>
            <p:spPr>
              <a:xfrm>
                <a:off x="324647" y="2463676"/>
                <a:ext cx="4038600" cy="2381250"/>
              </a:xfrm>
              <a:prstGeom prst="rect">
                <a:avLst/>
              </a:prstGeom>
            </p:spPr>
          </p:pic>
          <p:sp>
            <p:nvSpPr>
              <p:cNvPr id="26" name="TextBox 53"/>
              <p:cNvSpPr txBox="1">
                <a:spLocks noChangeArrowheads="1"/>
              </p:cNvSpPr>
              <p:nvPr/>
            </p:nvSpPr>
            <p:spPr bwMode="auto">
              <a:xfrm>
                <a:off x="2859745" y="2833520"/>
                <a:ext cx="12273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a:cs typeface="Times New Roman" panose="02020603050405020304" pitchFamily="18" charset="0"/>
                  </a:rPr>
                  <a:t>Remote Control </a:t>
                </a:r>
                <a:endParaRPr kumimoji="0" lang="en-US" altLang="ko-KR" sz="800" b="1" dirty="0">
                  <a:cs typeface="Times New Roman" panose="02020603050405020304" pitchFamily="18" charset="0"/>
                </a:endParaRPr>
              </a:p>
            </p:txBody>
          </p:sp>
          <p:sp>
            <p:nvSpPr>
              <p:cNvPr id="42" name="TextBox 53"/>
              <p:cNvSpPr txBox="1">
                <a:spLocks noChangeArrowheads="1"/>
              </p:cNvSpPr>
              <p:nvPr/>
            </p:nvSpPr>
            <p:spPr bwMode="auto">
              <a:xfrm rot="19807028">
                <a:off x="3698378" y="4202030"/>
                <a:ext cx="637334" cy="218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a:cs typeface="Times New Roman" panose="02020603050405020304" pitchFamily="18" charset="0"/>
                  </a:rPr>
                  <a:t>ISC Link </a:t>
                </a:r>
                <a:endParaRPr kumimoji="0" lang="en-US" altLang="ko-KR" sz="800" b="1" dirty="0">
                  <a:cs typeface="Times New Roman" panose="02020603050405020304" pitchFamily="18" charset="0"/>
                </a:endParaRPr>
              </a:p>
            </p:txBody>
          </p:sp>
          <p:grpSp>
            <p:nvGrpSpPr>
              <p:cNvPr id="10" name="그룹 9"/>
              <p:cNvGrpSpPr/>
              <p:nvPr/>
            </p:nvGrpSpPr>
            <p:grpSpPr>
              <a:xfrm>
                <a:off x="1219200" y="3191143"/>
                <a:ext cx="366138" cy="267540"/>
                <a:chOff x="1651637" y="2251180"/>
                <a:chExt cx="438593" cy="329522"/>
              </a:xfrm>
            </p:grpSpPr>
            <p:sp>
              <p:nvSpPr>
                <p:cNvPr id="62" name="모서리가 둥근 직사각형 61"/>
                <p:cNvSpPr/>
                <p:nvPr/>
              </p:nvSpPr>
              <p:spPr>
                <a:xfrm>
                  <a:off x="1651637" y="2251180"/>
                  <a:ext cx="438593" cy="329522"/>
                </a:xfrm>
                <a:prstGeom prst="roundRect">
                  <a:avLst>
                    <a:gd name="adj" fmla="val 40750"/>
                  </a:avLst>
                </a:prstGeom>
                <a:solidFill>
                  <a:schemeClr val="bg1">
                    <a:lumMod val="95000"/>
                  </a:scheme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3" name="Picture 6" descr="http://www.najpc.sk/img/maxell-ball-cam-web-kamera-p5f4.jp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1724795" y="2277550"/>
                  <a:ext cx="268554" cy="268554"/>
                </a:xfrm>
                <a:prstGeom prst="rect">
                  <a:avLst/>
                </a:prstGeom>
                <a:noFill/>
                <a:extLst>
                  <a:ext uri="{909E8E84-426E-40DD-AFC4-6F175D3DCCD1}">
                    <a14:hiddenFill xmlns:a14="http://schemas.microsoft.com/office/drawing/2010/main">
                      <a:solidFill>
                        <a:srgbClr val="FFFFFF"/>
                      </a:solidFill>
                    </a14:hiddenFill>
                  </a:ext>
                </a:extLst>
              </p:spPr>
            </p:pic>
          </p:grpSp>
          <p:sp>
            <p:nvSpPr>
              <p:cNvPr id="67" name="TextBox 53"/>
              <p:cNvSpPr txBox="1">
                <a:spLocks noChangeArrowheads="1"/>
              </p:cNvSpPr>
              <p:nvPr/>
            </p:nvSpPr>
            <p:spPr bwMode="auto">
              <a:xfrm>
                <a:off x="1047961" y="2837510"/>
                <a:ext cx="68880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a:cs typeface="Times New Roman" panose="02020603050405020304" pitchFamily="18" charset="0"/>
                  </a:rPr>
                  <a:t>Monitoring </a:t>
                </a:r>
                <a:endParaRPr kumimoji="0" lang="en-US" altLang="ko-KR" sz="800" b="1" dirty="0">
                  <a:cs typeface="Times New Roman" panose="02020603050405020304" pitchFamily="18" charset="0"/>
                </a:endParaRPr>
              </a:p>
            </p:txBody>
          </p:sp>
          <p:grpSp>
            <p:nvGrpSpPr>
              <p:cNvPr id="35" name="그룹 9">
                <a:extLst>
                  <a:ext uri="{FF2B5EF4-FFF2-40B4-BE49-F238E27FC236}">
                    <a16:creationId xmlns:a16="http://schemas.microsoft.com/office/drawing/2014/main" id="{137EBD5B-48D3-4D2A-8519-3632808F98E1}"/>
                  </a:ext>
                </a:extLst>
              </p:cNvPr>
              <p:cNvGrpSpPr/>
              <p:nvPr/>
            </p:nvGrpSpPr>
            <p:grpSpPr>
              <a:xfrm>
                <a:off x="3036410" y="3418808"/>
                <a:ext cx="366138" cy="267540"/>
                <a:chOff x="1651637" y="2251180"/>
                <a:chExt cx="438593" cy="329522"/>
              </a:xfrm>
            </p:grpSpPr>
            <p:sp>
              <p:nvSpPr>
                <p:cNvPr id="36" name="모서리가 둥근 직사각형 61">
                  <a:extLst>
                    <a:ext uri="{FF2B5EF4-FFF2-40B4-BE49-F238E27FC236}">
                      <a16:creationId xmlns:a16="http://schemas.microsoft.com/office/drawing/2014/main" id="{47A1C108-5282-4D85-AEEE-DFB5823CB355}"/>
                    </a:ext>
                  </a:extLst>
                </p:cNvPr>
                <p:cNvSpPr/>
                <p:nvPr/>
              </p:nvSpPr>
              <p:spPr>
                <a:xfrm>
                  <a:off x="1651637" y="2251180"/>
                  <a:ext cx="438593" cy="329522"/>
                </a:xfrm>
                <a:prstGeom prst="roundRect">
                  <a:avLst>
                    <a:gd name="adj" fmla="val 40750"/>
                  </a:avLst>
                </a:prstGeom>
                <a:solidFill>
                  <a:schemeClr val="bg1">
                    <a:lumMod val="95000"/>
                  </a:scheme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7" name="Picture 6" descr="http://www.najpc.sk/img/maxell-ball-cam-web-kamera-p5f4.jpg">
                  <a:extLst>
                    <a:ext uri="{FF2B5EF4-FFF2-40B4-BE49-F238E27FC236}">
                      <a16:creationId xmlns:a16="http://schemas.microsoft.com/office/drawing/2014/main" id="{B27A2DB0-644F-4A85-9560-434B4430BE5D}"/>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1724795" y="2277550"/>
                  <a:ext cx="268554" cy="268554"/>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이등변 삼각형 1"/>
              <p:cNvSpPr/>
              <p:nvPr/>
            </p:nvSpPr>
            <p:spPr>
              <a:xfrm>
                <a:off x="1149628" y="3295457"/>
                <a:ext cx="556617" cy="865423"/>
              </a:xfrm>
              <a:prstGeom prst="triangle">
                <a:avLst/>
              </a:prstGeom>
              <a:gradFill>
                <a:gsLst>
                  <a:gs pos="100000">
                    <a:schemeClr val="accent1">
                      <a:lumMod val="5000"/>
                      <a:lumOff val="95000"/>
                      <a:alpha val="0"/>
                    </a:schemeClr>
                  </a:gs>
                  <a:gs pos="4000">
                    <a:srgbClr val="FF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8" name="이등변 삼각형 1">
                <a:extLst>
                  <a:ext uri="{FF2B5EF4-FFF2-40B4-BE49-F238E27FC236}">
                    <a16:creationId xmlns:a16="http://schemas.microsoft.com/office/drawing/2014/main" id="{4DE4EEF2-E65D-4A81-A82B-28457824D37A}"/>
                  </a:ext>
                </a:extLst>
              </p:cNvPr>
              <p:cNvSpPr/>
              <p:nvPr/>
            </p:nvSpPr>
            <p:spPr>
              <a:xfrm>
                <a:off x="2941170" y="3549238"/>
                <a:ext cx="556617" cy="865423"/>
              </a:xfrm>
              <a:prstGeom prst="triangle">
                <a:avLst/>
              </a:prstGeom>
              <a:gradFill>
                <a:gsLst>
                  <a:gs pos="100000">
                    <a:schemeClr val="accent1">
                      <a:lumMod val="5000"/>
                      <a:lumOff val="95000"/>
                      <a:alpha val="0"/>
                    </a:schemeClr>
                  </a:gs>
                  <a:gs pos="4000">
                    <a:srgbClr val="FF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9" name="이등변 삼각형 1">
                <a:extLst>
                  <a:ext uri="{FF2B5EF4-FFF2-40B4-BE49-F238E27FC236}">
                    <a16:creationId xmlns:a16="http://schemas.microsoft.com/office/drawing/2014/main" id="{43B846FA-2382-4FE9-879A-0E6BB4D73181}"/>
                  </a:ext>
                </a:extLst>
              </p:cNvPr>
              <p:cNvSpPr/>
              <p:nvPr/>
            </p:nvSpPr>
            <p:spPr>
              <a:xfrm rot="14586879">
                <a:off x="3764110" y="4004735"/>
                <a:ext cx="556617" cy="613081"/>
              </a:xfrm>
              <a:prstGeom prst="triangle">
                <a:avLst/>
              </a:prstGeom>
              <a:gradFill>
                <a:gsLst>
                  <a:gs pos="100000">
                    <a:schemeClr val="accent1">
                      <a:lumMod val="5000"/>
                      <a:lumOff val="95000"/>
                      <a:alpha val="0"/>
                    </a:schemeClr>
                  </a:gs>
                  <a:gs pos="4000">
                    <a:srgbClr val="FFFF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4" name="TextBox 53">
                <a:extLst>
                  <a:ext uri="{FF2B5EF4-FFF2-40B4-BE49-F238E27FC236}">
                    <a16:creationId xmlns:a16="http://schemas.microsoft.com/office/drawing/2014/main" id="{430B1018-0286-4E19-A7BD-A7E34F0B6247}"/>
                  </a:ext>
                </a:extLst>
              </p:cNvPr>
              <p:cNvSpPr txBox="1">
                <a:spLocks noChangeArrowheads="1"/>
              </p:cNvSpPr>
              <p:nvPr/>
            </p:nvSpPr>
            <p:spPr bwMode="auto">
              <a:xfrm rot="5400000">
                <a:off x="2913009" y="3836919"/>
                <a:ext cx="637334" cy="218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a:solidFill>
                      <a:srgbClr val="FFFF00"/>
                    </a:solidFill>
                    <a:cs typeface="Times New Roman" panose="02020603050405020304" pitchFamily="18" charset="0"/>
                  </a:rPr>
                  <a:t>ISC Link </a:t>
                </a:r>
                <a:endParaRPr kumimoji="0" lang="en-US" altLang="ko-KR" sz="800" b="1" dirty="0">
                  <a:solidFill>
                    <a:srgbClr val="FFFF00"/>
                  </a:solidFill>
                  <a:cs typeface="Times New Roman" panose="02020603050405020304" pitchFamily="18" charset="0"/>
                </a:endParaRPr>
              </a:p>
            </p:txBody>
          </p:sp>
          <p:sp>
            <p:nvSpPr>
              <p:cNvPr id="46" name="TextBox 53">
                <a:extLst>
                  <a:ext uri="{FF2B5EF4-FFF2-40B4-BE49-F238E27FC236}">
                    <a16:creationId xmlns:a16="http://schemas.microsoft.com/office/drawing/2014/main" id="{7A2CF8FB-3360-44C1-A8FD-2627D72E8D1A}"/>
                  </a:ext>
                </a:extLst>
              </p:cNvPr>
              <p:cNvSpPr txBox="1">
                <a:spLocks noChangeArrowheads="1"/>
              </p:cNvSpPr>
              <p:nvPr/>
            </p:nvSpPr>
            <p:spPr bwMode="auto">
              <a:xfrm rot="5400000">
                <a:off x="1108633" y="3618922"/>
                <a:ext cx="637334" cy="218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a:solidFill>
                      <a:srgbClr val="FFFF00"/>
                    </a:solidFill>
                    <a:cs typeface="Times New Roman" panose="02020603050405020304" pitchFamily="18" charset="0"/>
                  </a:rPr>
                  <a:t>ISC Link </a:t>
                </a:r>
                <a:endParaRPr kumimoji="0" lang="en-US" altLang="ko-KR" sz="800" b="1" dirty="0">
                  <a:solidFill>
                    <a:srgbClr val="FFFF00"/>
                  </a:solidFill>
                  <a:cs typeface="Times New Roman" panose="02020603050405020304" pitchFamily="18" charset="0"/>
                </a:endParaRPr>
              </a:p>
            </p:txBody>
          </p:sp>
          <p:sp>
            <p:nvSpPr>
              <p:cNvPr id="47" name="TextBox 53">
                <a:extLst>
                  <a:ext uri="{FF2B5EF4-FFF2-40B4-BE49-F238E27FC236}">
                    <a16:creationId xmlns:a16="http://schemas.microsoft.com/office/drawing/2014/main" id="{62F03750-9DF7-4BEA-8642-F4C638C0D227}"/>
                  </a:ext>
                </a:extLst>
              </p:cNvPr>
              <p:cNvSpPr txBox="1">
                <a:spLocks noChangeArrowheads="1"/>
              </p:cNvSpPr>
              <p:nvPr/>
            </p:nvSpPr>
            <p:spPr bwMode="auto">
              <a:xfrm>
                <a:off x="813619" y="4718935"/>
                <a:ext cx="12273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a:cs typeface="Times New Roman" panose="02020603050405020304" pitchFamily="18" charset="0"/>
                  </a:rPr>
                  <a:t>Control Systems </a:t>
                </a:r>
                <a:endParaRPr kumimoji="0" lang="en-US" altLang="ko-KR" sz="800" b="1" dirty="0">
                  <a:cs typeface="Times New Roman" panose="02020603050405020304" pitchFamily="18" charset="0"/>
                </a:endParaRPr>
              </a:p>
            </p:txBody>
          </p:sp>
        </p:grpSp>
        <p:pic>
          <p:nvPicPr>
            <p:cNvPr id="66" name="그림 65"/>
            <p:cNvPicPr>
              <a:picLocks noChangeAspect="1"/>
            </p:cNvPicPr>
            <p:nvPr/>
          </p:nvPicPr>
          <p:blipFill>
            <a:blip r:embed="rId5"/>
            <a:stretch>
              <a:fillRect/>
            </a:stretch>
          </p:blipFill>
          <p:spPr>
            <a:xfrm>
              <a:off x="1224313" y="2507400"/>
              <a:ext cx="442789" cy="240285"/>
            </a:xfrm>
            <a:prstGeom prst="rect">
              <a:avLst/>
            </a:prstGeom>
          </p:spPr>
        </p:pic>
      </p:grpSp>
      <p:sp>
        <p:nvSpPr>
          <p:cNvPr id="48" name="Content Placeholder 2">
            <a:extLst>
              <a:ext uri="{FF2B5EF4-FFF2-40B4-BE49-F238E27FC236}">
                <a16:creationId xmlns:a16="http://schemas.microsoft.com/office/drawing/2014/main" id="{4F53D86F-CB18-4070-8D65-0DD31B9B2C4C}"/>
              </a:ext>
            </a:extLst>
          </p:cNvPr>
          <p:cNvSpPr txBox="1">
            <a:spLocks/>
          </p:cNvSpPr>
          <p:nvPr/>
        </p:nvSpPr>
        <p:spPr>
          <a:xfrm>
            <a:off x="4399354" y="1854452"/>
            <a:ext cx="4272206" cy="359969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Open Source Light Controller based ISC Link for Automatic System Control Solution</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Facility LED Light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Facility and IoT Open Source Controller  Cameras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2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500m around</a:t>
            </a:r>
          </a:p>
          <a:p>
            <a:pPr marL="1200150" lvl="2" indent="-285750" algn="just">
              <a:lnSpc>
                <a:spcPct val="150000"/>
              </a:lnSpc>
              <a:buFont typeface="Arial" panose="020B0604020202020204" pitchFamily="34" charset="0"/>
              <a:buChar char="▫"/>
            </a:pP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9" name="Content Placeholder 2">
            <a:extLst>
              <a:ext uri="{FF2B5EF4-FFF2-40B4-BE49-F238E27FC236}">
                <a16:creationId xmlns:a16="http://schemas.microsoft.com/office/drawing/2014/main" id="{1E7AB491-CB07-4063-9977-F18D54011D7B}"/>
              </a:ext>
            </a:extLst>
          </p:cNvPr>
          <p:cNvSpPr txBox="1">
            <a:spLocks/>
          </p:cNvSpPr>
          <p:nvPr/>
        </p:nvSpPr>
        <p:spPr>
          <a:xfrm>
            <a:off x="472440" y="5336731"/>
            <a:ext cx="8144256" cy="100029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9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Embedded IoT Open Source Light Controller connected with facility control system module to provide automatic control system solution using ISC link.</a:t>
            </a:r>
            <a:endParaRPr lang="en-IN"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9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Access Control System solution using IoT Open Source light Controller based on ISC Link provides flexible , secure, and efficient facility system control.</a:t>
            </a:r>
            <a:endParaRPr lang="en-IN"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
        <p:nvSpPr>
          <p:cNvPr id="5"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a:ln>
                <a:noFill/>
              </a:ln>
              <a:solidFill>
                <a:schemeClr val="tx1"/>
              </a:solidFill>
              <a:effectLst/>
              <a:latin typeface="Arial" panose="020B0604020202020204" pitchFamily="34" charset="0"/>
            </a:endParaRPr>
          </a:p>
        </p:txBody>
      </p:sp>
      <p:sp>
        <p:nvSpPr>
          <p:cNvPr id="3"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a:ln>
                <a:noFill/>
              </a:ln>
              <a:solidFill>
                <a:schemeClr val="tx1"/>
              </a:solidFill>
              <a:effectLst/>
              <a:latin typeface="Arial" panose="020B0604020202020204" pitchFamily="34" charset="0"/>
            </a:endParaRPr>
          </a:p>
        </p:txBody>
      </p:sp>
      <p:sp>
        <p:nvSpPr>
          <p:cNvPr id="9" name="Content Placeholder 2">
            <a:extLst>
              <a:ext uri="{FF2B5EF4-FFF2-40B4-BE49-F238E27FC236}">
                <a16:creationId xmlns:a16="http://schemas.microsoft.com/office/drawing/2014/main" id="{374BB1B4-54AB-4358-B9BD-63EED755200F}"/>
              </a:ext>
            </a:extLst>
          </p:cNvPr>
          <p:cNvSpPr txBox="1">
            <a:spLocks/>
          </p:cNvSpPr>
          <p:nvPr/>
        </p:nvSpPr>
        <p:spPr>
          <a:xfrm>
            <a:off x="470655" y="1828800"/>
            <a:ext cx="8202689" cy="3429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image sensor communication (ISC) linked IoT open source light controller for automatic control system  for process plant or buildings .</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Camera embedded IoT open source LED light controller connected with control and provides automatic facility system control using image sensor technology.</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Facility Cameras and LED Light with IoT open source LED light controller installed camera provides image sensor based optical wireless communication link to do facility system control.</a:t>
            </a:r>
          </a:p>
        </p:txBody>
      </p:sp>
    </p:spTree>
    <p:extLst>
      <p:ext uri="{BB962C8B-B14F-4D97-AF65-F5344CB8AC3E}">
        <p14:creationId xmlns:p14="http://schemas.microsoft.com/office/powerpoint/2010/main" val="2774627707"/>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14854</TotalTime>
  <Words>465</Words>
  <Application>Microsoft Office PowerPoint</Application>
  <PresentationFormat>On-screen Show (4:3)</PresentationFormat>
  <Paragraphs>70</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603</cp:revision>
  <cp:lastPrinted>2017-05-07T15:48:38Z</cp:lastPrinted>
  <dcterms:created xsi:type="dcterms:W3CDTF">2010-05-15T17:50:32Z</dcterms:created>
  <dcterms:modified xsi:type="dcterms:W3CDTF">2019-09-19T19:11:30Z</dcterms:modified>
</cp:coreProperties>
</file>