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85D8A"/>
    <a:srgbClr val="FBF9A1"/>
    <a:srgbClr val="B1C8CE"/>
    <a:srgbClr val="F8F456"/>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2709" autoAdjust="0"/>
    <p:restoredTop sz="96159" autoAdjust="0"/>
  </p:normalViewPr>
  <p:slideViewPr>
    <p:cSldViewPr>
      <p:cViewPr varScale="1">
        <p:scale>
          <a:sx n="87" d="100"/>
          <a:sy n="87" d="100"/>
        </p:scale>
        <p:origin x="1464"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9/20/2019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2018</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9/20/2019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697761A-F4E6-294D-9AFB-521E0AC40CDA}" type="datetime1">
              <a:rPr lang="en-US" smtClean="0"/>
              <a:t>9/20/2019</a:t>
            </a:fld>
            <a:endParaRPr lang="en-US"/>
          </a:p>
        </p:txBody>
      </p:sp>
      <p:sp>
        <p:nvSpPr>
          <p:cNvPr id="5" name="Footer Placeholder 4"/>
          <p:cNvSpPr>
            <a:spLocks noGrp="1"/>
          </p:cNvSpPr>
          <p:nvPr>
            <p:ph type="ftr" sz="quarter" idx="11"/>
          </p:nvPr>
        </p:nvSpPr>
        <p:spPr/>
        <p:txBody>
          <a:bodyPr/>
          <a:lstStyle/>
          <a:p>
            <a:endParaRPr lang="en-US" dirty="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Submission</a:t>
            </a: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Jaesang Cha, SNUST</a:t>
            </a: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 September 2019</a:t>
            </a: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15-19-0466-00-0vat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968935-F7C2-2943-A84E-BC9132FE84FE}" type="datetime1">
              <a:rPr lang="en-US" smtClean="0"/>
              <a:t>9/20/2019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8EE152-3E99-7342-B6D8-9F040714AC7D}" type="datetime1">
              <a:rPr lang="en-US" smtClean="0"/>
              <a:t>9/20/2019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2019</a:t>
            </a: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a:latin typeface="Times New Roman" pitchFamily="18" charset="0"/>
                <a:cs typeface="Times New Roman" pitchFamily="18" charset="0"/>
              </a:rPr>
              <a:t>doc.: IEEE 15-19-0466-00-0vat</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Submission</a:t>
            </a: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Jaesang Cha, SNUST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9/20/2019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12879A4-D9B4-F64D-A058-EF37CC0DC8FD}" type="datetime1">
              <a:rPr lang="en-US" smtClean="0"/>
              <a:t>9/20/2019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2B5D2A-4D6C-8143-8602-4163F4B50C71}" type="datetime1">
              <a:rPr lang="en-US" smtClean="0"/>
              <a:t>9/20/2019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3D3F40-E048-474A-9262-361127BB8570}" type="datetime1">
              <a:rPr lang="en-US" smtClean="0"/>
              <a:t>9/20/2019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9/20/2019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9/20/2019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9/20/2019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9/20/2019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8011" y="533400"/>
            <a:ext cx="9144000" cy="5847755"/>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 </a:t>
            </a:r>
            <a:r>
              <a:rPr lang="en-US" sz="1600" dirty="0">
                <a:latin typeface="Times New Roman" pitchFamily="18" charset="0"/>
                <a:cs typeface="Times New Roman" pitchFamily="18" charset="0"/>
              </a:rPr>
              <a:t>Smart Access Control Solution Using IoT Open Source Controller For Smart Building</a:t>
            </a:r>
          </a:p>
          <a:p>
            <a:pPr marL="228600"/>
            <a:r>
              <a:rPr lang="en-US" sz="1600" b="1" dirty="0">
                <a:latin typeface="Times New Roman" pitchFamily="18" charset="0"/>
                <a:cs typeface="Times New Roman" pitchFamily="18" charset="0"/>
              </a:rPr>
              <a:t>Date Submitted: </a:t>
            </a:r>
            <a:r>
              <a:rPr lang="en-US" sz="1600" dirty="0">
                <a:latin typeface="Times New Roman" pitchFamily="18" charset="0"/>
                <a:cs typeface="Times New Roman" pitchFamily="18" charset="0"/>
              </a:rPr>
              <a:t>September 2019</a:t>
            </a:r>
          </a:p>
          <a:p>
            <a:pPr marL="228600"/>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Source:</a:t>
            </a:r>
            <a:r>
              <a:rPr lang="en-US" sz="1600" dirty="0">
                <a:latin typeface="Times New Roman" pitchFamily="18" charset="0"/>
                <a:cs typeface="Times New Roman" pitchFamily="18" charset="0"/>
              </a:rPr>
              <a:t> Jaesang Cha (VTASK Co., Ltd), </a:t>
            </a:r>
            <a:r>
              <a:rPr lang="en-US" sz="1600" dirty="0" err="1">
                <a:latin typeface="Times New Roman" pitchFamily="18" charset="0"/>
                <a:cs typeface="Times New Roman" pitchFamily="18" charset="0"/>
              </a:rPr>
              <a:t>Jinyoung</a:t>
            </a:r>
            <a:r>
              <a:rPr lang="en-US" sz="1600" dirty="0">
                <a:latin typeface="Times New Roman" pitchFamily="18" charset="0"/>
                <a:cs typeface="Times New Roman" pitchFamily="18" charset="0"/>
              </a:rPr>
              <a:t> Kim (</a:t>
            </a:r>
            <a:r>
              <a:rPr lang="en-US" sz="1600" dirty="0" err="1">
                <a:latin typeface="Times New Roman" pitchFamily="18" charset="0"/>
                <a:cs typeface="Times New Roman" pitchFamily="18" charset="0"/>
              </a:rPr>
              <a:t>Kwangwoon</a:t>
            </a:r>
            <a:r>
              <a:rPr lang="en-US" sz="1600" dirty="0">
                <a:latin typeface="Times New Roman" pitchFamily="18" charset="0"/>
                <a:cs typeface="Times New Roman" pitchFamily="18" charset="0"/>
              </a:rPr>
              <a:t> Univ.)</a:t>
            </a:r>
            <a:r>
              <a:rPr lang="en-US" altLang="ko-KR"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Youngkeun</a:t>
            </a:r>
            <a:r>
              <a:rPr lang="en-US" sz="1600" dirty="0">
                <a:latin typeface="Times New Roman" pitchFamily="18" charset="0"/>
                <a:cs typeface="Times New Roman" pitchFamily="18" charset="0"/>
              </a:rPr>
              <a:t> Yoon (</a:t>
            </a:r>
            <a:r>
              <a:rPr lang="en-US" sz="1600" dirty="0" err="1">
                <a:latin typeface="Times New Roman" pitchFamily="18" charset="0"/>
                <a:cs typeface="Times New Roman" pitchFamily="18" charset="0"/>
              </a:rPr>
              <a:t>Kogen</a:t>
            </a:r>
            <a:r>
              <a:rPr lang="en-US" sz="1600" dirty="0">
                <a:latin typeface="Times New Roman" pitchFamily="18" charset="0"/>
                <a:cs typeface="Times New Roman" pitchFamily="18" charset="0"/>
              </a:rPr>
              <a:t> Co., Ltd),</a:t>
            </a:r>
            <a:r>
              <a:rPr lang="en-US" altLang="ko-KR"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Sunghoon</a:t>
            </a:r>
            <a:r>
              <a:rPr lang="en-US" sz="1600" dirty="0">
                <a:latin typeface="Times New Roman" pitchFamily="18" charset="0"/>
                <a:cs typeface="Times New Roman" pitchFamily="18" charset="0"/>
              </a:rPr>
              <a:t> Yoon (</a:t>
            </a:r>
            <a:r>
              <a:rPr lang="en-US" sz="1600" dirty="0" err="1">
                <a:latin typeface="Times New Roman" pitchFamily="18" charset="0"/>
                <a:cs typeface="Times New Roman" pitchFamily="18" charset="0"/>
              </a:rPr>
              <a:t>Kogen</a:t>
            </a:r>
            <a:r>
              <a:rPr lang="en-US" sz="1600" dirty="0">
                <a:latin typeface="Times New Roman" pitchFamily="18" charset="0"/>
                <a:cs typeface="Times New Roman" pitchFamily="18" charset="0"/>
              </a:rPr>
              <a:t> Co., Ltd) , </a:t>
            </a:r>
            <a:r>
              <a:rPr lang="en-US" sz="1600" dirty="0" err="1">
                <a:latin typeface="Times New Roman" pitchFamily="18" charset="0"/>
                <a:cs typeface="Times New Roman" pitchFamily="18" charset="0"/>
              </a:rPr>
              <a:t>Kilsoo</a:t>
            </a:r>
            <a:r>
              <a:rPr lang="en-US" sz="1600" dirty="0">
                <a:latin typeface="Times New Roman" pitchFamily="18" charset="0"/>
                <a:cs typeface="Times New Roman" pitchFamily="18" charset="0"/>
              </a:rPr>
              <a:t> Lee (</a:t>
            </a:r>
            <a:r>
              <a:rPr lang="en-US" sz="1600" dirty="0" err="1">
                <a:latin typeface="Times New Roman" pitchFamily="18" charset="0"/>
                <a:cs typeface="Times New Roman" pitchFamily="18" charset="0"/>
              </a:rPr>
              <a:t>Kogen</a:t>
            </a:r>
            <a:r>
              <a:rPr lang="en-US" sz="1600" dirty="0">
                <a:latin typeface="Times New Roman" pitchFamily="18" charset="0"/>
                <a:cs typeface="Times New Roman" pitchFamily="18" charset="0"/>
              </a:rPr>
              <a:t> Co., Ltd) , </a:t>
            </a:r>
            <a:r>
              <a:rPr lang="en-US" altLang="ko-KR" sz="1600" dirty="0">
                <a:latin typeface="Times New Roman" pitchFamily="18" charset="0"/>
                <a:cs typeface="Times New Roman" pitchFamily="18" charset="0"/>
              </a:rPr>
              <a:t>Vinayagam Mariappan (SNUST)</a:t>
            </a:r>
          </a:p>
          <a:p>
            <a:pPr marL="228600" algn="just"/>
            <a:r>
              <a:rPr lang="en-US" sz="1600" b="1" dirty="0">
                <a:latin typeface="Times New Roman" pitchFamily="18" charset="0"/>
                <a:cs typeface="Times New Roman" pitchFamily="18" charset="0"/>
              </a:rPr>
              <a:t>Address: </a:t>
            </a:r>
            <a:r>
              <a:rPr lang="en-US" sz="1600" dirty="0">
                <a:latin typeface="Times New Roman" pitchFamily="18" charset="0"/>
                <a:cs typeface="Times New Roman" pitchFamily="18" charset="0"/>
              </a:rPr>
              <a:t>Contact Information: +82-2-970-6431, FAX: +82-2-979-7903, E-Mail: chajaesang@gmail.com </a:t>
            </a:r>
          </a:p>
          <a:p>
            <a:pPr marL="228600" algn="just"/>
            <a:r>
              <a:rPr lang="en-US" sz="1600" b="1" dirty="0">
                <a:latin typeface="Times New Roman" pitchFamily="18" charset="0"/>
                <a:cs typeface="Times New Roman" pitchFamily="18" charset="0"/>
              </a:rPr>
              <a:t>Re:</a:t>
            </a:r>
          </a:p>
          <a:p>
            <a:pPr marL="228600" algn="just">
              <a:spcBef>
                <a:spcPts val="600"/>
              </a:spcBef>
              <a:spcAft>
                <a:spcPts val="600"/>
              </a:spcAft>
            </a:pPr>
            <a:r>
              <a:rPr lang="en-US" sz="1600" b="1" dirty="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V2X o</a:t>
            </a:r>
            <a:r>
              <a:rPr lang="en-US" sz="1600" dirty="0">
                <a:latin typeface="Times New Roman" pitchFamily="18" charset="0"/>
                <a:cs typeface="Times New Roman" pitchFamily="18" charset="0"/>
              </a:rPr>
              <a:t>ptical wireless communications (OWC) </a:t>
            </a:r>
            <a:r>
              <a:rPr lang="en-US" altLang="ko-KR" sz="1600" dirty="0">
                <a:latin typeface="Times New Roman" pitchFamily="18" charset="0"/>
                <a:cs typeface="Times New Roman" pitchFamily="18" charset="0"/>
              </a:rPr>
              <a:t>link design consideration for VAT. This proposed optical wireless link model uses IoT open source controller embedded with LED Controllers and the Camera for smart access control in smart building using smart devices. This solution can used for OWC based indoor and outdoor monitoring, ITS, ADAS, remote </a:t>
            </a:r>
            <a:r>
              <a:rPr lang="en-US" altLang="ko-KR" sz="1600" dirty="0">
                <a:latin typeface="Times New Roman" panose="02020603050405020304" pitchFamily="18" charset="0"/>
                <a:ea typeface="굴림" panose="020B0600000101010101" pitchFamily="50" charset="-127"/>
                <a:cs typeface="Times New Roman" panose="02020603050405020304" pitchFamily="18" charset="0"/>
              </a:rPr>
              <a:t>weather  monitoring, </a:t>
            </a:r>
            <a:r>
              <a:rPr lang="en-US" altLang="ko-KR" sz="1600" dirty="0">
                <a:latin typeface="Times New Roman" pitchFamily="18" charset="0"/>
                <a:cs typeface="Times New Roman" pitchFamily="18" charset="0"/>
              </a:rPr>
              <a:t>etc.</a:t>
            </a:r>
          </a:p>
          <a:p>
            <a:pPr marL="228600" algn="just">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the optical wireless communications solution for </a:t>
            </a:r>
            <a:r>
              <a:rPr lang="en-US" altLang="en-US" sz="1600" dirty="0">
                <a:latin typeface="Times New Roman" panose="02020603050405020304" pitchFamily="18" charset="0"/>
                <a:cs typeface="Times New Roman" panose="02020603050405020304" pitchFamily="18" charset="0"/>
              </a:rPr>
              <a:t>Vehicular Assistant Technology </a:t>
            </a:r>
            <a:r>
              <a:rPr lang="en-US" sz="1600" dirty="0">
                <a:latin typeface="Times New Roman" pitchFamily="18" charset="0"/>
                <a:cs typeface="Times New Roman" pitchFamily="18" charset="0"/>
              </a:rPr>
              <a:t>	</a:t>
            </a:r>
            <a:endParaRPr lang="en-US" sz="1600" b="1" dirty="0">
              <a:latin typeface="Times New Roman" pitchFamily="18" charset="0"/>
              <a:cs typeface="Times New Roman" pitchFamily="18" charset="0"/>
            </a:endParaRP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a:latin typeface="Times New Roman" pitchFamily="18" charset="0"/>
                <a:cs typeface="Times New Roman" pitchFamily="18" charset="0"/>
              </a:rPr>
              <a:t>Release:</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	</a:t>
            </a:r>
          </a:p>
        </p:txBody>
      </p:sp>
      <p:sp>
        <p:nvSpPr>
          <p:cNvPr id="5" name="TextBox 4"/>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762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latin typeface="Times New Roman" panose="02020603050405020304" pitchFamily="18" charset="0"/>
                <a:ea typeface="굴림" panose="020B0600000101010101" pitchFamily="50" charset="-127"/>
                <a:cs typeface="Times New Roman" panose="02020603050405020304" pitchFamily="18" charset="0"/>
              </a:rPr>
              <a:t>Contents</a:t>
            </a:r>
            <a:endParaRPr lang="en-US" sz="3200" b="1" dirty="0">
              <a:latin typeface="Times New Roman" panose="02020603050405020304" pitchFamily="18" charset="0"/>
              <a:cs typeface="Times New Roman" panose="02020603050405020304" pitchFamily="18" charset="0"/>
            </a:endParaRPr>
          </a:p>
        </p:txBody>
      </p:sp>
      <p:sp>
        <p:nvSpPr>
          <p:cNvPr id="7" name="Content Placeholder 2"/>
          <p:cNvSpPr txBox="1">
            <a:spLocks/>
          </p:cNvSpPr>
          <p:nvPr/>
        </p:nvSpPr>
        <p:spPr>
          <a:xfrm>
            <a:off x="495300" y="2033587"/>
            <a:ext cx="8153400" cy="28432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a:t>
            </a:r>
            <a:r>
              <a:rPr lang="en-US" sz="2000" dirty="0">
                <a:solidFill>
                  <a:schemeClr val="tx1"/>
                </a:solidFill>
                <a:latin typeface="Times New Roman" pitchFamily="18" charset="0"/>
                <a:cs typeface="Times New Roman" pitchFamily="18" charset="0"/>
              </a:rPr>
              <a:t>Smart Access Control Solution</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Smart Access Control Solution Using IoT Open Source Controller</a:t>
            </a:r>
          </a:p>
          <a:p>
            <a:pPr marL="342900" indent="-342900" algn="l">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2</a:t>
            </a:r>
          </a:p>
        </p:txBody>
      </p:sp>
    </p:spTree>
    <p:extLst>
      <p:ext uri="{BB962C8B-B14F-4D97-AF65-F5344CB8AC3E}">
        <p14:creationId xmlns:p14="http://schemas.microsoft.com/office/powerpoint/2010/main" val="2035284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645336"/>
            <a:ext cx="9144000" cy="7262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latin typeface="Times New Roman" panose="02020603050405020304" pitchFamily="18" charset="0"/>
                <a:cs typeface="Times New Roman" panose="02020603050405020304" pitchFamily="18" charset="0"/>
              </a:rPr>
              <a:t>Needs for Smart Access Control Solution</a:t>
            </a:r>
          </a:p>
        </p:txBody>
      </p:sp>
      <p:sp>
        <p:nvSpPr>
          <p:cNvPr id="27" name="TextBox 26"/>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3</a:t>
            </a:r>
          </a:p>
        </p:txBody>
      </p:sp>
      <p:sp>
        <p:nvSpPr>
          <p:cNvPr id="7" name="TextBox 53"/>
          <p:cNvSpPr txBox="1">
            <a:spLocks noChangeArrowheads="1"/>
          </p:cNvSpPr>
          <p:nvPr/>
        </p:nvSpPr>
        <p:spPr bwMode="auto">
          <a:xfrm>
            <a:off x="792147" y="6089553"/>
            <a:ext cx="253245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a:cs typeface="Times New Roman" panose="02020603050405020304" pitchFamily="18" charset="0"/>
              </a:rPr>
              <a:t>&lt; </a:t>
            </a:r>
            <a:r>
              <a:rPr lang="en-US" altLang="ko-KR" sz="1000" b="1" dirty="0">
                <a:cs typeface="Times New Roman" panose="02020603050405020304" pitchFamily="18" charset="0"/>
              </a:rPr>
              <a:t>Commercial Access Control Systems &gt;</a:t>
            </a:r>
            <a:endParaRPr kumimoji="0" lang="en-US" altLang="ko-KR" sz="1000" b="1" dirty="0">
              <a:cs typeface="Times New Roman" panose="02020603050405020304" pitchFamily="18" charset="0"/>
            </a:endParaRPr>
          </a:p>
        </p:txBody>
      </p:sp>
      <p:sp>
        <p:nvSpPr>
          <p:cNvPr id="3" name="TextBox 2"/>
          <p:cNvSpPr txBox="1"/>
          <p:nvPr/>
        </p:nvSpPr>
        <p:spPr>
          <a:xfrm rot="10800000" flipV="1">
            <a:off x="237293" y="2362200"/>
            <a:ext cx="307777" cy="509469"/>
          </a:xfrm>
          <a:prstGeom prst="rect">
            <a:avLst/>
          </a:prstGeom>
          <a:noFill/>
        </p:spPr>
        <p:txBody>
          <a:bodyPr vert="eaVert" wrap="square" rtlCol="0">
            <a:spAutoFit/>
          </a:bodyPr>
          <a:lstStyle/>
          <a:p>
            <a:r>
              <a:rPr lang="en-IN" sz="800" dirty="0"/>
              <a:t>GOOGLE</a:t>
            </a:r>
          </a:p>
        </p:txBody>
      </p:sp>
      <p:sp>
        <p:nvSpPr>
          <p:cNvPr id="11" name="Content Placeholder 2">
            <a:extLst>
              <a:ext uri="{FF2B5EF4-FFF2-40B4-BE49-F238E27FC236}">
                <a16:creationId xmlns:a16="http://schemas.microsoft.com/office/drawing/2014/main" id="{70359FCC-CB41-4BE8-BBA8-A8964B972287}"/>
              </a:ext>
            </a:extLst>
          </p:cNvPr>
          <p:cNvSpPr txBox="1">
            <a:spLocks/>
          </p:cNvSpPr>
          <p:nvPr/>
        </p:nvSpPr>
        <p:spPr>
          <a:xfrm>
            <a:off x="4443122" y="1658870"/>
            <a:ext cx="4167477" cy="453626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90000"/>
              </a:lnSpc>
              <a:spcBef>
                <a:spcPts val="600"/>
              </a:spcBef>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safety and security of people, property and premises plays an important role due to unbalanced social and economical conditions of the human life.</a:t>
            </a:r>
          </a:p>
          <a:p>
            <a:pPr marL="628650" lvl="1" indent="-171450" algn="just">
              <a:lnSpc>
                <a:spcPct val="90000"/>
              </a:lnSpc>
              <a:spcBef>
                <a:spcPts val="600"/>
              </a:spcBef>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Secure access control solutions and locking systems are in demand in industry, small companies, public institutions, and homes, etc. as are easy-to-use economical access solutions.</a:t>
            </a:r>
          </a:p>
          <a:p>
            <a:pPr marL="628650" lvl="1" indent="-171450" algn="just">
              <a:lnSpc>
                <a:spcPct val="90000"/>
              </a:lnSpc>
              <a:spcBef>
                <a:spcPts val="600"/>
              </a:spcBef>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Smart device  based flexible , secure, and safety access solution is the key focus point on smart access control solutions.</a:t>
            </a:r>
          </a:p>
          <a:p>
            <a:pPr marL="285750" indent="-285750" algn="just">
              <a:lnSpc>
                <a:spcPct val="150000"/>
              </a:lnSpc>
              <a:buFont typeface="Arial" panose="020B0604020202020204" pitchFamily="34" charset="0"/>
              <a:buChar char="•"/>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concepts</a:t>
            </a:r>
          </a:p>
          <a:p>
            <a:pPr marL="628650" lvl="1" indent="-171450" algn="just">
              <a:lnSpc>
                <a:spcPct val="90000"/>
              </a:lnSpc>
              <a:spcBef>
                <a:spcPts val="600"/>
              </a:spcBef>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LED controllers and Camera embedded IoT open source controller connected with access controller to provide smart access control solution using smart device.</a:t>
            </a:r>
          </a:p>
          <a:p>
            <a:pPr marL="628650" lvl="1" indent="-171450" algn="just">
              <a:lnSpc>
                <a:spcPct val="90000"/>
              </a:lnSpc>
              <a:spcBef>
                <a:spcPts val="600"/>
              </a:spcBef>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Smart device Camera and Flash Light with LED and Camera on IoT open source controller provided light communication based optical wireless link to give smart access control for the end user.</a:t>
            </a:r>
          </a:p>
          <a:p>
            <a:pPr marL="628650" lvl="1" indent="-171450" algn="just">
              <a:lnSpc>
                <a:spcPct val="90000"/>
              </a:lnSpc>
              <a:spcBef>
                <a:spcPts val="600"/>
              </a:spcBef>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Optical wireless communication is more secure and reliable than RF communication interfaces.</a:t>
            </a:r>
          </a:p>
        </p:txBody>
      </p:sp>
      <p:grpSp>
        <p:nvGrpSpPr>
          <p:cNvPr id="8" name="Group 7">
            <a:extLst>
              <a:ext uri="{FF2B5EF4-FFF2-40B4-BE49-F238E27FC236}">
                <a16:creationId xmlns:a16="http://schemas.microsoft.com/office/drawing/2014/main" id="{24D8A0D2-51F4-4568-BA7E-BEC911516010}"/>
              </a:ext>
            </a:extLst>
          </p:cNvPr>
          <p:cNvGrpSpPr/>
          <p:nvPr/>
        </p:nvGrpSpPr>
        <p:grpSpPr>
          <a:xfrm>
            <a:off x="411397" y="1600200"/>
            <a:ext cx="3985727" cy="4427995"/>
            <a:chOff x="492196" y="1550176"/>
            <a:chExt cx="3985727" cy="4427995"/>
          </a:xfrm>
        </p:grpSpPr>
        <p:pic>
          <p:nvPicPr>
            <p:cNvPr id="5" name="Picture 4">
              <a:extLst>
                <a:ext uri="{FF2B5EF4-FFF2-40B4-BE49-F238E27FC236}">
                  <a16:creationId xmlns:a16="http://schemas.microsoft.com/office/drawing/2014/main" id="{CF315D7B-ADC2-465E-A005-173C0E31FCFD}"/>
                </a:ext>
              </a:extLst>
            </p:cNvPr>
            <p:cNvPicPr>
              <a:picLocks noChangeAspect="1"/>
            </p:cNvPicPr>
            <p:nvPr/>
          </p:nvPicPr>
          <p:blipFill>
            <a:blip r:embed="rId3"/>
            <a:stretch>
              <a:fillRect/>
            </a:stretch>
          </p:blipFill>
          <p:spPr>
            <a:xfrm>
              <a:off x="515523" y="1550176"/>
              <a:ext cx="3962400" cy="2771775"/>
            </a:xfrm>
            <a:prstGeom prst="rect">
              <a:avLst/>
            </a:prstGeom>
          </p:spPr>
        </p:pic>
        <p:pic>
          <p:nvPicPr>
            <p:cNvPr id="6" name="Picture 5">
              <a:extLst>
                <a:ext uri="{FF2B5EF4-FFF2-40B4-BE49-F238E27FC236}">
                  <a16:creationId xmlns:a16="http://schemas.microsoft.com/office/drawing/2014/main" id="{89658F6D-675E-4E41-9175-DD2AE895B0E8}"/>
                </a:ext>
              </a:extLst>
            </p:cNvPr>
            <p:cNvPicPr>
              <a:picLocks noChangeAspect="1"/>
            </p:cNvPicPr>
            <p:nvPr/>
          </p:nvPicPr>
          <p:blipFill>
            <a:blip r:embed="rId4"/>
            <a:stretch>
              <a:fillRect/>
            </a:stretch>
          </p:blipFill>
          <p:spPr>
            <a:xfrm>
              <a:off x="492196" y="4434083"/>
              <a:ext cx="3962400" cy="1544088"/>
            </a:xfrm>
            <a:prstGeom prst="rect">
              <a:avLst/>
            </a:prstGeom>
          </p:spPr>
        </p:pic>
      </p:grpSp>
    </p:spTree>
    <p:extLst>
      <p:ext uri="{BB962C8B-B14F-4D97-AF65-F5344CB8AC3E}">
        <p14:creationId xmlns:p14="http://schemas.microsoft.com/office/powerpoint/2010/main" val="2506635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611926"/>
            <a:ext cx="9144000" cy="109976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latin typeface="Times New Roman" panose="02020603050405020304" pitchFamily="18" charset="0"/>
                <a:ea typeface="굴림" panose="020B0600000101010101" pitchFamily="50" charset="-127"/>
                <a:cs typeface="Times New Roman" panose="02020603050405020304" pitchFamily="18" charset="0"/>
              </a:rPr>
              <a:t>Smart Access Control Solution Using IoT Open Source Controller</a:t>
            </a:r>
          </a:p>
        </p:txBody>
      </p:sp>
      <p:sp>
        <p:nvSpPr>
          <p:cNvPr id="43" name="TextBox 53"/>
          <p:cNvSpPr txBox="1">
            <a:spLocks noChangeArrowheads="1"/>
          </p:cNvSpPr>
          <p:nvPr/>
        </p:nvSpPr>
        <p:spPr bwMode="auto">
          <a:xfrm>
            <a:off x="107340" y="4666026"/>
            <a:ext cx="536658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lang="en-US" altLang="ko-KR" sz="1000" b="1" dirty="0">
                <a:cs typeface="Times New Roman" panose="02020603050405020304" pitchFamily="18" charset="0"/>
              </a:rPr>
              <a:t>&lt; </a:t>
            </a:r>
            <a:r>
              <a:rPr lang="en-US" altLang="ko-KR" sz="1000" b="1" dirty="0">
                <a:ea typeface="굴림" panose="020B0600000101010101" pitchFamily="50" charset="-127"/>
                <a:cs typeface="Times New Roman" panose="02020603050405020304" pitchFamily="18" charset="0"/>
              </a:rPr>
              <a:t>OWC Link based  Smart Access Control System Using Open Source Controller</a:t>
            </a:r>
            <a:r>
              <a:rPr lang="en-US" altLang="ko-KR" sz="1000" b="1" dirty="0">
                <a:cs typeface="Times New Roman" panose="02020603050405020304" pitchFamily="18" charset="0"/>
              </a:rPr>
              <a:t> &gt;</a:t>
            </a:r>
            <a:endParaRPr kumimoji="0" lang="en-US" altLang="ko-KR" sz="1000" b="1" dirty="0">
              <a:cs typeface="Times New Roman" panose="02020603050405020304" pitchFamily="18" charset="0"/>
            </a:endParaRPr>
          </a:p>
        </p:txBody>
      </p:sp>
      <p:sp>
        <p:nvSpPr>
          <p:cNvPr id="55" name="TextBox 54"/>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4</a:t>
            </a:r>
          </a:p>
        </p:txBody>
      </p:sp>
      <p:sp>
        <p:nvSpPr>
          <p:cNvPr id="8" name="Content Placeholder 2"/>
          <p:cNvSpPr txBox="1">
            <a:spLocks/>
          </p:cNvSpPr>
          <p:nvPr/>
        </p:nvSpPr>
        <p:spPr>
          <a:xfrm>
            <a:off x="441498" y="4923586"/>
            <a:ext cx="5143544" cy="14100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90000"/>
              </a:lnSpc>
              <a:buFont typeface="Arial" panose="020B0604020202020204" pitchFamily="34" charset="0"/>
              <a:buChar char="•"/>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Embedding LED Controllers and the Camera on the IoT Open Source Controller Panels connected with access controller provides smart access control using smart devices for smart building solution.</a:t>
            </a:r>
            <a:endParaRPr lang="en-IN"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90000"/>
              </a:lnSpc>
              <a:buFont typeface="Arial" panose="020B0604020202020204" pitchFamily="34" charset="0"/>
              <a:buChar char="•"/>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Access Control using IoT Open Source Controller based on OWC Link provides flexible , secure, and safety user access.</a:t>
            </a:r>
            <a:endParaRPr lang="en-IN"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grpSp>
        <p:nvGrpSpPr>
          <p:cNvPr id="16" name="Group 15">
            <a:extLst>
              <a:ext uri="{FF2B5EF4-FFF2-40B4-BE49-F238E27FC236}">
                <a16:creationId xmlns:a16="http://schemas.microsoft.com/office/drawing/2014/main" id="{229D65E9-C2A0-4D8D-961E-5F2B2C5EF405}"/>
              </a:ext>
            </a:extLst>
          </p:cNvPr>
          <p:cNvGrpSpPr/>
          <p:nvPr/>
        </p:nvGrpSpPr>
        <p:grpSpPr>
          <a:xfrm>
            <a:off x="107340" y="1819275"/>
            <a:ext cx="5502043" cy="2921774"/>
            <a:chOff x="68183" y="1828800"/>
            <a:chExt cx="5502043" cy="2921774"/>
          </a:xfrm>
        </p:grpSpPr>
        <p:grpSp>
          <p:nvGrpSpPr>
            <p:cNvPr id="15" name="Group 14">
              <a:extLst>
                <a:ext uri="{FF2B5EF4-FFF2-40B4-BE49-F238E27FC236}">
                  <a16:creationId xmlns:a16="http://schemas.microsoft.com/office/drawing/2014/main" id="{041AD8E7-AB92-4E44-94B3-54B2A5EAACC9}"/>
                </a:ext>
              </a:extLst>
            </p:cNvPr>
            <p:cNvGrpSpPr/>
            <p:nvPr/>
          </p:nvGrpSpPr>
          <p:grpSpPr>
            <a:xfrm>
              <a:off x="68183" y="1828800"/>
              <a:ext cx="5502043" cy="2921774"/>
              <a:chOff x="68183" y="1828800"/>
              <a:chExt cx="5502043" cy="2921774"/>
            </a:xfrm>
          </p:grpSpPr>
          <p:pic>
            <p:nvPicPr>
              <p:cNvPr id="3" name="Picture 2">
                <a:extLst>
                  <a:ext uri="{FF2B5EF4-FFF2-40B4-BE49-F238E27FC236}">
                    <a16:creationId xmlns:a16="http://schemas.microsoft.com/office/drawing/2014/main" id="{E7F86CEC-034F-441A-888B-394B28BB0E4B}"/>
                  </a:ext>
                </a:extLst>
              </p:cNvPr>
              <p:cNvPicPr>
                <a:picLocks noChangeAspect="1"/>
              </p:cNvPicPr>
              <p:nvPr/>
            </p:nvPicPr>
            <p:blipFill>
              <a:blip r:embed="rId3"/>
              <a:stretch>
                <a:fillRect/>
              </a:stretch>
            </p:blipFill>
            <p:spPr>
              <a:xfrm>
                <a:off x="68183" y="1828800"/>
                <a:ext cx="5502043" cy="2921774"/>
              </a:xfrm>
              <a:prstGeom prst="rect">
                <a:avLst/>
              </a:prstGeom>
            </p:spPr>
          </p:pic>
          <p:sp>
            <p:nvSpPr>
              <p:cNvPr id="11" name="TextBox 10">
                <a:extLst>
                  <a:ext uri="{FF2B5EF4-FFF2-40B4-BE49-F238E27FC236}">
                    <a16:creationId xmlns:a16="http://schemas.microsoft.com/office/drawing/2014/main" id="{30BBA16C-F64C-4B1C-821E-A293FCAC7E34}"/>
                  </a:ext>
                </a:extLst>
              </p:cNvPr>
              <p:cNvSpPr txBox="1"/>
              <p:nvPr/>
            </p:nvSpPr>
            <p:spPr>
              <a:xfrm>
                <a:off x="3782024" y="3774745"/>
                <a:ext cx="1742785" cy="246221"/>
              </a:xfrm>
              <a:prstGeom prst="rect">
                <a:avLst/>
              </a:prstGeom>
              <a:noFill/>
            </p:spPr>
            <p:txBody>
              <a:bodyPr wrap="none" rtlCol="0">
                <a:spAutoFit/>
              </a:bodyPr>
              <a:lstStyle/>
              <a:p>
                <a:r>
                  <a:rPr lang="en-US" sz="1000" b="1" dirty="0"/>
                  <a:t>Integrated Monitoring Server</a:t>
                </a:r>
              </a:p>
            </p:txBody>
          </p:sp>
          <p:cxnSp>
            <p:nvCxnSpPr>
              <p:cNvPr id="14" name="Straight Arrow Connector 13">
                <a:extLst>
                  <a:ext uri="{FF2B5EF4-FFF2-40B4-BE49-F238E27FC236}">
                    <a16:creationId xmlns:a16="http://schemas.microsoft.com/office/drawing/2014/main" id="{51CE6C2D-1B21-44B1-BEDE-4AB1FDF9C87F}"/>
                  </a:ext>
                </a:extLst>
              </p:cNvPr>
              <p:cNvCxnSpPr/>
              <p:nvPr/>
            </p:nvCxnSpPr>
            <p:spPr>
              <a:xfrm flipV="1">
                <a:off x="4653417" y="3429000"/>
                <a:ext cx="0" cy="426683"/>
              </a:xfrm>
              <a:prstGeom prst="straightConnector1">
                <a:avLst/>
              </a:prstGeom>
              <a:ln w="15875">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grpSp>
        <p:sp>
          <p:nvSpPr>
            <p:cNvPr id="20" name="이등변 삼각형 1">
              <a:extLst>
                <a:ext uri="{FF2B5EF4-FFF2-40B4-BE49-F238E27FC236}">
                  <a16:creationId xmlns:a16="http://schemas.microsoft.com/office/drawing/2014/main" id="{C6C8CF53-8ECB-473E-A71D-8B492D1CA86D}"/>
                </a:ext>
              </a:extLst>
            </p:cNvPr>
            <p:cNvSpPr/>
            <p:nvPr/>
          </p:nvSpPr>
          <p:spPr>
            <a:xfrm rot="6259991">
              <a:off x="2546167" y="3386274"/>
              <a:ext cx="669885" cy="605841"/>
            </a:xfrm>
            <a:prstGeom prst="triangle">
              <a:avLst/>
            </a:prstGeom>
            <a:gradFill>
              <a:gsLst>
                <a:gs pos="100000">
                  <a:schemeClr val="accent1">
                    <a:lumMod val="5000"/>
                    <a:lumOff val="95000"/>
                    <a:alpha val="0"/>
                  </a:schemeClr>
                </a:gs>
                <a:gs pos="4000">
                  <a:srgbClr val="FFFF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21" name="이등변 삼각형 1">
              <a:extLst>
                <a:ext uri="{FF2B5EF4-FFF2-40B4-BE49-F238E27FC236}">
                  <a16:creationId xmlns:a16="http://schemas.microsoft.com/office/drawing/2014/main" id="{C5113B29-D0F5-4F7E-8311-37CD2556AF10}"/>
                </a:ext>
              </a:extLst>
            </p:cNvPr>
            <p:cNvSpPr/>
            <p:nvPr/>
          </p:nvSpPr>
          <p:spPr>
            <a:xfrm rot="16657705" flipV="1">
              <a:off x="1812810" y="3441832"/>
              <a:ext cx="656235" cy="581312"/>
            </a:xfrm>
            <a:prstGeom prst="triangle">
              <a:avLst/>
            </a:prstGeom>
            <a:gradFill>
              <a:gsLst>
                <a:gs pos="100000">
                  <a:schemeClr val="accent1">
                    <a:lumMod val="5000"/>
                    <a:lumOff val="95000"/>
                    <a:alpha val="0"/>
                  </a:schemeClr>
                </a:gs>
                <a:gs pos="9000">
                  <a:srgbClr val="FF00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4" name="이등변 삼각형 1">
              <a:extLst>
                <a:ext uri="{FF2B5EF4-FFF2-40B4-BE49-F238E27FC236}">
                  <a16:creationId xmlns:a16="http://schemas.microsoft.com/office/drawing/2014/main" id="{248B83A5-F696-4C62-AB44-507E0A0CB164}"/>
                </a:ext>
              </a:extLst>
            </p:cNvPr>
            <p:cNvSpPr/>
            <p:nvPr/>
          </p:nvSpPr>
          <p:spPr>
            <a:xfrm rot="16768240">
              <a:off x="1074237" y="2841245"/>
              <a:ext cx="741435" cy="1948886"/>
            </a:xfrm>
            <a:prstGeom prst="triangle">
              <a:avLst/>
            </a:prstGeom>
            <a:gradFill>
              <a:gsLst>
                <a:gs pos="100000">
                  <a:schemeClr val="accent1">
                    <a:lumMod val="5000"/>
                    <a:lumOff val="95000"/>
                    <a:alpha val="0"/>
                  </a:schemeClr>
                </a:gs>
                <a:gs pos="4000">
                  <a:srgbClr val="00B05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TextBox 5">
              <a:extLst>
                <a:ext uri="{FF2B5EF4-FFF2-40B4-BE49-F238E27FC236}">
                  <a16:creationId xmlns:a16="http://schemas.microsoft.com/office/drawing/2014/main" id="{8E9A02F6-1C9A-49AA-86FF-C69934574FC9}"/>
                </a:ext>
              </a:extLst>
            </p:cNvPr>
            <p:cNvSpPr txBox="1"/>
            <p:nvPr/>
          </p:nvSpPr>
          <p:spPr>
            <a:xfrm rot="713869">
              <a:off x="882663" y="3674356"/>
              <a:ext cx="596638" cy="215444"/>
            </a:xfrm>
            <a:prstGeom prst="rect">
              <a:avLst/>
            </a:prstGeom>
            <a:noFill/>
          </p:spPr>
          <p:txBody>
            <a:bodyPr wrap="none" rtlCol="0">
              <a:spAutoFit/>
            </a:bodyPr>
            <a:lstStyle/>
            <a:p>
              <a:r>
                <a:rPr lang="en-US" sz="800" b="1" dirty="0">
                  <a:solidFill>
                    <a:srgbClr val="FF0000"/>
                  </a:solidFill>
                </a:rPr>
                <a:t>OWC Link</a:t>
              </a:r>
            </a:p>
          </p:txBody>
        </p:sp>
        <p:sp>
          <p:nvSpPr>
            <p:cNvPr id="25" name="TextBox 24">
              <a:extLst>
                <a:ext uri="{FF2B5EF4-FFF2-40B4-BE49-F238E27FC236}">
                  <a16:creationId xmlns:a16="http://schemas.microsoft.com/office/drawing/2014/main" id="{4757879D-CA8D-4AEE-A059-6DF5C78207E4}"/>
                </a:ext>
              </a:extLst>
            </p:cNvPr>
            <p:cNvSpPr txBox="1"/>
            <p:nvPr/>
          </p:nvSpPr>
          <p:spPr>
            <a:xfrm rot="713869">
              <a:off x="2488368" y="3581049"/>
              <a:ext cx="596638" cy="215444"/>
            </a:xfrm>
            <a:prstGeom prst="rect">
              <a:avLst/>
            </a:prstGeom>
            <a:noFill/>
          </p:spPr>
          <p:txBody>
            <a:bodyPr wrap="none" rtlCol="0">
              <a:spAutoFit/>
            </a:bodyPr>
            <a:lstStyle/>
            <a:p>
              <a:r>
                <a:rPr lang="en-US" sz="800" b="1" dirty="0"/>
                <a:t>OWC Link</a:t>
              </a:r>
            </a:p>
          </p:txBody>
        </p:sp>
      </p:grpSp>
      <p:sp>
        <p:nvSpPr>
          <p:cNvPr id="29" name="Content Placeholder 2">
            <a:extLst>
              <a:ext uri="{FF2B5EF4-FFF2-40B4-BE49-F238E27FC236}">
                <a16:creationId xmlns:a16="http://schemas.microsoft.com/office/drawing/2014/main" id="{8E145E7A-0258-4ED1-873E-374593BB4804}"/>
              </a:ext>
            </a:extLst>
          </p:cNvPr>
          <p:cNvSpPr txBox="1">
            <a:spLocks/>
          </p:cNvSpPr>
          <p:nvPr/>
        </p:nvSpPr>
        <p:spPr>
          <a:xfrm>
            <a:off x="5599858" y="1819275"/>
            <a:ext cx="3200400" cy="43434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Open Source Controller based OWC Link for Smart Access Control in Smart Building</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LED and Flash Light</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Smart Device and IoT Open Source Controller  Cameras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p>
          <a:p>
            <a:pPr marL="1200150" lvl="2" indent="-285750" algn="just">
              <a:lnSpc>
                <a:spcPct val="150000"/>
              </a:lnSpc>
              <a:buFont typeface="Arial" panose="020B0604020202020204" pitchFamily="34" charset="0"/>
              <a:buChar char="▫"/>
            </a:pPr>
            <a:r>
              <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VPPM, Offset-VPWM, Multilevel PPM, Inverted PPM, Subcarrier PPM, DSSS SIK etc.</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a:t>
            </a:r>
            <a:r>
              <a:rPr lang="en-US" altLang="ko-KR" sz="1200" dirty="0" err="1">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LoS</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(Line of Sight)</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500m around</a:t>
            </a:r>
          </a:p>
          <a:p>
            <a:pPr marL="1200150" lvl="2" indent="-285750" algn="just">
              <a:lnSpc>
                <a:spcPct val="150000"/>
              </a:lnSpc>
              <a:buFont typeface="Arial" panose="020B0604020202020204" pitchFamily="34" charset="0"/>
              <a:buChar char="▫"/>
            </a:pPr>
            <a:endPar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Tree>
    <p:extLst>
      <p:ext uri="{BB962C8B-B14F-4D97-AF65-F5344CB8AC3E}">
        <p14:creationId xmlns:p14="http://schemas.microsoft.com/office/powerpoint/2010/main" val="1155247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762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000" b="1" dirty="0">
                <a:latin typeface="Times New Roman" panose="02020603050405020304" pitchFamily="18" charset="0"/>
                <a:cs typeface="Times New Roman" panose="02020603050405020304" pitchFamily="18" charset="0"/>
              </a:rPr>
              <a:t>Conclusion</a:t>
            </a:r>
            <a:endParaRPr lang="en-US" sz="3000" b="1" dirty="0">
              <a:latin typeface="Times New Roman" panose="02020603050405020304" pitchFamily="18" charset="0"/>
              <a:cs typeface="Times New Roman" panose="02020603050405020304" pitchFamily="18" charset="0"/>
            </a:endParaRPr>
          </a:p>
        </p:txBody>
      </p:sp>
      <p:sp>
        <p:nvSpPr>
          <p:cNvPr id="7" name="Content Placeholder 2"/>
          <p:cNvSpPr txBox="1">
            <a:spLocks/>
          </p:cNvSpPr>
          <p:nvPr/>
        </p:nvSpPr>
        <p:spPr>
          <a:xfrm>
            <a:off x="484111" y="1447800"/>
            <a:ext cx="8202689" cy="471526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the smart access control solution through optical wireless communication link on smart devices using IoT open source controller for smart building.</a:t>
            </a: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LED controllers and Camera embedded IoT open source controller connected with access controller to provide smart access control solution using smart device.</a:t>
            </a: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Smart device Camera and Flash Light with LED and Camera on IoT open source controller provided light communication based optical wireless link to give smart access control for the end user.</a:t>
            </a: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Access Control using IoT open source controller based on OWC Link provides flexible , secure, and safety user access in buildings.</a:t>
            </a: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5</a:t>
            </a:r>
          </a:p>
        </p:txBody>
      </p:sp>
    </p:spTree>
    <p:extLst>
      <p:ext uri="{BB962C8B-B14F-4D97-AF65-F5344CB8AC3E}">
        <p14:creationId xmlns:p14="http://schemas.microsoft.com/office/powerpoint/2010/main" val="27746277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15628</TotalTime>
  <Words>503</Words>
  <Application>Microsoft Office PowerPoint</Application>
  <PresentationFormat>On-screen Show (4:3)</PresentationFormat>
  <Paragraphs>72</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Vinayagam Mariappan</cp:lastModifiedBy>
  <cp:revision>499</cp:revision>
  <cp:lastPrinted>2017-05-07T15:48:38Z</cp:lastPrinted>
  <dcterms:created xsi:type="dcterms:W3CDTF">2010-05-15T17:50:32Z</dcterms:created>
  <dcterms:modified xsi:type="dcterms:W3CDTF">2019-09-19T17:31:07Z</dcterms:modified>
</cp:coreProperties>
</file>