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297"/>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5972" autoAdjust="0"/>
  </p:normalViewPr>
  <p:slideViewPr>
    <p:cSldViewPr>
      <p:cViewPr varScale="1">
        <p:scale>
          <a:sx n="86" d="100"/>
          <a:sy n="86" d="100"/>
        </p:scale>
        <p:origin x="115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9/19/2019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9/19/2019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baseline="0" dirty="0">
                <a:latin typeface="Times New Roman" pitchFamily="18" charset="0"/>
                <a:cs typeface="Times New Roman" pitchFamily="18" charset="0"/>
              </a:rPr>
              <a:t>September </a:t>
            </a:r>
            <a:r>
              <a:rPr lang="en-US" sz="1400" b="1" dirty="0">
                <a:latin typeface="Times New Roman" pitchFamily="18" charset="0"/>
                <a:cs typeface="Times New Roman" pitchFamily="18" charset="0"/>
              </a:rPr>
              <a:t>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15-19-0465-00-0vat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baseline="0" dirty="0">
                <a:latin typeface="Times New Roman" pitchFamily="18" charset="0"/>
                <a:cs typeface="Times New Roman" pitchFamily="18" charset="0"/>
              </a:rPr>
              <a:t>September</a:t>
            </a:r>
            <a:r>
              <a:rPr lang="en-US" sz="1400" b="1" dirty="0">
                <a:latin typeface="Times New Roman" pitchFamily="18" charset="0"/>
                <a:cs typeface="Times New Roman" pitchFamily="18" charset="0"/>
              </a:rPr>
              <a:t> 2019</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15-19-0465-00-0vat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VLC interconnected Sensor Controller for Power Generation Facilities Condition Monitoring </a:t>
            </a: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September 2019	</a:t>
            </a:r>
          </a:p>
          <a:p>
            <a:pPr marL="228600"/>
            <a:endParaRPr lang="en-US" sz="1600"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Jaesang Cha (SNUST, VTASK Co., Ltd), </a:t>
            </a:r>
            <a:r>
              <a:rPr lang="en-US" altLang="ko-KR" sz="1600" dirty="0" err="1">
                <a:latin typeface="Times New Roman" pitchFamily="18" charset="0"/>
                <a:cs typeface="Times New Roman" pitchFamily="18" charset="0"/>
              </a:rPr>
              <a:t>Kaewon</a:t>
            </a:r>
            <a:r>
              <a:rPr lang="en-US" altLang="ko-KR" sz="1600" dirty="0">
                <a:latin typeface="Times New Roman" pitchFamily="18" charset="0"/>
                <a:cs typeface="Times New Roman" pitchFamily="18" charset="0"/>
              </a:rPr>
              <a:t> Choi (SKKU), Kim </a:t>
            </a:r>
            <a:r>
              <a:rPr lang="en-US" altLang="ko-KR" sz="1600" dirty="0" err="1">
                <a:latin typeface="Times New Roman" pitchFamily="18" charset="0"/>
                <a:cs typeface="Times New Roman" pitchFamily="18" charset="0"/>
              </a:rPr>
              <a:t>Jintae</a:t>
            </a:r>
            <a:r>
              <a:rPr lang="en-US" altLang="ko-KR" sz="1600" dirty="0">
                <a:latin typeface="Times New Roman" pitchFamily="18" charset="0"/>
                <a:cs typeface="Times New Roman" pitchFamily="18" charset="0"/>
              </a:rPr>
              <a:t>, Song </a:t>
            </a:r>
            <a:r>
              <a:rPr lang="en-US" altLang="ko-KR" sz="1600" dirty="0" err="1">
                <a:latin typeface="Times New Roman" pitchFamily="18" charset="0"/>
                <a:cs typeface="Times New Roman" pitchFamily="18" charset="0"/>
              </a:rPr>
              <a:t>Hunsub</a:t>
            </a:r>
            <a:r>
              <a:rPr lang="en-US" altLang="ko-KR" sz="1600" dirty="0">
                <a:latin typeface="Times New Roman" pitchFamily="18" charset="0"/>
                <a:cs typeface="Times New Roman" pitchFamily="18" charset="0"/>
              </a:rPr>
              <a:t>, Yang </a:t>
            </a:r>
            <a:r>
              <a:rPr lang="en-US" altLang="ko-KR" sz="1600" dirty="0" err="1">
                <a:latin typeface="Times New Roman" pitchFamily="18" charset="0"/>
                <a:cs typeface="Times New Roman" pitchFamily="18" charset="0"/>
              </a:rPr>
              <a:t>Seungyoun</a:t>
            </a:r>
            <a:r>
              <a:rPr lang="en-US" altLang="ko-KR" sz="1600" dirty="0">
                <a:latin typeface="Times New Roman" pitchFamily="18" charset="0"/>
                <a:cs typeface="Times New Roman" pitchFamily="18" charset="0"/>
              </a:rPr>
              <a:t>, Shin </a:t>
            </a:r>
            <a:r>
              <a:rPr lang="en-US" altLang="ko-KR" sz="1600" dirty="0" err="1">
                <a:latin typeface="Times New Roman" pitchFamily="18" charset="0"/>
                <a:cs typeface="Times New Roman" pitchFamily="18" charset="0"/>
              </a:rPr>
              <a:t>Jaekwon</a:t>
            </a:r>
            <a:r>
              <a:rPr lang="en-US" altLang="ko-KR" sz="1600" dirty="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Fivetek</a:t>
            </a:r>
            <a:r>
              <a:rPr lang="en-US" altLang="ko-KR" sz="1600" dirty="0">
                <a:latin typeface="Times New Roman" pitchFamily="18" charset="0"/>
                <a:cs typeface="Times New Roman" pitchFamily="18" charset="0"/>
              </a:rPr>
              <a:t> Co., Ltd.),  Vinayagam Mariappan (SNUST)</a:t>
            </a:r>
          </a:p>
          <a:p>
            <a:pPr marL="228600" algn="just"/>
            <a:endParaRPr lang="en-US" altLang="ko-KR" sz="1600"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+82-2-979-7903, E-Mail: chajaesang@gmail.com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VLC Link design consideration for VAT. This proposed VLC technology used in the sensor integrated controller design for power generation facilities condition monitoring solutions. This VAT solution can be used to operate on the application services like ITS, Indoor and outdoor monitoring, and other connected condition monitoring services etc.</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VLC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65667" y="1981200"/>
            <a:ext cx="8449733" cy="3420475"/>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lnSpc>
                <a:spcPct val="150000"/>
              </a:lnSpc>
              <a:buFont typeface="Arial" panose="020B0604020202020204" pitchFamily="34" charset="0"/>
              <a:buChar char="•"/>
              <a:tabLst>
                <a:tab pos="2417763" algn="l"/>
              </a:tabLst>
            </a:pPr>
            <a:r>
              <a:rPr lang="en-US" sz="2000" dirty="0">
                <a:solidFill>
                  <a:schemeClr val="tx1"/>
                </a:solidFill>
                <a:latin typeface="Times New Roman" pitchFamily="18" charset="0"/>
                <a:cs typeface="Times New Roman" pitchFamily="18" charset="0"/>
              </a:rPr>
              <a:t>Need for </a:t>
            </a:r>
            <a:r>
              <a:rPr lang="en-US" altLang="ko-KR" sz="2000" dirty="0">
                <a:solidFill>
                  <a:schemeClr val="tx1"/>
                </a:solidFill>
                <a:latin typeface="Times New Roman" pitchFamily="18" charset="0"/>
                <a:cs typeface="Times New Roman" pitchFamily="18" charset="0"/>
              </a:rPr>
              <a:t>Power Generation Facilities Condition Monitoring </a:t>
            </a:r>
          </a:p>
          <a:p>
            <a:pPr marL="342900" indent="-342900" algn="l">
              <a:lnSpc>
                <a:spcPct val="150000"/>
              </a:lnSpc>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a:solidFill>
                  <a:schemeClr val="tx1"/>
                </a:solidFill>
                <a:latin typeface="Times New Roman" pitchFamily="18" charset="0"/>
                <a:cs typeface="Times New Roman" pitchFamily="18" charset="0"/>
              </a:rPr>
              <a:t>VLC interconnected Sensor Controller for Power Generation Facilities </a:t>
            </a:r>
          </a:p>
          <a:p>
            <a:pPr marL="342900" indent="-342900" algn="l">
              <a:lnSpc>
                <a:spcPct val="150000"/>
              </a:lnSpc>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a:p>
            <a:pPr algn="l">
              <a:lnSpc>
                <a:spcPct val="150000"/>
              </a:lnSpc>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7" name="Title 1"/>
          <p:cNvSpPr txBox="1">
            <a:spLocks/>
          </p:cNvSpPr>
          <p:nvPr/>
        </p:nvSpPr>
        <p:spPr>
          <a:xfrm>
            <a:off x="0" y="661182"/>
            <a:ext cx="9144000" cy="838200"/>
          </a:xfrm>
          <a:prstGeom prst="rect">
            <a:avLst/>
          </a:prstGeom>
        </p:spPr>
        <p:txBody>
          <a:bodyPr vert="horz" lIns="91440" tIns="45720" rIns="91440" bIns="45720" rtlCol="0" anchor="ctr">
            <a:noAutofit/>
          </a:bodyPr>
          <a:lstStyle>
            <a:defPPr>
              <a:defRPr lang="en-US"/>
            </a:defPPr>
            <a:lvl1pPr algn="ctr">
              <a:spcBef>
                <a:spcPct val="0"/>
              </a:spcBef>
              <a:buNone/>
              <a:tabLst>
                <a:tab pos="2417763" algn="l"/>
              </a:tabLst>
              <a:defRPr sz="3200" b="1">
                <a:latin typeface="+mj-lt"/>
                <a:ea typeface="+mj-ea"/>
                <a:cs typeface="+mj-cs"/>
              </a:defRPr>
            </a:lvl1pPr>
          </a:lstStyle>
          <a:p>
            <a:r>
              <a:rPr lang="en-US" altLang="ko-KR" dirty="0">
                <a:latin typeface="Times New Roman" panose="02020603050405020304" pitchFamily="18" charset="0"/>
                <a:cs typeface="Times New Roman" panose="02020603050405020304" pitchFamily="18" charset="0"/>
              </a:rPr>
              <a:t>Need for Power Generation Facilities Condition Monitoring </a:t>
            </a:r>
          </a:p>
        </p:txBody>
      </p:sp>
      <p:sp>
        <p:nvSpPr>
          <p:cNvPr id="23" name="TextBox 53"/>
          <p:cNvSpPr txBox="1">
            <a:spLocks noChangeArrowheads="1"/>
          </p:cNvSpPr>
          <p:nvPr/>
        </p:nvSpPr>
        <p:spPr bwMode="auto">
          <a:xfrm>
            <a:off x="609600" y="5943953"/>
            <a:ext cx="335180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a:cs typeface="Times New Roman" panose="02020603050405020304" pitchFamily="18" charset="0"/>
              </a:rPr>
              <a:t>&lt;  Power Generation Facilities  &gt;</a:t>
            </a:r>
            <a:endParaRPr kumimoji="0" lang="en-US" altLang="ko-KR" sz="1000" b="1" dirty="0">
              <a:cs typeface="Times New Roman" panose="02020603050405020304" pitchFamily="18" charset="0"/>
            </a:endParaRPr>
          </a:p>
        </p:txBody>
      </p:sp>
      <p:sp>
        <p:nvSpPr>
          <p:cNvPr id="4" name="Rectangle 3"/>
          <p:cNvSpPr>
            <a:spLocks noChangeArrowheads="1"/>
          </p:cNvSpPr>
          <p:nvPr/>
        </p:nvSpPr>
        <p:spPr bwMode="auto">
          <a:xfrm>
            <a:off x="1524000" y="5208332"/>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a:ln>
                <a:noFill/>
              </a:ln>
              <a:solidFill>
                <a:schemeClr val="tx1"/>
              </a:solidFill>
              <a:effectLst/>
              <a:latin typeface="Arial" panose="020B0604020202020204" pitchFamily="34" charset="0"/>
            </a:endParaRPr>
          </a:p>
        </p:txBody>
      </p:sp>
      <p:pic>
        <p:nvPicPr>
          <p:cNvPr id="1026" name="Picture 2" descr="Image result for power generation facilities">
            <a:extLst>
              <a:ext uri="{FF2B5EF4-FFF2-40B4-BE49-F238E27FC236}">
                <a16:creationId xmlns:a16="http://schemas.microsoft.com/office/drawing/2014/main" id="{1931AD5E-9134-4945-B952-41B4E924BF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2" y="1740484"/>
            <a:ext cx="3351800" cy="2067802"/>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Related image">
            <a:extLst>
              <a:ext uri="{FF2B5EF4-FFF2-40B4-BE49-F238E27FC236}">
                <a16:creationId xmlns:a16="http://schemas.microsoft.com/office/drawing/2014/main" id="{E21D4345-645D-4024-9058-009CC6443AA3}"/>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Picture 11">
            <a:extLst>
              <a:ext uri="{FF2B5EF4-FFF2-40B4-BE49-F238E27FC236}">
                <a16:creationId xmlns:a16="http://schemas.microsoft.com/office/drawing/2014/main" id="{03BD08B5-31A0-4E53-B251-7A6EE31B9D2E}"/>
              </a:ext>
            </a:extLst>
          </p:cNvPr>
          <p:cNvPicPr>
            <a:picLocks noChangeAspect="1"/>
          </p:cNvPicPr>
          <p:nvPr/>
        </p:nvPicPr>
        <p:blipFill>
          <a:blip r:embed="rId4"/>
          <a:stretch>
            <a:fillRect/>
          </a:stretch>
        </p:blipFill>
        <p:spPr>
          <a:xfrm>
            <a:off x="609600" y="3805508"/>
            <a:ext cx="3351865" cy="2149719"/>
          </a:xfrm>
          <a:prstGeom prst="rect">
            <a:avLst/>
          </a:prstGeom>
        </p:spPr>
      </p:pic>
      <p:sp>
        <p:nvSpPr>
          <p:cNvPr id="17" name="Content Placeholder 2">
            <a:extLst>
              <a:ext uri="{FF2B5EF4-FFF2-40B4-BE49-F238E27FC236}">
                <a16:creationId xmlns:a16="http://schemas.microsoft.com/office/drawing/2014/main" id="{7C82581D-A0F8-4E2F-B3A3-3D2A415828A6}"/>
              </a:ext>
            </a:extLst>
          </p:cNvPr>
          <p:cNvSpPr txBox="1">
            <a:spLocks/>
          </p:cNvSpPr>
          <p:nvPr/>
        </p:nvSpPr>
        <p:spPr>
          <a:xfrm>
            <a:off x="4045996" y="1518017"/>
            <a:ext cx="4680532" cy="479522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Power generation facilities condition monitoring plays a significant role for efficient power generation.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By employing an effective solution that monitors the temperature, pressure, and humidity levels of a plant’s assets, operators can diagnose problems inconsistencies among power generation processes.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continuously monitor the facilities condition before y become problems saves downtime and replacement costs.</a:t>
            </a:r>
          </a:p>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Mobile sensing system with optical wireless link using visible light communication technology to transmit the data through surveillance network.</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Cane be used in various power generation facilities like nuclear power, biogas and an increasing use of renewables such as solar, wind, wave and hydroelectric, etc.</a:t>
            </a:r>
          </a:p>
        </p:txBody>
      </p:sp>
      <p:sp>
        <p:nvSpPr>
          <p:cNvPr id="18" name="TextBox 17">
            <a:extLst>
              <a:ext uri="{FF2B5EF4-FFF2-40B4-BE49-F238E27FC236}">
                <a16:creationId xmlns:a16="http://schemas.microsoft.com/office/drawing/2014/main" id="{1870DB0E-7E15-441C-8BF3-12936FFC67E0}"/>
              </a:ext>
            </a:extLst>
          </p:cNvPr>
          <p:cNvSpPr txBox="1"/>
          <p:nvPr/>
        </p:nvSpPr>
        <p:spPr>
          <a:xfrm rot="10800000">
            <a:off x="395661" y="1714231"/>
            <a:ext cx="307777" cy="448200"/>
          </a:xfrm>
          <a:prstGeom prst="rect">
            <a:avLst/>
          </a:prstGeom>
          <a:noFill/>
        </p:spPr>
        <p:txBody>
          <a:bodyPr vert="eaVert" wrap="none" rtlCol="0">
            <a:spAutoFit/>
          </a:bodyPr>
          <a:lstStyle/>
          <a:p>
            <a:r>
              <a:rPr lang="en-IN" sz="800" dirty="0"/>
              <a:t>GOOGLE</a:t>
            </a:r>
          </a:p>
        </p:txBody>
      </p:sp>
    </p:spTree>
    <p:extLst>
      <p:ext uri="{BB962C8B-B14F-4D97-AF65-F5344CB8AC3E}">
        <p14:creationId xmlns:p14="http://schemas.microsoft.com/office/powerpoint/2010/main" val="250663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11" name="Title 1"/>
          <p:cNvSpPr txBox="1">
            <a:spLocks/>
          </p:cNvSpPr>
          <p:nvPr/>
        </p:nvSpPr>
        <p:spPr>
          <a:xfrm>
            <a:off x="-1" y="734812"/>
            <a:ext cx="9144001" cy="9315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latin typeface="Times New Roman" panose="02020603050405020304" pitchFamily="18" charset="0"/>
                <a:cs typeface="Times New Roman" panose="02020603050405020304" pitchFamily="18" charset="0"/>
              </a:rPr>
              <a:t>VLC interconnected Sensor Controller for Power Generation Facilities </a:t>
            </a:r>
          </a:p>
        </p:txBody>
      </p:sp>
      <p:sp>
        <p:nvSpPr>
          <p:cNvPr id="13" name="TextBox 53"/>
          <p:cNvSpPr txBox="1">
            <a:spLocks noChangeArrowheads="1"/>
          </p:cNvSpPr>
          <p:nvPr/>
        </p:nvSpPr>
        <p:spPr bwMode="auto">
          <a:xfrm>
            <a:off x="-117222" y="5074726"/>
            <a:ext cx="494000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VLC Integrated Sensor Controller for Remote </a:t>
            </a:r>
            <a:r>
              <a:rPr lang="en-US" altLang="ko-KR" sz="1000" b="1" dirty="0">
                <a:cs typeface="Times New Roman" panose="02020603050405020304" pitchFamily="18" charset="0"/>
              </a:rPr>
              <a:t>Wind Power Generation Facilities </a:t>
            </a:r>
            <a:r>
              <a:rPr kumimoji="0" lang="en-US" altLang="ko-KR" sz="1000" b="1" dirty="0">
                <a:cs typeface="Times New Roman" panose="02020603050405020304" pitchFamily="18" charset="0"/>
              </a:rPr>
              <a:t>&gt;    </a:t>
            </a:r>
          </a:p>
        </p:txBody>
      </p:sp>
      <p:pic>
        <p:nvPicPr>
          <p:cNvPr id="3" name="Picture 2">
            <a:extLst>
              <a:ext uri="{FF2B5EF4-FFF2-40B4-BE49-F238E27FC236}">
                <a16:creationId xmlns:a16="http://schemas.microsoft.com/office/drawing/2014/main" id="{3DBC58B1-4FB4-4FD8-9822-3257A91866DA}"/>
              </a:ext>
            </a:extLst>
          </p:cNvPr>
          <p:cNvPicPr>
            <a:picLocks noChangeAspect="1"/>
          </p:cNvPicPr>
          <p:nvPr/>
        </p:nvPicPr>
        <p:blipFill>
          <a:blip r:embed="rId3"/>
          <a:stretch>
            <a:fillRect/>
          </a:stretch>
        </p:blipFill>
        <p:spPr>
          <a:xfrm>
            <a:off x="104881" y="1843436"/>
            <a:ext cx="4495800" cy="3185430"/>
          </a:xfrm>
          <a:prstGeom prst="rect">
            <a:avLst/>
          </a:prstGeom>
        </p:spPr>
      </p:pic>
      <p:sp>
        <p:nvSpPr>
          <p:cNvPr id="33" name="Content Placeholder 2">
            <a:extLst>
              <a:ext uri="{FF2B5EF4-FFF2-40B4-BE49-F238E27FC236}">
                <a16:creationId xmlns:a16="http://schemas.microsoft.com/office/drawing/2014/main" id="{7981E351-477B-43AF-B55F-2E28FD82CA5B}"/>
              </a:ext>
            </a:extLst>
          </p:cNvPr>
          <p:cNvSpPr txBox="1">
            <a:spLocks/>
          </p:cNvSpPr>
          <p:nvPr/>
        </p:nvSpPr>
        <p:spPr>
          <a:xfrm>
            <a:off x="4579397" y="1930793"/>
            <a:ext cx="4424262" cy="3655626"/>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70000"/>
              </a:lnSpc>
              <a:buFont typeface="Arial" panose="020B0604020202020204" pitchFamily="34" charset="0"/>
              <a:buChar char="•"/>
            </a:pPr>
            <a:r>
              <a:rPr lang="en-US" altLang="ko-KR" sz="56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VLC Link Integrated Sensor Controller System for Power Generation Facilities Condition Monitoring</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LED Light Installed in Mobile Sensor System</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CCTV Camera Installed in Indoor Facility</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p>
          <a:p>
            <a:pPr marL="1200150" lvl="2" indent="-285750" algn="just">
              <a:lnSpc>
                <a:spcPct val="170000"/>
              </a:lnSpc>
              <a:buFont typeface="Arial" panose="020B0604020202020204" pitchFamily="34"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5m ~ 200m</a:t>
            </a:r>
          </a:p>
        </p:txBody>
      </p:sp>
      <p:sp>
        <p:nvSpPr>
          <p:cNvPr id="35" name="직사각형 31">
            <a:extLst>
              <a:ext uri="{FF2B5EF4-FFF2-40B4-BE49-F238E27FC236}">
                <a16:creationId xmlns:a16="http://schemas.microsoft.com/office/drawing/2014/main" id="{4DCD9E5E-5AC3-4978-9901-02B6D4D9E1A4}"/>
              </a:ext>
            </a:extLst>
          </p:cNvPr>
          <p:cNvSpPr/>
          <p:nvPr/>
        </p:nvSpPr>
        <p:spPr>
          <a:xfrm>
            <a:off x="424386" y="5325072"/>
            <a:ext cx="8280435" cy="1023165"/>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Sense and transmit the power condition information to the integrated monitoring and control system trough VLC link using sensor unit attached LED light and CCTV installed for surveillance.</a:t>
            </a:r>
          </a:p>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Used to predict the power generation facilities condition and required instant emergency control.</a:t>
            </a:r>
          </a:p>
        </p:txBody>
      </p:sp>
    </p:spTree>
    <p:extLst>
      <p:ext uri="{BB962C8B-B14F-4D97-AF65-F5344CB8AC3E}">
        <p14:creationId xmlns:p14="http://schemas.microsoft.com/office/powerpoint/2010/main" val="115524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
        <p:nvSpPr>
          <p:cNvPr id="5" name="Title 1"/>
          <p:cNvSpPr txBox="1">
            <a:spLocks/>
          </p:cNvSpPr>
          <p:nvPr/>
        </p:nvSpPr>
        <p:spPr>
          <a:xfrm>
            <a:off x="-1" y="900499"/>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a:ln>
                <a:noFill/>
              </a:ln>
              <a:solidFill>
                <a:schemeClr val="tx1"/>
              </a:solidFill>
              <a:effectLst/>
              <a:latin typeface="Arial" panose="020B0604020202020204" pitchFamily="34" charset="0"/>
            </a:endParaRPr>
          </a:p>
        </p:txBody>
      </p:sp>
      <p:sp>
        <p:nvSpPr>
          <p:cNvPr id="3"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a:ln>
                <a:noFill/>
              </a:ln>
              <a:solidFill>
                <a:schemeClr val="tx1"/>
              </a:solidFill>
              <a:effectLst/>
              <a:latin typeface="Arial" panose="020B0604020202020204" pitchFamily="34" charset="0"/>
            </a:endParaRPr>
          </a:p>
        </p:txBody>
      </p:sp>
      <p:sp>
        <p:nvSpPr>
          <p:cNvPr id="9" name="Content Placeholder 2">
            <a:extLst>
              <a:ext uri="{FF2B5EF4-FFF2-40B4-BE49-F238E27FC236}">
                <a16:creationId xmlns:a16="http://schemas.microsoft.com/office/drawing/2014/main" id="{A866F7A8-84CE-4005-BA24-C3E9BDDBE222}"/>
              </a:ext>
            </a:extLst>
          </p:cNvPr>
          <p:cNvSpPr txBox="1">
            <a:spLocks/>
          </p:cNvSpPr>
          <p:nvPr/>
        </p:nvSpPr>
        <p:spPr>
          <a:xfrm>
            <a:off x="356355" y="1766501"/>
            <a:ext cx="8431289" cy="4191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VLC interconnected sensor controller for remote power generation facilities condition monitoring. </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solution, sense and transmit the power condition information to the integrated monitoring and control system trough VLC link using sensor unit attached LED light and CCTV installed for remote surveillance.</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to predict the power generation facilities condition and required instant emergency control.</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solution can be utilized as a part of a complex of environment monitoring system in indoor and outdoor environment.</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774627707"/>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14064</TotalTime>
  <Words>430</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592</cp:revision>
  <cp:lastPrinted>2017-05-07T15:48:38Z</cp:lastPrinted>
  <dcterms:created xsi:type="dcterms:W3CDTF">2010-05-15T17:50:32Z</dcterms:created>
  <dcterms:modified xsi:type="dcterms:W3CDTF">2019-09-19T12:06:24Z</dcterms:modified>
</cp:coreProperties>
</file>