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424" r:id="rId3"/>
    <p:sldId id="386" r:id="rId4"/>
    <p:sldId id="754" r:id="rId5"/>
    <p:sldId id="800" r:id="rId6"/>
    <p:sldId id="817" r:id="rId7"/>
    <p:sldId id="828" r:id="rId8"/>
    <p:sldId id="829" r:id="rId9"/>
    <p:sldId id="830" r:id="rId10"/>
    <p:sldId id="832" r:id="rId11"/>
    <p:sldId id="833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gnickel, Volker" initials="JV" lastIdx="1" clrIdx="0">
    <p:extLst>
      <p:ext uri="{19B8F6BF-5375-455C-9EA6-DF929625EA0E}">
        <p15:presenceInfo xmlns:p15="http://schemas.microsoft.com/office/powerpoint/2012/main" userId="S-1-5-21-229799756-4240444915-3125021034-14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40" autoAdjust="0"/>
    <p:restoredTop sz="95409" autoAdjust="0"/>
  </p:normalViewPr>
  <p:slideViewPr>
    <p:cSldViewPr>
      <p:cViewPr varScale="1">
        <p:scale>
          <a:sx n="62" d="100"/>
          <a:sy n="62" d="100"/>
        </p:scale>
        <p:origin x="1022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955" y="-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6236B3F-AAE8-4343-8D17-1CD4A2A314C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281DCD4-2343-4947-8B75-7555315933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5FB7E5E-1D6C-444E-B0CF-852BD31155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9855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867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DFEC75B-208D-4717-A1AF-804B53ECFC72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E91D925-7433-475C-A61E-55A7B7F5E438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47594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22501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953843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095563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42251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72A242-A53C-48B8-8B0E-E0667002279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4177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614C591-0250-4FD0-86F5-39871E39B3E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3705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4DDFCC2-0985-4E8F-BA09-607C30FEBF5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246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1813" y="6475413"/>
            <a:ext cx="536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4469FC-C9DB-4CF7-B72B-A1003E4A38C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6448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A98F26-E5B1-4163-85A5-8AEAB51889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F7A2E7-433A-43CF-A125-B9366AA0D2A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61938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25B325D-5BFA-4A21-B14F-52BA7B3163A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54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BDB450-E4F5-4079-A7A5-BC8B3FCD71E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04968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B6B97E-A131-4E70-B751-6AA28B12AF0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4317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92F502-A117-425F-8C36-321CA96D7F4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7648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2CC3B-7091-4A21-AE18-AF061F98F99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49769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05136A3-916A-4787-9964-0B5266AD54D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458122" y="304026"/>
            <a:ext cx="29238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15-19</a:t>
            </a:r>
            <a:r>
              <a:rPr lang="en-US" sz="1800" b="1" dirty="0" smtClean="0"/>
              <a:t>-0461-00-0013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75413"/>
            <a:ext cx="2600325" cy="23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2"/>
          </p:nvPr>
        </p:nvSpPr>
        <p:spPr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>
              <a:spcBef>
                <a:spcPct val="0"/>
              </a:spcBef>
              <a:buFontTx/>
              <a:buNone/>
              <a:defRPr sz="16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July 2018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0" r:id="rId1"/>
    <p:sldLayoutId id="2147491221" r:id="rId2"/>
    <p:sldLayoutId id="2147491222" r:id="rId3"/>
    <p:sldLayoutId id="2147491223" r:id="rId4"/>
    <p:sldLayoutId id="2147491224" r:id="rId5"/>
    <p:sldLayoutId id="2147491225" r:id="rId6"/>
    <p:sldLayoutId id="2147491226" r:id="rId7"/>
    <p:sldLayoutId id="2147491227" r:id="rId8"/>
    <p:sldLayoutId id="2147491228" r:id="rId9"/>
    <p:sldLayoutId id="2147491229" r:id="rId10"/>
    <p:sldLayoutId id="214749123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04D58A0-EF71-4C14-B6CC-C21D1250F7F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5138"/>
            <a:ext cx="8077200" cy="1066800"/>
          </a:xfrm>
        </p:spPr>
        <p:txBody>
          <a:bodyPr/>
          <a:lstStyle/>
          <a:p>
            <a:r>
              <a:rPr lang="en-US" altLang="en-US" sz="3000" dirty="0" smtClean="0"/>
              <a:t>IEEE 802.15 TG13 </a:t>
            </a:r>
            <a:br>
              <a:rPr lang="en-US" altLang="en-US" sz="3000" dirty="0" smtClean="0"/>
            </a:br>
            <a:r>
              <a:rPr lang="en-US" altLang="en-US" sz="3000" dirty="0" smtClean="0"/>
              <a:t>Multi-</a:t>
            </a:r>
            <a:r>
              <a:rPr lang="en-US" altLang="en-US" sz="3000" dirty="0" err="1" smtClean="0"/>
              <a:t>Gbit</a:t>
            </a:r>
            <a:r>
              <a:rPr lang="en-US" altLang="en-US" sz="3000" dirty="0" smtClean="0"/>
              <a:t>/s Optical Wireless Communication </a:t>
            </a:r>
            <a:br>
              <a:rPr lang="en-US" altLang="en-US" sz="3000" dirty="0" smtClean="0"/>
            </a:br>
            <a:r>
              <a:rPr lang="en-US" altLang="en-US" sz="3000" dirty="0" smtClean="0"/>
              <a:t>September 2019 </a:t>
            </a:r>
            <a:r>
              <a:rPr lang="en-US" altLang="en-US" sz="3000" dirty="0" smtClean="0"/>
              <a:t>Closing Report </a:t>
            </a:r>
            <a:endParaRPr lang="en-US" altLang="en-US" sz="3000" dirty="0" smtClean="0"/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591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2019-09-19</a:t>
            </a:r>
            <a:endParaRPr lang="en-US" altLang="en-US" sz="2000" b="0" dirty="0" smtClean="0"/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666750" y="4324350"/>
          <a:ext cx="90265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8" name="Document" r:id="rId4" imgW="8239301" imgH="1079612" progId="Word.Document.8">
                  <p:embed/>
                </p:oleObj>
              </mc:Choice>
              <mc:Fallback>
                <p:oleObj name="Document" r:id="rId4" imgW="8239301" imgH="107961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324350"/>
                        <a:ext cx="90265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1536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September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for </a:t>
            </a:r>
            <a:r>
              <a:rPr lang="en-US" altLang="en-US" sz="3600" dirty="0" smtClean="0"/>
              <a:t>November </a:t>
            </a:r>
            <a:r>
              <a:rPr lang="en-US" altLang="en-US" sz="3600" dirty="0" smtClean="0"/>
              <a:t>meeting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/>
              <a:t>Comment </a:t>
            </a:r>
            <a:r>
              <a:rPr lang="de-DE" b="0" dirty="0" err="1" smtClean="0"/>
              <a:t>resolution</a:t>
            </a:r>
            <a:r>
              <a:rPr lang="de-DE" b="0" dirty="0" smtClean="0"/>
              <a:t> </a:t>
            </a:r>
            <a:r>
              <a:rPr lang="de-DE" b="0" dirty="0" err="1" smtClean="0"/>
              <a:t>for</a:t>
            </a:r>
            <a:r>
              <a:rPr lang="de-DE" b="0" dirty="0" smtClean="0"/>
              <a:t> D7.0,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/>
              <a:t>C</a:t>
            </a:r>
            <a:r>
              <a:rPr lang="de-DE" b="0" dirty="0" smtClean="0"/>
              <a:t>reate D8.0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smtClean="0"/>
              <a:t>Start </a:t>
            </a:r>
            <a:r>
              <a:rPr lang="de-DE" b="0" dirty="0"/>
              <a:t>WGLB</a:t>
            </a:r>
            <a:endParaRPr lang="en-GB" altLang="en-US" dirty="0" smtClean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September 2019</a:t>
            </a:r>
          </a:p>
        </p:txBody>
      </p:sp>
    </p:spTree>
    <p:extLst>
      <p:ext uri="{BB962C8B-B14F-4D97-AF65-F5344CB8AC3E}">
        <p14:creationId xmlns:p14="http://schemas.microsoft.com/office/powerpoint/2010/main" val="402270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802.15 WG Motion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de-DE" altLang="en-US" dirty="0" smtClean="0">
                <a:sym typeface="Wingdings" panose="05000000000000000000" pitchFamily="2" charset="2"/>
              </a:rPr>
              <a:t>Move </a:t>
            </a:r>
            <a:r>
              <a:rPr lang="de-DE" altLang="en-US" dirty="0" err="1" smtClean="0">
                <a:sym typeface="Wingdings" panose="05000000000000000000" pitchFamily="2" charset="2"/>
              </a:rPr>
              <a:t>to</a:t>
            </a:r>
            <a:r>
              <a:rPr lang="de-DE" altLang="en-US" dirty="0" smtClean="0">
                <a:sym typeface="Wingdings" panose="05000000000000000000" pitchFamily="2" charset="2"/>
              </a:rPr>
              <a:t> </a:t>
            </a:r>
            <a:r>
              <a:rPr lang="de-DE" altLang="en-US" dirty="0" smtClean="0">
                <a:sym typeface="Wingdings" panose="05000000000000000000" pitchFamily="2" charset="2"/>
              </a:rPr>
              <a:t>send </a:t>
            </a:r>
            <a:r>
              <a:rPr lang="de-DE" altLang="en-US" dirty="0">
                <a:sym typeface="Wingdings" panose="05000000000000000000" pitchFamily="2" charset="2"/>
              </a:rPr>
              <a:t>out </a:t>
            </a:r>
            <a:r>
              <a:rPr lang="de-DE" altLang="en-US" dirty="0" err="1" smtClean="0">
                <a:sym typeface="Wingdings" panose="05000000000000000000" pitchFamily="2" charset="2"/>
              </a:rPr>
              <a:t>copyright</a:t>
            </a:r>
            <a:r>
              <a:rPr lang="de-DE" altLang="en-US" dirty="0" smtClean="0">
                <a:sym typeface="Wingdings" panose="05000000000000000000" pitchFamily="2" charset="2"/>
              </a:rPr>
              <a:t> </a:t>
            </a:r>
            <a:r>
              <a:rPr lang="de-DE" altLang="en-US" dirty="0" err="1">
                <a:sym typeface="Wingdings" panose="05000000000000000000" pitchFamily="2" charset="2"/>
              </a:rPr>
              <a:t>request</a:t>
            </a:r>
            <a:r>
              <a:rPr lang="de-DE" altLang="en-US" dirty="0">
                <a:sym typeface="Wingdings" panose="05000000000000000000" pitchFamily="2" charset="2"/>
              </a:rPr>
              <a:t> </a:t>
            </a:r>
            <a:r>
              <a:rPr lang="de-DE" altLang="en-US" dirty="0" err="1" smtClean="0">
                <a:sym typeface="Wingdings" panose="05000000000000000000" pitchFamily="2" charset="2"/>
              </a:rPr>
              <a:t>from</a:t>
            </a:r>
            <a:r>
              <a:rPr lang="de-DE" altLang="en-US" dirty="0" smtClean="0">
                <a:sym typeface="Wingdings" panose="05000000000000000000" pitchFamily="2" charset="2"/>
              </a:rPr>
              <a:t> ITU-T in </a:t>
            </a:r>
            <a:r>
              <a:rPr lang="de-DE" altLang="en-US" dirty="0" err="1" smtClean="0">
                <a:sym typeface="Wingdings" panose="05000000000000000000" pitchFamily="2" charset="2"/>
              </a:rPr>
              <a:t>doc</a:t>
            </a:r>
            <a:r>
              <a:rPr lang="de-DE" altLang="en-US" dirty="0" smtClean="0">
                <a:sym typeface="Wingdings" panose="05000000000000000000" pitchFamily="2" charset="2"/>
              </a:rPr>
              <a:t>. 15-19/0422r1 „</a:t>
            </a:r>
            <a:r>
              <a:rPr lang="en-GB" dirty="0"/>
              <a:t>Proposed Liaison from IEEE 802.15 Working Group to ITU-T </a:t>
            </a:r>
            <a:r>
              <a:rPr lang="en-GB" dirty="0" smtClean="0"/>
              <a:t>Q18/15”</a:t>
            </a:r>
            <a:r>
              <a:rPr lang="de-DE" altLang="en-US" dirty="0" smtClean="0">
                <a:sym typeface="Wingdings" panose="05000000000000000000" pitchFamily="2" charset="2"/>
              </a:rPr>
              <a:t>.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Moved by  </a:t>
            </a:r>
            <a:r>
              <a:rPr lang="en-GB" altLang="en-US" dirty="0" smtClean="0">
                <a:sym typeface="Wingdings" panose="05000000000000000000" pitchFamily="2" charset="2"/>
              </a:rPr>
              <a:t>	Volker Jungnickel</a:t>
            </a:r>
            <a:r>
              <a:rPr lang="en-GB" altLang="en-US" dirty="0" smtClean="0">
                <a:sym typeface="Wingdings" panose="05000000000000000000" pitchFamily="2" charset="2"/>
              </a:rPr>
              <a:t>		</a:t>
            </a: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Seconded by		</a:t>
            </a: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Motion passed.</a:t>
            </a: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September 2019</a:t>
            </a:r>
          </a:p>
        </p:txBody>
      </p:sp>
    </p:spTree>
    <p:extLst>
      <p:ext uri="{BB962C8B-B14F-4D97-AF65-F5344CB8AC3E}">
        <p14:creationId xmlns:p14="http://schemas.microsoft.com/office/powerpoint/2010/main" val="46542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802.15 TG13 Multi- </a:t>
            </a:r>
            <a:r>
              <a:rPr lang="en-US" altLang="en-US" dirty="0" err="1"/>
              <a:t>Gbit</a:t>
            </a:r>
            <a:r>
              <a:rPr lang="en-US" altLang="en-US" dirty="0"/>
              <a:t>/s Optical Wireless Communication </a:t>
            </a:r>
            <a:r>
              <a:rPr lang="en-US" altLang="en-US" dirty="0" smtClean="0"/>
              <a:t>closing report for </a:t>
            </a:r>
            <a:r>
              <a:rPr lang="en-US" altLang="en-US" dirty="0"/>
              <a:t>the </a:t>
            </a:r>
            <a:r>
              <a:rPr lang="en-US" altLang="en-US" dirty="0" smtClean="0"/>
              <a:t>September 2019 </a:t>
            </a:r>
            <a:r>
              <a:rPr lang="en-US" altLang="en-US" dirty="0"/>
              <a:t>session in </a:t>
            </a:r>
            <a:r>
              <a:rPr lang="en-US" altLang="en-US" dirty="0" smtClean="0"/>
              <a:t>Hanoi.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September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6EC035D-6983-44A7-9182-D0B7115AE266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27651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TG13 schedule </a:t>
            </a:r>
            <a:r>
              <a:rPr lang="en-US" altLang="en-US" sz="3200" dirty="0" smtClean="0">
                <a:solidFill>
                  <a:schemeClr val="tx2"/>
                </a:solidFill>
              </a:rPr>
              <a:t>for Hanoi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graphicFrame>
        <p:nvGraphicFramePr>
          <p:cNvPr id="7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175353"/>
              </p:ext>
            </p:extLst>
          </p:nvPr>
        </p:nvGraphicFramePr>
        <p:xfrm>
          <a:off x="990600" y="1600200"/>
          <a:ext cx="7162800" cy="45065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108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MON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TUE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WED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THU</a:t>
                      </a:r>
                    </a:p>
                  </a:txBody>
                  <a:tcPr marT="45744" marB="4574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AM1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 smtClean="0"/>
                        <a:t>WG opening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TG13#2</a:t>
                      </a:r>
                      <a:endParaRPr lang="en-US" sz="1600" b="1" i="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smtClean="0">
                          <a:solidFill>
                            <a:schemeClr val="tx1"/>
                          </a:solidFill>
                        </a:rPr>
                        <a:t>TGbb#5(</a:t>
                      </a:r>
                      <a:r>
                        <a:rPr lang="de-DE" sz="1600" i="1" dirty="0" err="1" smtClean="0">
                          <a:solidFill>
                            <a:schemeClr val="tx1"/>
                          </a:solidFill>
                        </a:rPr>
                        <a:t>ax</a:t>
                      </a:r>
                      <a:r>
                        <a:rPr lang="de-DE" sz="1600" i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AM2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 smtClean="0">
                          <a:latin typeface="+mn-lt"/>
                        </a:rPr>
                        <a:t>TGbb#1(ax)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TG13#3</a:t>
                      </a:r>
                      <a:endParaRPr lang="en-US" sz="1600" b="1" i="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WG midweek</a:t>
                      </a:r>
                      <a:endParaRPr lang="en-US" sz="1600" i="1" dirty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smtClean="0">
                          <a:solidFill>
                            <a:schemeClr val="tx1"/>
                          </a:solidFill>
                        </a:rPr>
                        <a:t>TGbb#5(</a:t>
                      </a:r>
                      <a:r>
                        <a:rPr lang="de-DE" sz="1600" i="1" dirty="0" err="1" smtClean="0">
                          <a:solidFill>
                            <a:schemeClr val="tx1"/>
                          </a:solidFill>
                        </a:rPr>
                        <a:t>be</a:t>
                      </a:r>
                      <a:r>
                        <a:rPr lang="de-DE" sz="1600" i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PM1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 smtClean="0">
                          <a:latin typeface="+mn-lt"/>
                        </a:rPr>
                        <a:t>TGbb#2(be)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 smtClean="0">
                          <a:latin typeface="+mn-lt"/>
                        </a:rPr>
                        <a:t>TGbb#3(be)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TG13#4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>
                          <a:solidFill>
                            <a:schemeClr val="tx1"/>
                          </a:solidFill>
                        </a:rPr>
                        <a:t>TG13#5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PM2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TG13#1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smtClean="0">
                          <a:solidFill>
                            <a:schemeClr val="tx1"/>
                          </a:solidFill>
                        </a:rPr>
                        <a:t>TGbb#4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5738" algn="l"/>
                        </a:tabLst>
                        <a:defRPr/>
                      </a:pPr>
                      <a:endParaRPr lang="de-DE" sz="1600" i="1" strike="sngStrike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dirty="0" smtClean="0">
                          <a:solidFill>
                            <a:schemeClr val="tx1"/>
                          </a:solidFill>
                        </a:rPr>
                        <a:t>TG13#6</a:t>
                      </a:r>
                      <a:endParaRPr lang="en-US" sz="1600" b="1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PM3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i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5738" algn="l"/>
                        </a:tabLst>
                        <a:defRPr/>
                      </a:pPr>
                      <a:endParaRPr lang="de-DE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0" i="1" dirty="0" smtClean="0"/>
                        <a:t>WG </a:t>
                      </a:r>
                      <a:r>
                        <a:rPr lang="de-DE" sz="1600" b="0" i="1" dirty="0" err="1" smtClean="0"/>
                        <a:t>closing</a:t>
                      </a:r>
                      <a:endParaRPr lang="de-DE" sz="1600" b="0" i="1" dirty="0" smtClean="0"/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533189499"/>
                  </a:ext>
                </a:extLst>
              </a:tr>
            </a:tbl>
          </a:graphicData>
        </a:graphic>
      </p:graphicFrame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September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dirty="0"/>
              <a:t>6</a:t>
            </a:r>
            <a:r>
              <a:rPr lang="de-DE" sz="2000" dirty="0" smtClean="0"/>
              <a:t> </a:t>
            </a:r>
            <a:r>
              <a:rPr lang="de-DE" sz="2000" dirty="0" err="1" smtClean="0"/>
              <a:t>slots</a:t>
            </a:r>
            <a:r>
              <a:rPr lang="de-DE" sz="2000" dirty="0" smtClean="0"/>
              <a:t> in Hanoi</a:t>
            </a:r>
            <a:endParaRPr lang="de-DE" sz="2000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dirty="0" err="1"/>
              <a:t>Assign</a:t>
            </a:r>
            <a:r>
              <a:rPr lang="de-DE" sz="2000" dirty="0"/>
              <a:t> </a:t>
            </a:r>
            <a:r>
              <a:rPr lang="de-DE" sz="2000" dirty="0" err="1"/>
              <a:t>new</a:t>
            </a:r>
            <a:r>
              <a:rPr lang="de-DE" sz="2000" dirty="0"/>
              <a:t> Technical Editor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dirty="0" err="1" smtClean="0"/>
              <a:t>Finalize</a:t>
            </a:r>
            <a:r>
              <a:rPr lang="de-DE" sz="2000" dirty="0" smtClean="0"/>
              <a:t> </a:t>
            </a:r>
            <a:r>
              <a:rPr lang="de-DE" sz="2000" dirty="0" err="1" smtClean="0"/>
              <a:t>draft</a:t>
            </a:r>
            <a:endParaRPr lang="de-DE" sz="2000" dirty="0" smtClean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Check </a:t>
            </a:r>
            <a:r>
              <a:rPr lang="de-DE" sz="1800" dirty="0" err="1" smtClean="0"/>
              <a:t>status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TBD </a:t>
            </a:r>
            <a:r>
              <a:rPr lang="de-DE" sz="1800" dirty="0" err="1" smtClean="0"/>
              <a:t>list</a:t>
            </a:r>
            <a:endParaRPr lang="de-DE" sz="1800" dirty="0" smtClean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Work on </a:t>
            </a:r>
            <a:r>
              <a:rPr lang="de-DE" sz="1800" dirty="0" err="1" smtClean="0"/>
              <a:t>remaining</a:t>
            </a:r>
            <a:r>
              <a:rPr lang="de-DE" sz="1800" dirty="0" smtClean="0"/>
              <a:t> TBDs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dirty="0" smtClean="0"/>
              <a:t>Update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draft</a:t>
            </a:r>
            <a:endParaRPr lang="de-DE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dirty="0" smtClean="0"/>
              <a:t>Copyright </a:t>
            </a:r>
            <a:r>
              <a:rPr lang="de-DE" sz="2000" dirty="0" err="1"/>
              <a:t>letter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smtClean="0"/>
              <a:t>ITU-T</a:t>
            </a:r>
            <a:endParaRPr lang="de-DE" sz="2000" dirty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endParaRPr lang="en-GB" altLang="en-US" sz="1600" dirty="0" smtClean="0"/>
          </a:p>
          <a:p>
            <a:pPr algn="just">
              <a:spcBef>
                <a:spcPts val="0"/>
              </a:spcBef>
              <a:spcAft>
                <a:spcPts val="300"/>
              </a:spcAft>
              <a:buFontTx/>
              <a:buNone/>
              <a:defRPr/>
            </a:pPr>
            <a:endParaRPr lang="en-GB" altLang="en-US" sz="1600" dirty="0" smtClean="0"/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E92B1CF-42C3-4957-B9D9-3C50DCFDE09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TG13 activities this week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September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TG13 Motion </a:t>
            </a:r>
            <a:r>
              <a:rPr lang="en-US" altLang="en-US" sz="3600" dirty="0" smtClean="0"/>
              <a:t>#55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Approve Kai Lennert Bober as new </a:t>
            </a:r>
            <a:r>
              <a:rPr lang="en-GB" altLang="en-US" dirty="0">
                <a:sym typeface="Wingdings" panose="05000000000000000000" pitchFamily="2" charset="2"/>
              </a:rPr>
              <a:t>T</a:t>
            </a:r>
            <a:r>
              <a:rPr lang="en-GB" altLang="en-US" dirty="0" smtClean="0">
                <a:sym typeface="Wingdings" panose="05000000000000000000" pitchFamily="2" charset="2"/>
              </a:rPr>
              <a:t>echnical Editor of TG13.</a:t>
            </a: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Moved by 	Nikola</a:t>
            </a: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Seconded by	Sang-Kyu</a:t>
            </a: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Approved by unanimous consent.</a:t>
            </a: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September 2019</a:t>
            </a:r>
          </a:p>
        </p:txBody>
      </p:sp>
    </p:spTree>
    <p:extLst>
      <p:ext uri="{BB962C8B-B14F-4D97-AF65-F5344CB8AC3E}">
        <p14:creationId xmlns:p14="http://schemas.microsoft.com/office/powerpoint/2010/main" val="343424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TG13 Motion </a:t>
            </a:r>
            <a:r>
              <a:rPr lang="en-US" altLang="en-US" sz="3600" dirty="0" smtClean="0"/>
              <a:t>#59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de-DE" altLang="en-US" dirty="0" smtClean="0">
                <a:sym typeface="Wingdings" panose="05000000000000000000" pitchFamily="2" charset="2"/>
              </a:rPr>
              <a:t>Move </a:t>
            </a:r>
            <a:r>
              <a:rPr lang="de-DE" altLang="en-US" dirty="0" err="1" smtClean="0">
                <a:sym typeface="Wingdings" panose="05000000000000000000" pitchFamily="2" charset="2"/>
              </a:rPr>
              <a:t>to</a:t>
            </a:r>
            <a:r>
              <a:rPr lang="de-DE" altLang="en-US" dirty="0" smtClean="0">
                <a:sym typeface="Wingdings" panose="05000000000000000000" pitchFamily="2" charset="2"/>
              </a:rPr>
              <a:t> </a:t>
            </a:r>
            <a:r>
              <a:rPr lang="de-DE" altLang="en-US" dirty="0" err="1" smtClean="0">
                <a:sym typeface="Wingdings" panose="05000000000000000000" pitchFamily="2" charset="2"/>
              </a:rPr>
              <a:t>request</a:t>
            </a:r>
            <a:r>
              <a:rPr lang="de-DE" altLang="en-US" dirty="0" smtClean="0">
                <a:sym typeface="Wingdings" panose="05000000000000000000" pitchFamily="2" charset="2"/>
              </a:rPr>
              <a:t> </a:t>
            </a:r>
            <a:r>
              <a:rPr lang="de-DE" altLang="en-US" dirty="0" err="1" smtClean="0">
                <a:sym typeface="Wingdings" panose="05000000000000000000" pitchFamily="2" charset="2"/>
              </a:rPr>
              <a:t>from</a:t>
            </a:r>
            <a:r>
              <a:rPr lang="de-DE" altLang="en-US" dirty="0" smtClean="0">
                <a:sym typeface="Wingdings" panose="05000000000000000000" pitchFamily="2" charset="2"/>
              </a:rPr>
              <a:t> 802.15 WG </a:t>
            </a:r>
            <a:r>
              <a:rPr lang="de-DE" altLang="en-US" dirty="0" err="1" smtClean="0">
                <a:sym typeface="Wingdings" panose="05000000000000000000" pitchFamily="2" charset="2"/>
              </a:rPr>
              <a:t>to</a:t>
            </a:r>
            <a:r>
              <a:rPr lang="de-DE" altLang="en-US" dirty="0" smtClean="0">
                <a:sym typeface="Wingdings" panose="05000000000000000000" pitchFamily="2" charset="2"/>
              </a:rPr>
              <a:t> send </a:t>
            </a:r>
            <a:r>
              <a:rPr lang="de-DE" altLang="en-US" dirty="0">
                <a:sym typeface="Wingdings" panose="05000000000000000000" pitchFamily="2" charset="2"/>
              </a:rPr>
              <a:t>out </a:t>
            </a:r>
            <a:r>
              <a:rPr lang="de-DE" altLang="en-US" dirty="0" err="1" smtClean="0">
                <a:sym typeface="Wingdings" panose="05000000000000000000" pitchFamily="2" charset="2"/>
              </a:rPr>
              <a:t>copyright</a:t>
            </a:r>
            <a:r>
              <a:rPr lang="de-DE" altLang="en-US" dirty="0" smtClean="0">
                <a:sym typeface="Wingdings" panose="05000000000000000000" pitchFamily="2" charset="2"/>
              </a:rPr>
              <a:t> </a:t>
            </a:r>
            <a:r>
              <a:rPr lang="de-DE" altLang="en-US" dirty="0" err="1">
                <a:sym typeface="Wingdings" panose="05000000000000000000" pitchFamily="2" charset="2"/>
              </a:rPr>
              <a:t>request</a:t>
            </a:r>
            <a:r>
              <a:rPr lang="de-DE" altLang="en-US" dirty="0">
                <a:sym typeface="Wingdings" panose="05000000000000000000" pitchFamily="2" charset="2"/>
              </a:rPr>
              <a:t> </a:t>
            </a:r>
            <a:r>
              <a:rPr lang="de-DE" altLang="en-US" dirty="0" err="1" smtClean="0">
                <a:sym typeface="Wingdings" panose="05000000000000000000" pitchFamily="2" charset="2"/>
              </a:rPr>
              <a:t>from</a:t>
            </a:r>
            <a:r>
              <a:rPr lang="de-DE" altLang="en-US" dirty="0" smtClean="0">
                <a:sym typeface="Wingdings" panose="05000000000000000000" pitchFamily="2" charset="2"/>
              </a:rPr>
              <a:t> ITU-T in </a:t>
            </a:r>
            <a:r>
              <a:rPr lang="de-DE" altLang="en-US" dirty="0" err="1" smtClean="0">
                <a:sym typeface="Wingdings" panose="05000000000000000000" pitchFamily="2" charset="2"/>
              </a:rPr>
              <a:t>doc</a:t>
            </a:r>
            <a:r>
              <a:rPr lang="de-DE" altLang="en-US" dirty="0" smtClean="0">
                <a:sym typeface="Wingdings" panose="05000000000000000000" pitchFamily="2" charset="2"/>
              </a:rPr>
              <a:t>. 15-19/0422r1 „</a:t>
            </a:r>
            <a:r>
              <a:rPr lang="en-GB" dirty="0"/>
              <a:t>Proposed Liaison from IEEE 802.15 Working Group to ITU-T </a:t>
            </a:r>
            <a:r>
              <a:rPr lang="en-GB" dirty="0" smtClean="0"/>
              <a:t>Q18/15”</a:t>
            </a:r>
            <a:r>
              <a:rPr lang="de-DE" altLang="en-US" dirty="0" smtClean="0">
                <a:sym typeface="Wingdings" panose="05000000000000000000" pitchFamily="2" charset="2"/>
              </a:rPr>
              <a:t>. 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Moved by  		Harry </a:t>
            </a:r>
            <a:r>
              <a:rPr lang="en-GB" altLang="en-US" dirty="0" err="1" smtClean="0">
                <a:sym typeface="Wingdings" panose="05000000000000000000" pitchFamily="2" charset="2"/>
              </a:rPr>
              <a:t>Bims</a:t>
            </a: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Seconded by		Sang-Kyu</a:t>
            </a: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Motion passed.</a:t>
            </a: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September 2019</a:t>
            </a:r>
          </a:p>
        </p:txBody>
      </p:sp>
    </p:spTree>
    <p:extLst>
      <p:ext uri="{BB962C8B-B14F-4D97-AF65-F5344CB8AC3E}">
        <p14:creationId xmlns:p14="http://schemas.microsoft.com/office/powerpoint/2010/main" val="227909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Plan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finalization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TG13 </a:t>
            </a:r>
            <a:r>
              <a:rPr lang="de-DE" dirty="0" err="1" smtClean="0"/>
              <a:t>Spec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2286000"/>
          </a:xfrm>
        </p:spPr>
        <p:txBody>
          <a:bodyPr/>
          <a:lstStyle/>
          <a:p>
            <a:r>
              <a:rPr lang="de-DE" sz="2000" b="0" dirty="0" smtClean="0"/>
              <a:t>September Interim	</a:t>
            </a:r>
            <a:r>
              <a:rPr lang="de-DE" sz="2000" b="0" dirty="0" smtClean="0"/>
              <a:t>Request 	</a:t>
            </a:r>
            <a:r>
              <a:rPr lang="de-DE" sz="2000" b="0" dirty="0" err="1" smtClean="0"/>
              <a:t>copyright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from</a:t>
            </a:r>
            <a:r>
              <a:rPr lang="de-DE" sz="2000" b="0" dirty="0" smtClean="0"/>
              <a:t> ITU-T </a:t>
            </a:r>
            <a:r>
              <a:rPr lang="de-DE" sz="2000" b="0" dirty="0" err="1" smtClean="0"/>
              <a:t>and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work</a:t>
            </a:r>
            <a:r>
              <a:rPr lang="de-DE" sz="2000" b="0" dirty="0" smtClean="0"/>
              <a:t> on TBDs</a:t>
            </a:r>
            <a:endParaRPr lang="de-DE" sz="2000" b="0" dirty="0" smtClean="0"/>
          </a:p>
          <a:p>
            <a:r>
              <a:rPr lang="de-DE" sz="2000" b="0" dirty="0" smtClean="0"/>
              <a:t>September </a:t>
            </a:r>
            <a:r>
              <a:rPr lang="de-DE" sz="2000" b="0" dirty="0" err="1" smtClean="0"/>
              <a:t>to</a:t>
            </a:r>
            <a:r>
              <a:rPr lang="de-DE" sz="2000" b="0" dirty="0" smtClean="0"/>
              <a:t> Nov. 	Create </a:t>
            </a:r>
            <a:r>
              <a:rPr lang="de-DE" sz="2000" b="0" dirty="0" smtClean="0"/>
              <a:t>D7.0, send </a:t>
            </a:r>
            <a:r>
              <a:rPr lang="de-DE" sz="2000" b="0" dirty="0" err="1" smtClean="0"/>
              <a:t>to</a:t>
            </a:r>
            <a:r>
              <a:rPr lang="de-DE" sz="2000" b="0" dirty="0" smtClean="0"/>
              <a:t> James </a:t>
            </a:r>
            <a:r>
              <a:rPr lang="de-DE" sz="2000" b="0" dirty="0" err="1" smtClean="0"/>
              <a:t>and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Tero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for</a:t>
            </a:r>
            <a:r>
              <a:rPr lang="de-DE" sz="2000" b="0" dirty="0" smtClean="0"/>
              <a:t> internal WG 				Editors </a:t>
            </a:r>
            <a:r>
              <a:rPr lang="de-DE" sz="2000" b="0" dirty="0" err="1" smtClean="0"/>
              <a:t>review</a:t>
            </a:r>
            <a:r>
              <a:rPr lang="de-DE" sz="2000" b="0" dirty="0" smtClean="0"/>
              <a:t>, </a:t>
            </a:r>
            <a:r>
              <a:rPr lang="de-DE" sz="2000" b="0" dirty="0" err="1" smtClean="0"/>
              <a:t>submit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comments</a:t>
            </a:r>
            <a:endParaRPr lang="de-DE" sz="2000" b="0" dirty="0" smtClean="0"/>
          </a:p>
          <a:p>
            <a:r>
              <a:rPr lang="de-DE" sz="2000" b="0" dirty="0" smtClean="0"/>
              <a:t>November </a:t>
            </a:r>
            <a:r>
              <a:rPr lang="de-DE" sz="2000" b="0" dirty="0" err="1" smtClean="0"/>
              <a:t>Plenary</a:t>
            </a:r>
            <a:r>
              <a:rPr lang="de-DE" sz="2000" b="0" dirty="0" smtClean="0"/>
              <a:t>	</a:t>
            </a:r>
            <a:r>
              <a:rPr lang="de-DE" sz="2000" b="0" dirty="0" smtClean="0"/>
              <a:t>Comment </a:t>
            </a:r>
            <a:r>
              <a:rPr lang="de-DE" sz="2000" b="0" dirty="0" err="1" smtClean="0"/>
              <a:t>resolution</a:t>
            </a:r>
            <a:r>
              <a:rPr lang="de-DE" sz="2000" b="0" dirty="0" smtClean="0"/>
              <a:t>, </a:t>
            </a:r>
            <a:r>
              <a:rPr lang="de-DE" sz="2000" b="0" dirty="0" err="1" smtClean="0"/>
              <a:t>create</a:t>
            </a:r>
            <a:r>
              <a:rPr lang="de-DE" sz="2000" b="0" dirty="0" smtClean="0"/>
              <a:t> D8.0, </a:t>
            </a:r>
            <a:r>
              <a:rPr lang="de-DE" sz="2000" b="0" dirty="0" err="1" smtClean="0"/>
              <a:t>start</a:t>
            </a:r>
            <a:r>
              <a:rPr lang="de-DE" sz="2000" b="0" dirty="0" smtClean="0"/>
              <a:t> WGLB</a:t>
            </a:r>
            <a:endParaRPr lang="de-DE" sz="2000" b="0" dirty="0" smtClean="0"/>
          </a:p>
          <a:p>
            <a:r>
              <a:rPr lang="de-DE" sz="2000" b="0" dirty="0" smtClean="0"/>
              <a:t>Nov. </a:t>
            </a:r>
            <a:r>
              <a:rPr lang="de-DE" sz="2000" b="0" dirty="0" err="1" smtClean="0"/>
              <a:t>to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January</a:t>
            </a:r>
            <a:r>
              <a:rPr lang="de-DE" sz="2000" b="0" dirty="0" smtClean="0"/>
              <a:t>	</a:t>
            </a:r>
            <a:r>
              <a:rPr lang="de-DE" sz="2000" b="0" dirty="0" err="1" smtClean="0"/>
              <a:t>create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comments</a:t>
            </a:r>
            <a:r>
              <a:rPr lang="de-DE" sz="2000" b="0" dirty="0" smtClean="0"/>
              <a:t> </a:t>
            </a:r>
            <a:endParaRPr lang="de-DE" sz="2000" b="0" dirty="0" smtClean="0"/>
          </a:p>
          <a:p>
            <a:r>
              <a:rPr lang="de-DE" sz="2000" b="0" dirty="0" err="1" smtClean="0"/>
              <a:t>January</a:t>
            </a:r>
            <a:r>
              <a:rPr lang="de-DE" sz="2000" b="0" dirty="0" smtClean="0"/>
              <a:t> </a:t>
            </a:r>
            <a:r>
              <a:rPr lang="de-DE" sz="2000" b="0" dirty="0" smtClean="0"/>
              <a:t>Interim	</a:t>
            </a:r>
            <a:r>
              <a:rPr lang="de-DE" sz="2000" b="0" dirty="0" err="1" smtClean="0"/>
              <a:t>resolve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comments</a:t>
            </a:r>
            <a:r>
              <a:rPr lang="de-DE" sz="2000" b="0" dirty="0" smtClean="0"/>
              <a:t>, </a:t>
            </a:r>
            <a:r>
              <a:rPr lang="de-DE" sz="2000" b="0" dirty="0" err="1" smtClean="0"/>
              <a:t>creat</a:t>
            </a:r>
            <a:r>
              <a:rPr lang="de-DE" sz="2000" b="0" dirty="0" smtClean="0"/>
              <a:t> D9.0 </a:t>
            </a:r>
            <a:r>
              <a:rPr lang="de-DE" sz="2000" b="0" dirty="0" err="1" smtClean="0"/>
              <a:t>start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recirculation</a:t>
            </a:r>
            <a:endParaRPr lang="de-DE" sz="2000" b="0" dirty="0" smtClean="0"/>
          </a:p>
          <a:p>
            <a:r>
              <a:rPr lang="de-DE" sz="2000" b="0" dirty="0" smtClean="0"/>
              <a:t>March </a:t>
            </a:r>
            <a:r>
              <a:rPr lang="de-DE" sz="2000" b="0" dirty="0" err="1" smtClean="0"/>
              <a:t>Plenary</a:t>
            </a:r>
            <a:r>
              <a:rPr lang="de-DE" sz="2000" b="0" dirty="0" smtClean="0"/>
              <a:t>	</a:t>
            </a:r>
            <a:r>
              <a:rPr lang="de-DE" sz="2000" b="0" dirty="0" err="1" smtClean="0"/>
              <a:t>Submit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draft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to</a:t>
            </a:r>
            <a:r>
              <a:rPr lang="de-DE" sz="2000" b="0" dirty="0" smtClean="0"/>
              <a:t> SB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474469FC-C9DB-4CF7-B72B-A1003E4A38C5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Volker Jungnickel (Fraunhofer HHI)</a:t>
            </a:r>
            <a:endParaRPr lang="en-US" altLang="en-US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September 2019</a:t>
            </a:r>
          </a:p>
        </p:txBody>
      </p:sp>
    </p:spTree>
    <p:extLst>
      <p:ext uri="{BB962C8B-B14F-4D97-AF65-F5344CB8AC3E}">
        <p14:creationId xmlns:p14="http://schemas.microsoft.com/office/powerpoint/2010/main" val="79920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until November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630238" indent="-630238"/>
            <a:r>
              <a:rPr lang="de-DE" b="0" dirty="0"/>
              <a:t>Create D7.0, send </a:t>
            </a:r>
            <a:r>
              <a:rPr lang="de-DE" b="0" dirty="0" err="1" smtClean="0"/>
              <a:t>it</a:t>
            </a:r>
            <a:r>
              <a:rPr lang="de-DE" b="0" dirty="0" smtClean="0"/>
              <a:t> </a:t>
            </a:r>
            <a:r>
              <a:rPr lang="de-DE" b="0" dirty="0" err="1" smtClean="0"/>
              <a:t>for</a:t>
            </a:r>
            <a:r>
              <a:rPr lang="de-DE" b="0" dirty="0" smtClean="0"/>
              <a:t> </a:t>
            </a:r>
            <a:r>
              <a:rPr lang="de-DE" b="0" dirty="0"/>
              <a:t>internal </a:t>
            </a:r>
            <a:r>
              <a:rPr lang="de-DE" b="0" dirty="0" smtClean="0"/>
              <a:t>WG Editors </a:t>
            </a:r>
            <a:r>
              <a:rPr lang="de-DE" b="0" dirty="0" err="1" smtClean="0"/>
              <a:t>review</a:t>
            </a:r>
            <a:endParaRPr lang="de-DE" b="0" dirty="0" smtClean="0"/>
          </a:p>
          <a:p>
            <a:pPr marL="630238" indent="-630238"/>
            <a:r>
              <a:rPr lang="de-DE" b="0" dirty="0" err="1" smtClean="0"/>
              <a:t>Submit</a:t>
            </a:r>
            <a:r>
              <a:rPr lang="de-DE" b="0" dirty="0" smtClean="0"/>
              <a:t> </a:t>
            </a:r>
            <a:r>
              <a:rPr lang="de-DE" b="0" dirty="0" err="1"/>
              <a:t>comments</a:t>
            </a: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September 2019</a:t>
            </a:r>
          </a:p>
        </p:txBody>
      </p:sp>
    </p:spTree>
    <p:extLst>
      <p:ext uri="{BB962C8B-B14F-4D97-AF65-F5344CB8AC3E}">
        <p14:creationId xmlns:p14="http://schemas.microsoft.com/office/powerpoint/2010/main" val="47557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TG13 Motion </a:t>
            </a:r>
            <a:r>
              <a:rPr lang="en-US" altLang="en-US" sz="3600" dirty="0" smtClean="0"/>
              <a:t>#59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buNone/>
              <a:defRPr/>
            </a:pPr>
            <a:r>
              <a:rPr lang="en-GB" altLang="en-US" dirty="0" smtClean="0"/>
              <a:t>TG13 </a:t>
            </a:r>
            <a:r>
              <a:rPr lang="en-GB" altLang="en-US" dirty="0" err="1" smtClean="0"/>
              <a:t>Telcos</a:t>
            </a:r>
            <a:r>
              <a:rPr lang="en-GB" altLang="en-US" dirty="0" smtClean="0"/>
              <a:t> are scheduled </a:t>
            </a:r>
            <a:r>
              <a:rPr lang="en-GB" altLang="en-US" dirty="0" smtClean="0"/>
              <a:t>on</a:t>
            </a:r>
          </a:p>
          <a:p>
            <a:pPr algn="just">
              <a:buNone/>
              <a:defRPr/>
            </a:pPr>
            <a:endParaRPr lang="en-GB" altLang="en-US" dirty="0" smtClean="0"/>
          </a:p>
          <a:p>
            <a:pPr marL="808038" lvl="1" indent="-268288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Oct 8 </a:t>
            </a:r>
            <a:r>
              <a:rPr lang="en-GB" altLang="en-US" sz="2400" dirty="0" smtClean="0"/>
              <a:t>	10:00-11:00 EST on </a:t>
            </a:r>
            <a:r>
              <a:rPr lang="en-GB" altLang="en-US" sz="2400" dirty="0" smtClean="0"/>
              <a:t>PHYs</a:t>
            </a:r>
            <a:endParaRPr lang="en-GB" altLang="en-US" sz="2400" dirty="0" smtClean="0"/>
          </a:p>
          <a:p>
            <a:pPr marL="808038" lvl="1" indent="-268288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Oct. 29</a:t>
            </a:r>
            <a:r>
              <a:rPr lang="en-GB" altLang="en-US" sz="2400" dirty="0"/>
              <a:t>	</a:t>
            </a:r>
            <a:r>
              <a:rPr lang="en-GB" altLang="en-US" sz="2400" dirty="0" smtClean="0"/>
              <a:t>10:00-11:00 </a:t>
            </a:r>
            <a:r>
              <a:rPr lang="en-GB" altLang="en-US" sz="2400" dirty="0"/>
              <a:t>EST on </a:t>
            </a:r>
            <a:r>
              <a:rPr lang="en-GB" altLang="en-US" sz="2400" dirty="0" smtClean="0"/>
              <a:t>TBD</a:t>
            </a:r>
            <a:endParaRPr lang="en-GB" altLang="en-US" sz="2400" dirty="0"/>
          </a:p>
          <a:p>
            <a:pPr algn="just">
              <a:buNone/>
              <a:defRPr/>
            </a:pPr>
            <a:endParaRPr lang="en-GB" altLang="en-US" dirty="0" smtClean="0"/>
          </a:p>
          <a:p>
            <a:pPr algn="just">
              <a:buNone/>
              <a:defRPr/>
            </a:pPr>
            <a:r>
              <a:rPr lang="en-GB" altLang="en-US" dirty="0" smtClean="0"/>
              <a:t>Moved </a:t>
            </a:r>
            <a:r>
              <a:rPr lang="en-GB" altLang="en-US" dirty="0" smtClean="0"/>
              <a:t>by 	Nikola </a:t>
            </a:r>
            <a:r>
              <a:rPr lang="en-GB" altLang="en-US" dirty="0" smtClean="0"/>
              <a:t>	</a:t>
            </a:r>
          </a:p>
          <a:p>
            <a:pPr algn="just">
              <a:buNone/>
              <a:defRPr/>
            </a:pPr>
            <a:r>
              <a:rPr lang="en-GB" altLang="en-US" dirty="0" smtClean="0"/>
              <a:t>Seconded by 	</a:t>
            </a:r>
            <a:r>
              <a:rPr lang="en-GB" altLang="en-US" dirty="0" smtClean="0"/>
              <a:t>Tuncer</a:t>
            </a:r>
            <a:endParaRPr lang="en-GB" altLang="en-US" dirty="0" smtClean="0"/>
          </a:p>
          <a:p>
            <a:pPr algn="just">
              <a:buNone/>
              <a:defRPr/>
            </a:pPr>
            <a:endParaRPr lang="en-GB" altLang="en-US" dirty="0"/>
          </a:p>
          <a:p>
            <a:pPr algn="just">
              <a:buNone/>
              <a:defRPr/>
            </a:pPr>
            <a:r>
              <a:rPr lang="en-GB" altLang="en-US" dirty="0" smtClean="0"/>
              <a:t>Motion passed unanimously.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September 2019</a:t>
            </a:r>
          </a:p>
        </p:txBody>
      </p:sp>
    </p:spTree>
    <p:extLst>
      <p:ext uri="{BB962C8B-B14F-4D97-AF65-F5344CB8AC3E}">
        <p14:creationId xmlns:p14="http://schemas.microsoft.com/office/powerpoint/2010/main" val="353797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480</Words>
  <Application>Microsoft Office PowerPoint</Application>
  <PresentationFormat>Bildschirmpräsentation (4:3)</PresentationFormat>
  <Paragraphs>160</Paragraphs>
  <Slides>11</Slides>
  <Notes>10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MS PGothic</vt:lpstr>
      <vt:lpstr>MS PGothic</vt:lpstr>
      <vt:lpstr>Arial</vt:lpstr>
      <vt:lpstr>Times New Roman</vt:lpstr>
      <vt:lpstr>Wingdings</vt:lpstr>
      <vt:lpstr>802-11-Submission</vt:lpstr>
      <vt:lpstr>Document</vt:lpstr>
      <vt:lpstr>IEEE 802.15 TG13  Multi-Gbit/s Optical Wireless Communication  September 2019 Closing Report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Plan for finalization of TG13 Spec</vt:lpstr>
      <vt:lpstr>PowerPoint-Präsentation</vt:lpstr>
      <vt:lpstr>PowerPoint-Präsentation</vt:lpstr>
      <vt:lpstr>PowerPoint-Präsentation</vt:lpstr>
      <vt:lpstr>PowerPoint-Präsentation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15-19/0274r5</dc:title>
  <dc:subject>Task Group AY November 2015 Meeting Agenda</dc:subject>
  <dc:creator>Jungnickel, Volker</dc:creator>
  <cp:keywords>July 2019</cp:keywords>
  <cp:lastModifiedBy>Jungnickel, Volker</cp:lastModifiedBy>
  <cp:revision>5316</cp:revision>
  <cp:lastPrinted>2014-11-04T15:04:57Z</cp:lastPrinted>
  <dcterms:created xsi:type="dcterms:W3CDTF">2007-04-17T18:10:23Z</dcterms:created>
  <dcterms:modified xsi:type="dcterms:W3CDTF">2019-09-19T11:10:49Z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