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62" r:id="rId3"/>
    <p:sldId id="274" r:id="rId4"/>
    <p:sldId id="268" r:id="rId5"/>
    <p:sldId id="373" r:id="rId6"/>
    <p:sldId id="379" r:id="rId7"/>
    <p:sldId id="380" r:id="rId8"/>
    <p:sldId id="381" r:id="rId9"/>
    <p:sldId id="375" r:id="rId10"/>
    <p:sldId id="376" r:id="rId11"/>
    <p:sldId id="383" r:id="rId12"/>
    <p:sldId id="382" r:id="rId13"/>
    <p:sldId id="374" r:id="rId14"/>
    <p:sldId id="37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100" d="100"/>
          <a:sy n="100" d="100"/>
        </p:scale>
        <p:origin x="-720" y="21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September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September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 </a:t>
            </a:r>
            <a:r>
              <a:rPr lang="en-US" altLang="en-US" sz="1400" b="1" kern="1200" dirty="0" smtClean="0">
                <a:solidFill>
                  <a:schemeClr val="tx1"/>
                </a:solidFill>
                <a:latin typeface="Times New Roman" pitchFamily="18" charset="0"/>
                <a:ea typeface="+mn-ea"/>
                <a:cs typeface="+mn-cs"/>
              </a:rPr>
              <a:t>15-19-0458-01-004w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19/15-19-0456-00-004w-tg4w-minutes-for-september-2019-interim-meeting.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September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September 2019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[19 September,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Conferences</a:t>
            </a:r>
            <a:endParaRPr lang="en-US" dirty="0"/>
          </a:p>
        </p:txBody>
      </p:sp>
      <p:sp>
        <p:nvSpPr>
          <p:cNvPr id="3" name="Inhaltsplatzhalter 2"/>
          <p:cNvSpPr>
            <a:spLocks noGrp="1"/>
          </p:cNvSpPr>
          <p:nvPr>
            <p:ph idx="1"/>
          </p:nvPr>
        </p:nvSpPr>
        <p:spPr/>
        <p:txBody>
          <a:bodyPr/>
          <a:lstStyle/>
          <a:p>
            <a:r>
              <a:rPr lang="en-US" sz="2400" dirty="0"/>
              <a:t>CRG Telephone Conference:</a:t>
            </a:r>
          </a:p>
          <a:p>
            <a:pPr lvl="1"/>
            <a:r>
              <a:rPr lang="en-US" sz="2000" dirty="0"/>
              <a:t>Tuesday, Oct. 8th, 16:00 CEST</a:t>
            </a:r>
          </a:p>
          <a:p>
            <a:pPr lvl="1"/>
            <a:r>
              <a:rPr lang="en-US" sz="2000" dirty="0"/>
              <a:t>Duration max. 1h</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3208952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are available in </a:t>
            </a:r>
            <a:r>
              <a:rPr lang="en-US" sz="2400" dirty="0"/>
              <a:t>document 15-19/456r0 </a:t>
            </a:r>
            <a:r>
              <a:rPr lang="en-US" sz="2400" dirty="0">
                <a:hlinkClick r:id="rId2"/>
              </a:rPr>
              <a:t>https://</a:t>
            </a:r>
            <a:r>
              <a:rPr lang="en-US" sz="2400" dirty="0" smtClean="0">
                <a:hlinkClick r:id="rId2"/>
              </a:rPr>
              <a:t>mentor.ieee.org/802.15/dcn/19/15-19-0456-00-004w-tg4w-minutes-for-september-2019-interim-meeting.doc</a:t>
            </a:r>
            <a:endParaRPr lang="en-US" sz="2400" dirty="0" smtClean="0"/>
          </a:p>
          <a:p>
            <a:endParaRPr lang="en-US" sz="2400" dirty="0"/>
          </a:p>
          <a:p>
            <a:r>
              <a:rPr lang="en-US" sz="2400" dirty="0" smtClean="0"/>
              <a:t>Special thanks to </a:t>
            </a:r>
            <a:r>
              <a:rPr lang="en-US" sz="2400" dirty="0" err="1" smtClean="0"/>
              <a:t>Henk</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224084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CRG Motion </a:t>
            </a:r>
            <a:endParaRPr lang="en-US" dirty="0"/>
          </a:p>
        </p:txBody>
      </p:sp>
      <p:sp>
        <p:nvSpPr>
          <p:cNvPr id="3" name="Inhaltsplatzhalter 2"/>
          <p:cNvSpPr>
            <a:spLocks noGrp="1"/>
          </p:cNvSpPr>
          <p:nvPr>
            <p:ph idx="1"/>
          </p:nvPr>
        </p:nvSpPr>
        <p:spPr/>
        <p:txBody>
          <a:bodyPr/>
          <a:lstStyle/>
          <a:p>
            <a:r>
              <a:rPr lang="en-US" sz="1800" dirty="0"/>
              <a:t>Move that 802.15 WG approve the formation of a Comment Resolution Group (CRG) for the Standards Association balloting of the P802.15.4w_D5 with the following membership: Joerg Robert (Chair), Charlie Perkins, Johannes Wechsler, and Hendricus De Ruijter. 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a:p>
          <a:p>
            <a:r>
              <a:rPr lang="en-US" sz="1800" dirty="0" smtClean="0"/>
              <a:t>Moved by:</a:t>
            </a:r>
          </a:p>
          <a:p>
            <a:r>
              <a:rPr lang="en-US" sz="1800" dirty="0" smtClean="0"/>
              <a:t>Seconded by:</a:t>
            </a:r>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878551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Agenda for November</a:t>
            </a:r>
            <a:endParaRPr lang="en-US" dirty="0"/>
          </a:p>
        </p:txBody>
      </p:sp>
      <p:sp>
        <p:nvSpPr>
          <p:cNvPr id="3" name="Inhaltsplatzhalter 2"/>
          <p:cNvSpPr>
            <a:spLocks noGrp="1"/>
          </p:cNvSpPr>
          <p:nvPr>
            <p:ph idx="1"/>
          </p:nvPr>
        </p:nvSpPr>
        <p:spPr/>
        <p:txBody>
          <a:bodyPr/>
          <a:lstStyle/>
          <a:p>
            <a:r>
              <a:rPr lang="en-US" sz="2400" dirty="0" smtClean="0"/>
              <a:t>Approval of Meeting and CRG Minutes</a:t>
            </a:r>
          </a:p>
          <a:p>
            <a:r>
              <a:rPr lang="en-US" sz="2400" dirty="0" smtClean="0"/>
              <a:t>Schedule</a:t>
            </a:r>
          </a:p>
          <a:p>
            <a:r>
              <a:rPr lang="en-US" sz="2400" dirty="0" smtClean="0"/>
              <a:t>SB Comment Resolution</a:t>
            </a:r>
          </a:p>
          <a:p>
            <a:r>
              <a:rPr lang="en-US" sz="2400" dirty="0" smtClean="0"/>
              <a:t>Future Schedule</a:t>
            </a:r>
          </a:p>
          <a:p>
            <a:r>
              <a:rPr lang="en-US" sz="2400" dirty="0" smtClean="0"/>
              <a:t>AOB</a:t>
            </a:r>
          </a:p>
          <a:p>
            <a:endParaRPr lang="en-US" sz="2400" dirty="0" smtClean="0"/>
          </a:p>
          <a:p>
            <a:r>
              <a:rPr lang="en-US" sz="2400" dirty="0"/>
              <a:t>2</a:t>
            </a:r>
            <a:r>
              <a:rPr lang="en-US" sz="2400" dirty="0" smtClean="0"/>
              <a:t> slots requested</a:t>
            </a:r>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54991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September 2019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September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Meeting Minutes</a:t>
            </a:r>
            <a:endParaRPr lang="en-US" sz="2400" dirty="0"/>
          </a:p>
          <a:p>
            <a:r>
              <a:rPr lang="en-US" sz="2400" dirty="0" smtClean="0"/>
              <a:t>SB 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19214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no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SB comments</a:t>
            </a:r>
          </a:p>
          <a:p>
            <a:r>
              <a:rPr lang="en-US" sz="2400" dirty="0" smtClean="0"/>
              <a:t>Incorporated SB comments into draft D5</a:t>
            </a:r>
          </a:p>
          <a:p>
            <a:r>
              <a:rPr lang="en-US" sz="2400" dirty="0" smtClean="0"/>
              <a:t>Two motions for SB recirculation and formation of CRG</a:t>
            </a:r>
          </a:p>
          <a:p>
            <a:r>
              <a:rPr lang="en-US" sz="2400" dirty="0" smtClean="0"/>
              <a:t>Discussion on future schedule</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Sponsor Ballot Results</a:t>
            </a:r>
            <a:endParaRPr lang="en-US" dirty="0"/>
          </a:p>
        </p:txBody>
      </p:sp>
      <p:sp>
        <p:nvSpPr>
          <p:cNvPr id="7" name="Inhaltsplatzhalter 6"/>
          <p:cNvSpPr>
            <a:spLocks noGrp="1"/>
          </p:cNvSpPr>
          <p:nvPr>
            <p:ph sz="half" idx="1"/>
          </p:nvPr>
        </p:nvSpPr>
        <p:spPr/>
        <p:txBody>
          <a:bodyPr/>
          <a:lstStyle/>
          <a:p>
            <a:r>
              <a:rPr lang="en-US" sz="1400" dirty="0"/>
              <a:t>BALLOT OPEN DATE:       19-Aug-2019</a:t>
            </a:r>
          </a:p>
          <a:p>
            <a:r>
              <a:rPr lang="en-US" sz="1400" dirty="0"/>
              <a:t>BALLOT CLOSE DATE:      18-Sep-2019</a:t>
            </a:r>
          </a:p>
          <a:p>
            <a:r>
              <a:rPr lang="en-US" sz="1400" dirty="0"/>
              <a:t>TYPE:   New</a:t>
            </a:r>
          </a:p>
          <a:p>
            <a:r>
              <a:rPr lang="en-US" sz="1400" dirty="0"/>
              <a:t>DRAFT #:        D04</a:t>
            </a:r>
          </a:p>
          <a:p>
            <a:r>
              <a:rPr lang="en-US" sz="1400" dirty="0"/>
              <a:t>COMMENTS:       21</a:t>
            </a:r>
          </a:p>
          <a:p>
            <a:r>
              <a:rPr lang="en-US" sz="1400" dirty="0"/>
              <a:t>MUST BE SATISFIED COMMENTS:     3</a:t>
            </a:r>
          </a:p>
          <a:p>
            <a:r>
              <a:rPr lang="en-US" sz="1400" dirty="0"/>
              <a:t> </a:t>
            </a:r>
          </a:p>
          <a:p>
            <a:r>
              <a:rPr lang="en-US" sz="1400" dirty="0"/>
              <a:t>RESPONSE RATE</a:t>
            </a:r>
          </a:p>
          <a:p>
            <a:r>
              <a:rPr lang="en-US" sz="1400" dirty="0"/>
              <a:t>This ballot has met the 75% returned ballot requirement.</a:t>
            </a:r>
          </a:p>
          <a:p>
            <a:r>
              <a:rPr lang="en-US" sz="1400" dirty="0"/>
              <a:t> </a:t>
            </a:r>
          </a:p>
          <a:p>
            <a:r>
              <a:rPr lang="en-US" sz="1400" dirty="0"/>
              <a:t>79 eligible people in this ballot group.</a:t>
            </a:r>
          </a:p>
          <a:p>
            <a:r>
              <a:rPr lang="en-US" sz="1400" dirty="0"/>
              <a:t> </a:t>
            </a:r>
          </a:p>
          <a:p>
            <a:endParaRPr lang="en-US" sz="1400" dirty="0"/>
          </a:p>
          <a:p>
            <a:endParaRPr lang="en-US" sz="1400" dirty="0"/>
          </a:p>
        </p:txBody>
      </p:sp>
      <p:sp>
        <p:nvSpPr>
          <p:cNvPr id="8" name="Inhaltsplatzhalter 7"/>
          <p:cNvSpPr>
            <a:spLocks noGrp="1"/>
          </p:cNvSpPr>
          <p:nvPr>
            <p:ph sz="half" idx="2"/>
          </p:nvPr>
        </p:nvSpPr>
        <p:spPr/>
        <p:txBody>
          <a:bodyPr/>
          <a:lstStyle/>
          <a:p>
            <a:r>
              <a:rPr lang="en-US" sz="1400" dirty="0"/>
              <a:t>59 affirmative votes</a:t>
            </a:r>
          </a:p>
          <a:p>
            <a:r>
              <a:rPr lang="en-US" sz="1400" dirty="0"/>
              <a:t>1 total negative votes with comments</a:t>
            </a:r>
          </a:p>
          <a:p>
            <a:r>
              <a:rPr lang="en-US" sz="1400" dirty="0"/>
              <a:t>1 negative votes with new comments</a:t>
            </a:r>
          </a:p>
          <a:p>
            <a:r>
              <a:rPr lang="en-US" sz="1400" dirty="0"/>
              <a:t>0 negative votes without comments</a:t>
            </a:r>
          </a:p>
          <a:p>
            <a:r>
              <a:rPr lang="en-US" sz="1400" dirty="0"/>
              <a:t>5 abstention votes: (Lack of expertise: 1, Lack of time: 3, Other: 1)</a:t>
            </a:r>
          </a:p>
          <a:p>
            <a:r>
              <a:rPr lang="en-US" sz="1400" dirty="0"/>
              <a:t> </a:t>
            </a:r>
          </a:p>
          <a:p>
            <a:r>
              <a:rPr lang="en-US" sz="1400" dirty="0"/>
              <a:t>65 votes received = 82% returned</a:t>
            </a:r>
          </a:p>
          <a:p>
            <a:r>
              <a:rPr lang="en-US" sz="1400" dirty="0"/>
              <a:t>7% abstention</a:t>
            </a:r>
          </a:p>
          <a:p>
            <a:r>
              <a:rPr lang="en-US" sz="1400" dirty="0"/>
              <a:t> </a:t>
            </a:r>
          </a:p>
          <a:p>
            <a:r>
              <a:rPr lang="en-US" sz="1400" dirty="0"/>
              <a:t>APPROVAL RATE</a:t>
            </a:r>
          </a:p>
          <a:p>
            <a:r>
              <a:rPr lang="en-US" sz="1400" dirty="0"/>
              <a:t>The 75% affirmation requirement is being met.</a:t>
            </a:r>
          </a:p>
          <a:p>
            <a:r>
              <a:rPr lang="en-US" sz="1400" dirty="0"/>
              <a:t>59 affirmative votes</a:t>
            </a:r>
          </a:p>
          <a:p>
            <a:r>
              <a:rPr lang="en-US" sz="1400" dirty="0"/>
              <a:t>1 negative votes with comments</a:t>
            </a:r>
          </a:p>
          <a:p>
            <a:r>
              <a:rPr lang="en-US" sz="1400" dirty="0"/>
              <a:t> </a:t>
            </a:r>
          </a:p>
          <a:p>
            <a:r>
              <a:rPr lang="en-US" sz="1400" dirty="0"/>
              <a:t> 60 votes = 98% affirmative</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
        <p:nvSpPr>
          <p:cNvPr id="9" name="Textfeld 8"/>
          <p:cNvSpPr txBox="1"/>
          <p:nvPr/>
        </p:nvSpPr>
        <p:spPr>
          <a:xfrm>
            <a:off x="1043608" y="5733256"/>
            <a:ext cx="2478564" cy="584775"/>
          </a:xfrm>
          <a:prstGeom prst="rect">
            <a:avLst/>
          </a:prstGeom>
          <a:noFill/>
        </p:spPr>
        <p:txBody>
          <a:bodyPr wrap="none" rtlCol="0">
            <a:spAutoFit/>
          </a:bodyPr>
          <a:lstStyle/>
          <a:p>
            <a:r>
              <a:rPr lang="en-US" sz="3200" dirty="0" smtClean="0">
                <a:solidFill>
                  <a:srgbClr val="FF0000"/>
                </a:solidFill>
              </a:rPr>
              <a:t>Ballot passes!</a:t>
            </a:r>
            <a:endParaRPr lang="en-US" sz="3200" dirty="0">
              <a:solidFill>
                <a:srgbClr val="FF0000"/>
              </a:solidFill>
            </a:endParaRPr>
          </a:p>
        </p:txBody>
      </p:sp>
    </p:spTree>
    <p:extLst>
      <p:ext uri="{BB962C8B-B14F-4D97-AF65-F5344CB8AC3E}">
        <p14:creationId xmlns:p14="http://schemas.microsoft.com/office/powerpoint/2010/main" val="1836773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Comment Resolution Motion #37</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802.15.4w SB </a:t>
            </a:r>
            <a:r>
              <a:rPr lang="en-US" sz="2400" dirty="0"/>
              <a:t>draft </a:t>
            </a:r>
            <a:r>
              <a:rPr lang="en-US" sz="2400" dirty="0" smtClean="0"/>
              <a:t>P802.15.4w_D4 contained </a:t>
            </a:r>
            <a:r>
              <a:rPr lang="en-US" sz="2400" dirty="0"/>
              <a:t>in document </a:t>
            </a:r>
            <a:r>
              <a:rPr lang="en-US" sz="2400" dirty="0" smtClean="0"/>
              <a:t>15-19-451-00-004w</a:t>
            </a:r>
            <a:r>
              <a:rPr lang="en-US" sz="2400" dirty="0"/>
              <a:t>.</a:t>
            </a:r>
          </a:p>
          <a:p>
            <a:pPr marL="0" indent="0">
              <a:buNone/>
            </a:pPr>
            <a:endParaRPr lang="en-US" sz="2400" dirty="0"/>
          </a:p>
          <a:p>
            <a:pPr>
              <a:tabLst>
                <a:tab pos="627063" algn="l"/>
              </a:tabLst>
            </a:pPr>
            <a:r>
              <a:rPr lang="en-US" sz="2400" dirty="0" smtClean="0"/>
              <a:t>Moved </a:t>
            </a:r>
            <a:r>
              <a:rPr lang="en-US" sz="2400" dirty="0"/>
              <a:t>by: Johannes </a:t>
            </a:r>
            <a:r>
              <a:rPr lang="en-US" sz="2400" dirty="0" smtClean="0"/>
              <a:t>Wechsler</a:t>
            </a:r>
          </a:p>
          <a:p>
            <a:pPr>
              <a:tabLst>
                <a:tab pos="627063" algn="l"/>
              </a:tabLst>
            </a:pPr>
            <a:r>
              <a:rPr lang="en-US" sz="2400" dirty="0" smtClean="0"/>
              <a:t>Seconded </a:t>
            </a:r>
            <a:r>
              <a:rPr lang="en-US" sz="2400" dirty="0"/>
              <a:t>by: </a:t>
            </a:r>
            <a:r>
              <a:rPr lang="en-US" sz="2400" dirty="0" err="1"/>
              <a:t>Henk</a:t>
            </a:r>
            <a:r>
              <a:rPr lang="en-US" sz="2400" dirty="0"/>
              <a:t> de Ruijter</a:t>
            </a:r>
          </a:p>
          <a:p>
            <a:pPr>
              <a:tabLst>
                <a:tab pos="627063" algn="l"/>
              </a:tabLst>
            </a:pPr>
            <a:endParaRPr lang="en-US" sz="2400" dirty="0" smtClean="0"/>
          </a:p>
          <a:p>
            <a:pPr>
              <a:tabLst>
                <a:tab pos="627063" algn="l"/>
              </a:tabLst>
            </a:pPr>
            <a:r>
              <a:rPr lang="en-US" sz="2400" dirty="0" smtClean="0"/>
              <a:t>Motion </a:t>
            </a:r>
            <a:r>
              <a:rPr lang="en-US" sz="2400" dirty="0"/>
              <a:t>approved by unanimous consent</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349462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CRG Motion #38</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a:t>
            </a:r>
            <a:r>
              <a:rPr lang="en-US" sz="1800" dirty="0" smtClean="0"/>
              <a:t>formation </a:t>
            </a:r>
            <a:r>
              <a:rPr lang="en-US" sz="1800" dirty="0"/>
              <a:t>of a Comment Resolution Group (CRG) for the Standards Association balloting of the P802.15.4w_D5</a:t>
            </a:r>
            <a:r>
              <a:rPr lang="en-US" sz="1800" dirty="0" smtClean="0"/>
              <a:t> </a:t>
            </a:r>
            <a:r>
              <a:rPr lang="en-US" sz="1800" dirty="0"/>
              <a:t>with the following membership: Joerg Robert (Chair), </a:t>
            </a:r>
            <a:r>
              <a:rPr lang="en-US" sz="1800" dirty="0" smtClean="0"/>
              <a:t>Charlie </a:t>
            </a:r>
            <a:r>
              <a:rPr lang="en-US" sz="1800" dirty="0"/>
              <a:t>Perkins, Johannes Wechsler, and Hendricus De Ruijter</a:t>
            </a:r>
            <a:r>
              <a:rPr lang="en-US" sz="1800" dirty="0" smtClean="0"/>
              <a:t>. The 802.15.4w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a:p>
          <a:p>
            <a:r>
              <a:rPr lang="en-US" sz="1800" dirty="0"/>
              <a:t>Moved by: </a:t>
            </a:r>
            <a:r>
              <a:rPr lang="en-US" sz="1800" dirty="0" err="1" smtClean="0"/>
              <a:t>Henk</a:t>
            </a:r>
            <a:r>
              <a:rPr lang="en-US" sz="1800" dirty="0" smtClean="0"/>
              <a:t> de Ruijter</a:t>
            </a:r>
            <a:endParaRPr lang="en-US" sz="1800" dirty="0"/>
          </a:p>
          <a:p>
            <a:r>
              <a:rPr lang="en-US" sz="1800" dirty="0"/>
              <a:t>Seconded by</a:t>
            </a:r>
            <a:r>
              <a:rPr lang="en-US" sz="1800" dirty="0" smtClean="0"/>
              <a:t>: Johannes Wechsler</a:t>
            </a:r>
          </a:p>
          <a:p>
            <a:r>
              <a:rPr lang="en-US" sz="1800" dirty="0" smtClean="0"/>
              <a:t>Motion </a:t>
            </a:r>
            <a:r>
              <a:rPr lang="en-US" sz="1800" dirty="0"/>
              <a:t>approved by unanimous consent</a:t>
            </a:r>
          </a:p>
          <a:p>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2523486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50563230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 ,</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48691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15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778</Words>
  <Application>Microsoft Office PowerPoint</Application>
  <PresentationFormat>Bildschirmpräsentation (4:3)</PresentationFormat>
  <Paragraphs>168</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IEEE-P802_15_Rbt</vt:lpstr>
      <vt:lpstr>PowerPoint-Präsentation</vt:lpstr>
      <vt:lpstr>TG 802.15.4w LPWA September 2019 Closing Report</vt:lpstr>
      <vt:lpstr>Main Agenda Items for the Week</vt:lpstr>
      <vt:lpstr>TG 15.4w Schedule for the Week</vt:lpstr>
      <vt:lpstr>Meeting Achievements</vt:lpstr>
      <vt:lpstr>Sponsor Ballot Results</vt:lpstr>
      <vt:lpstr>TG Comment Resolution Motion #37</vt:lpstr>
      <vt:lpstr>TG CRG Motion #38</vt:lpstr>
      <vt:lpstr>TG4w Draft Schedule</vt:lpstr>
      <vt:lpstr>CRG Telephone Conferences</vt:lpstr>
      <vt:lpstr>Meeting Minutes</vt:lpstr>
      <vt:lpstr>WG CRG Motion </vt:lpstr>
      <vt:lpstr>TG4w Agenda for November</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619</cp:revision>
  <cp:lastPrinted>1998-02-10T13:28:06Z</cp:lastPrinted>
  <dcterms:created xsi:type="dcterms:W3CDTF">2018-03-02T09:48:16Z</dcterms:created>
  <dcterms:modified xsi:type="dcterms:W3CDTF">2019-09-19T10:41:48Z</dcterms:modified>
</cp:coreProperties>
</file>