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62" r:id="rId3"/>
    <p:sldId id="274" r:id="rId4"/>
    <p:sldId id="268" r:id="rId5"/>
    <p:sldId id="373" r:id="rId6"/>
    <p:sldId id="379" r:id="rId7"/>
    <p:sldId id="380" r:id="rId8"/>
    <p:sldId id="381" r:id="rId9"/>
    <p:sldId id="375" r:id="rId10"/>
    <p:sldId id="376" r:id="rId11"/>
    <p:sldId id="382" r:id="rId12"/>
    <p:sldId id="374" r:id="rId13"/>
    <p:sldId id="372"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100" d="100"/>
          <a:sy n="100" d="100"/>
        </p:scale>
        <p:origin x="-72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September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September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 </a:t>
            </a:r>
            <a:r>
              <a:rPr lang="en-US" altLang="en-US" sz="1400" b="1" kern="1200" dirty="0" smtClean="0">
                <a:solidFill>
                  <a:schemeClr val="tx1"/>
                </a:solidFill>
                <a:latin typeface="Times New Roman" pitchFamily="18" charset="0"/>
                <a:ea typeface="+mn-ea"/>
                <a:cs typeface="+mn-cs"/>
              </a:rPr>
              <a:t>15-19-0458-00-004w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September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[TG 802.15.4w </a:t>
            </a:r>
            <a:r>
              <a:rPr lang="en-US" altLang="en-US" sz="1600" dirty="0" smtClean="0">
                <a:solidFill>
                  <a:schemeClr val="tx2"/>
                </a:solidFill>
              </a:rPr>
              <a:t>September 2019 </a:t>
            </a:r>
            <a:r>
              <a:rPr lang="en-US" altLang="en-US" sz="1600" dirty="0" smtClean="0">
                <a:solidFill>
                  <a:schemeClr val="tx2"/>
                </a:solidFill>
              </a:rPr>
              <a:t>Closing Report]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19 September, </a:t>
            </a:r>
            <a:r>
              <a:rPr lang="en-US" altLang="en-US" sz="1600" dirty="0" smtClean="0">
                <a:solidFill>
                  <a:schemeClr val="tx2"/>
                </a:solidFill>
              </a:rPr>
              <a:t>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[Presentation in WG 802.15]</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CRG Telephone Conferences</a:t>
            </a:r>
            <a:endParaRPr lang="en-US" dirty="0"/>
          </a:p>
        </p:txBody>
      </p:sp>
      <p:sp>
        <p:nvSpPr>
          <p:cNvPr id="3" name="Inhaltsplatzhalter 2"/>
          <p:cNvSpPr>
            <a:spLocks noGrp="1"/>
          </p:cNvSpPr>
          <p:nvPr>
            <p:ph idx="1"/>
          </p:nvPr>
        </p:nvSpPr>
        <p:spPr/>
        <p:txBody>
          <a:bodyPr/>
          <a:lstStyle/>
          <a:p>
            <a:r>
              <a:rPr lang="en-US" sz="2400" dirty="0"/>
              <a:t>CRG Telephone Conference:</a:t>
            </a:r>
          </a:p>
          <a:p>
            <a:pPr lvl="1"/>
            <a:r>
              <a:rPr lang="en-US" sz="2000" dirty="0"/>
              <a:t>Tuesday, Oct. 8th, 16:00 CEST</a:t>
            </a:r>
          </a:p>
          <a:p>
            <a:pPr lvl="1"/>
            <a:r>
              <a:rPr lang="en-US" sz="2000" dirty="0"/>
              <a:t>Duration max. 1h</a:t>
            </a:r>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10</a:t>
            </a:fld>
            <a:endParaRPr lang="en-US" altLang="en-US"/>
          </a:p>
        </p:txBody>
      </p:sp>
    </p:spTree>
    <p:extLst>
      <p:ext uri="{BB962C8B-B14F-4D97-AF65-F5344CB8AC3E}">
        <p14:creationId xmlns:p14="http://schemas.microsoft.com/office/powerpoint/2010/main" val="32089525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WG CRG Motion </a:t>
            </a:r>
            <a:endParaRPr lang="en-US" dirty="0"/>
          </a:p>
        </p:txBody>
      </p:sp>
      <p:sp>
        <p:nvSpPr>
          <p:cNvPr id="3" name="Inhaltsplatzhalter 2"/>
          <p:cNvSpPr>
            <a:spLocks noGrp="1"/>
          </p:cNvSpPr>
          <p:nvPr>
            <p:ph idx="1"/>
          </p:nvPr>
        </p:nvSpPr>
        <p:spPr/>
        <p:txBody>
          <a:bodyPr/>
          <a:lstStyle/>
          <a:p>
            <a:r>
              <a:rPr lang="en-US" sz="1800" dirty="0"/>
              <a:t>Move that 802.15 WG approve the formation of a Comment Resolution Group (CRG) for the Standards Association balloting of the P802.15.4w_D5 with the following membership: Joerg Robert (Chair), Charlie Perkins, Johannes Wechsler, and Hendricus De Ruijter. The 802.15.4w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dirty="0" smtClean="0"/>
              <a:t>.</a:t>
            </a:r>
          </a:p>
          <a:p>
            <a:endParaRPr lang="en-US" sz="1800" dirty="0"/>
          </a:p>
          <a:p>
            <a:r>
              <a:rPr lang="en-US" sz="1800" dirty="0" smtClean="0"/>
              <a:t>Moved by:</a:t>
            </a:r>
          </a:p>
          <a:p>
            <a:r>
              <a:rPr lang="en-US" sz="1800" dirty="0" smtClean="0"/>
              <a:t>Seconded by:</a:t>
            </a:r>
            <a:endParaRPr lang="en-US" sz="1800" dirty="0"/>
          </a:p>
          <a:p>
            <a:endParaRPr lang="en-US" sz="1800" dirty="0"/>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11</a:t>
            </a:fld>
            <a:endParaRPr lang="en-US" altLang="en-US"/>
          </a:p>
        </p:txBody>
      </p:sp>
    </p:spTree>
    <p:extLst>
      <p:ext uri="{BB962C8B-B14F-4D97-AF65-F5344CB8AC3E}">
        <p14:creationId xmlns:p14="http://schemas.microsoft.com/office/powerpoint/2010/main" val="8785511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a:t>
            </a:r>
            <a:r>
              <a:rPr lang="en-US" dirty="0" smtClean="0"/>
              <a:t>Agenda for November</a:t>
            </a:r>
            <a:endParaRPr lang="en-US" dirty="0"/>
          </a:p>
        </p:txBody>
      </p:sp>
      <p:sp>
        <p:nvSpPr>
          <p:cNvPr id="3" name="Inhaltsplatzhalter 2"/>
          <p:cNvSpPr>
            <a:spLocks noGrp="1"/>
          </p:cNvSpPr>
          <p:nvPr>
            <p:ph idx="1"/>
          </p:nvPr>
        </p:nvSpPr>
        <p:spPr/>
        <p:txBody>
          <a:bodyPr/>
          <a:lstStyle/>
          <a:p>
            <a:r>
              <a:rPr lang="en-US" sz="2400" dirty="0" smtClean="0"/>
              <a:t>Approval of Meeting and CRG Minutes</a:t>
            </a:r>
          </a:p>
          <a:p>
            <a:r>
              <a:rPr lang="en-US" sz="2400" dirty="0" smtClean="0"/>
              <a:t>Schedule</a:t>
            </a:r>
          </a:p>
          <a:p>
            <a:r>
              <a:rPr lang="en-US" sz="2400" dirty="0" smtClean="0"/>
              <a:t>SB Comment Resolution</a:t>
            </a:r>
          </a:p>
          <a:p>
            <a:r>
              <a:rPr lang="en-US" sz="2400" dirty="0" smtClean="0"/>
              <a:t>Future Schedule</a:t>
            </a:r>
          </a:p>
          <a:p>
            <a:r>
              <a:rPr lang="en-US" sz="2400" dirty="0" smtClean="0"/>
              <a:t>AOB</a:t>
            </a:r>
          </a:p>
          <a:p>
            <a:endParaRPr lang="en-US" sz="2400" dirty="0" smtClean="0"/>
          </a:p>
          <a:p>
            <a:r>
              <a:rPr lang="en-US" sz="2400" dirty="0"/>
              <a:t>2</a:t>
            </a:r>
            <a:r>
              <a:rPr lang="en-US" sz="2400" dirty="0" smtClean="0"/>
              <a:t> slots requested</a:t>
            </a:r>
          </a:p>
          <a:p>
            <a:pPr lvl="1"/>
            <a:endParaRPr lang="en-US" sz="2000" dirty="0"/>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2549918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a:t>
            </a:r>
            <a:br>
              <a:rPr lang="en-US" dirty="0" smtClean="0"/>
            </a:br>
            <a:r>
              <a:rPr lang="en-US" dirty="0" smtClean="0"/>
              <a:t>Any Questions?</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1490495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September 2019 </a:t>
            </a:r>
            <a:r>
              <a:rPr lang="en-US" dirty="0" smtClean="0"/>
              <a:t>Closing Report</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September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a:t>
            </a:r>
            <a:r>
              <a:rPr lang="en-US" sz="2400" dirty="0" smtClean="0"/>
              <a:t>of Meeting </a:t>
            </a:r>
            <a:r>
              <a:rPr lang="en-US" sz="2400" dirty="0" smtClean="0"/>
              <a:t>Minutes</a:t>
            </a:r>
            <a:endParaRPr lang="en-US" sz="2400" dirty="0"/>
          </a:p>
          <a:p>
            <a:r>
              <a:rPr lang="en-US" sz="2400" dirty="0" smtClean="0"/>
              <a:t>SB</a:t>
            </a:r>
            <a:r>
              <a:rPr lang="en-US" sz="2400" dirty="0" smtClean="0"/>
              <a:t> </a:t>
            </a:r>
            <a:r>
              <a:rPr lang="en-US" sz="2400" dirty="0" smtClean="0"/>
              <a:t>Comment Resolution</a:t>
            </a:r>
            <a:endParaRPr lang="en-US" sz="2400" dirty="0"/>
          </a:p>
          <a:p>
            <a:r>
              <a:rPr lang="en-US" sz="2400" dirty="0" smtClean="0"/>
              <a:t>Future </a:t>
            </a:r>
            <a:r>
              <a:rPr lang="en-US" sz="2400" dirty="0"/>
              <a:t>Schedule</a:t>
            </a:r>
          </a:p>
          <a:p>
            <a:r>
              <a:rPr lang="en-US" sz="2400" dirty="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September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421921499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dirty="0"/>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sngStrike" kern="1200" baseline="0" dirty="0" smtClean="0">
                          <a:solidFill>
                            <a:schemeClr val="dk1"/>
                          </a:solidFill>
                          <a:latin typeface="+mn-lt"/>
                          <a:ea typeface="+mn-ea"/>
                          <a:cs typeface="+mn-cs"/>
                        </a:rPr>
                        <a:t>TG4w LPWA</a:t>
                      </a:r>
                      <a:endParaRPr lang="en-US" sz="1800" u="none" strike="sng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strike="noStrike" kern="1200" baseline="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u="none" strike="noStrike" kern="1200" baseline="0" dirty="0" smtClean="0">
                          <a:solidFill>
                            <a:schemeClr val="dk1"/>
                          </a:solidFill>
                          <a:latin typeface="+mn-lt"/>
                          <a:ea typeface="+mn-ea"/>
                          <a:cs typeface="+mn-cs"/>
                        </a:rPr>
                        <a:t>TG4w LPWA</a:t>
                      </a:r>
                    </a:p>
                    <a:p>
                      <a:endParaRPr lang="en-US" strike="noStrike" baseline="0" dirty="0"/>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September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Achievements</a:t>
            </a:r>
            <a:endParaRPr lang="en-US" dirty="0"/>
          </a:p>
        </p:txBody>
      </p:sp>
      <p:sp>
        <p:nvSpPr>
          <p:cNvPr id="3" name="Inhaltsplatzhalter 2"/>
          <p:cNvSpPr>
            <a:spLocks noGrp="1"/>
          </p:cNvSpPr>
          <p:nvPr>
            <p:ph idx="1"/>
          </p:nvPr>
        </p:nvSpPr>
        <p:spPr/>
        <p:txBody>
          <a:bodyPr/>
          <a:lstStyle/>
          <a:p>
            <a:r>
              <a:rPr lang="en-US" sz="2400" dirty="0" smtClean="0"/>
              <a:t>Resolved all </a:t>
            </a:r>
            <a:r>
              <a:rPr lang="en-US" sz="2400" dirty="0" smtClean="0"/>
              <a:t>SB comments</a:t>
            </a:r>
            <a:endParaRPr lang="en-US" sz="2400" dirty="0" smtClean="0"/>
          </a:p>
          <a:p>
            <a:r>
              <a:rPr lang="en-US" sz="2400" dirty="0" smtClean="0"/>
              <a:t>Incorporated </a:t>
            </a:r>
            <a:r>
              <a:rPr lang="en-US" sz="2400" dirty="0" smtClean="0"/>
              <a:t>SB </a:t>
            </a:r>
            <a:r>
              <a:rPr lang="en-US" sz="2400" dirty="0" smtClean="0"/>
              <a:t>comments into draft </a:t>
            </a:r>
            <a:r>
              <a:rPr lang="en-US" sz="2400" dirty="0" smtClean="0"/>
              <a:t>D5</a:t>
            </a:r>
            <a:endParaRPr lang="en-US" sz="2400" dirty="0" smtClean="0"/>
          </a:p>
          <a:p>
            <a:r>
              <a:rPr lang="en-US" sz="2400" dirty="0" smtClean="0"/>
              <a:t>Two motions for </a:t>
            </a:r>
            <a:r>
              <a:rPr lang="en-US" sz="2400" dirty="0" smtClean="0"/>
              <a:t>SB </a:t>
            </a:r>
            <a:r>
              <a:rPr lang="en-US" sz="2400" dirty="0" smtClean="0"/>
              <a:t>recirculation and formation of CRG</a:t>
            </a:r>
          </a:p>
          <a:p>
            <a:r>
              <a:rPr lang="en-US" sz="2400" dirty="0" smtClean="0"/>
              <a:t>Discussion on future </a:t>
            </a:r>
            <a:r>
              <a:rPr lang="en-US" sz="2400" dirty="0" smtClean="0"/>
              <a:t>schedule</a:t>
            </a:r>
            <a:endParaRPr lang="en-US" sz="2400" dirty="0" smtClean="0"/>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5</a:t>
            </a:fld>
            <a:endParaRPr lang="en-US" altLang="en-US"/>
          </a:p>
        </p:txBody>
      </p:sp>
    </p:spTree>
    <p:extLst>
      <p:ext uri="{BB962C8B-B14F-4D97-AF65-F5344CB8AC3E}">
        <p14:creationId xmlns:p14="http://schemas.microsoft.com/office/powerpoint/2010/main" val="3971193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Sponsor Ballot Results</a:t>
            </a:r>
            <a:endParaRPr lang="en-US" dirty="0"/>
          </a:p>
        </p:txBody>
      </p:sp>
      <p:sp>
        <p:nvSpPr>
          <p:cNvPr id="7" name="Inhaltsplatzhalter 6"/>
          <p:cNvSpPr>
            <a:spLocks noGrp="1"/>
          </p:cNvSpPr>
          <p:nvPr>
            <p:ph sz="half" idx="1"/>
          </p:nvPr>
        </p:nvSpPr>
        <p:spPr/>
        <p:txBody>
          <a:bodyPr/>
          <a:lstStyle/>
          <a:p>
            <a:r>
              <a:rPr lang="en-US" sz="1400" dirty="0"/>
              <a:t>BALLOT OPEN DATE:       19-Aug-2019</a:t>
            </a:r>
          </a:p>
          <a:p>
            <a:r>
              <a:rPr lang="en-US" sz="1400" dirty="0"/>
              <a:t>BALLOT CLOSE DATE:      18-Sep-2019</a:t>
            </a:r>
          </a:p>
          <a:p>
            <a:r>
              <a:rPr lang="en-US" sz="1400" dirty="0"/>
              <a:t>TYPE:   New</a:t>
            </a:r>
          </a:p>
          <a:p>
            <a:r>
              <a:rPr lang="en-US" sz="1400" dirty="0"/>
              <a:t>DRAFT #:        D04</a:t>
            </a:r>
          </a:p>
          <a:p>
            <a:r>
              <a:rPr lang="en-US" sz="1400" dirty="0"/>
              <a:t>COMMENTS:       21</a:t>
            </a:r>
          </a:p>
          <a:p>
            <a:r>
              <a:rPr lang="en-US" sz="1400" dirty="0"/>
              <a:t>MUST BE SATISFIED COMMENTS:     3</a:t>
            </a:r>
          </a:p>
          <a:p>
            <a:r>
              <a:rPr lang="en-US" sz="1400" dirty="0"/>
              <a:t> </a:t>
            </a:r>
          </a:p>
          <a:p>
            <a:r>
              <a:rPr lang="en-US" sz="1400" dirty="0"/>
              <a:t>RESPONSE RATE</a:t>
            </a:r>
          </a:p>
          <a:p>
            <a:r>
              <a:rPr lang="en-US" sz="1400" dirty="0"/>
              <a:t>This ballot has met the 75% returned ballot requirement.</a:t>
            </a:r>
          </a:p>
          <a:p>
            <a:r>
              <a:rPr lang="en-US" sz="1400" dirty="0"/>
              <a:t> </a:t>
            </a:r>
          </a:p>
          <a:p>
            <a:r>
              <a:rPr lang="en-US" sz="1400" dirty="0"/>
              <a:t>79 eligible people in this ballot group.</a:t>
            </a:r>
          </a:p>
          <a:p>
            <a:r>
              <a:rPr lang="en-US" sz="1400" dirty="0"/>
              <a:t> </a:t>
            </a:r>
          </a:p>
          <a:p>
            <a:endParaRPr lang="en-US" sz="1400" dirty="0"/>
          </a:p>
          <a:p>
            <a:endParaRPr lang="en-US" sz="1400" dirty="0"/>
          </a:p>
        </p:txBody>
      </p:sp>
      <p:sp>
        <p:nvSpPr>
          <p:cNvPr id="8" name="Inhaltsplatzhalter 7"/>
          <p:cNvSpPr>
            <a:spLocks noGrp="1"/>
          </p:cNvSpPr>
          <p:nvPr>
            <p:ph sz="half" idx="2"/>
          </p:nvPr>
        </p:nvSpPr>
        <p:spPr/>
        <p:txBody>
          <a:bodyPr/>
          <a:lstStyle/>
          <a:p>
            <a:r>
              <a:rPr lang="en-US" sz="1400" dirty="0"/>
              <a:t>59 affirmative votes</a:t>
            </a:r>
          </a:p>
          <a:p>
            <a:r>
              <a:rPr lang="en-US" sz="1400" dirty="0"/>
              <a:t>1 total negative votes with comments</a:t>
            </a:r>
          </a:p>
          <a:p>
            <a:r>
              <a:rPr lang="en-US" sz="1400" dirty="0"/>
              <a:t>1 negative votes with new comments</a:t>
            </a:r>
          </a:p>
          <a:p>
            <a:r>
              <a:rPr lang="en-US" sz="1400" dirty="0"/>
              <a:t>0 negative votes without comments</a:t>
            </a:r>
          </a:p>
          <a:p>
            <a:r>
              <a:rPr lang="en-US" sz="1400" dirty="0"/>
              <a:t>5 abstention votes: (Lack of expertise: 1, Lack of time: 3, Other: 1)</a:t>
            </a:r>
          </a:p>
          <a:p>
            <a:r>
              <a:rPr lang="en-US" sz="1400" dirty="0"/>
              <a:t> </a:t>
            </a:r>
          </a:p>
          <a:p>
            <a:r>
              <a:rPr lang="en-US" sz="1400" dirty="0"/>
              <a:t>65 votes received = 82% returned</a:t>
            </a:r>
          </a:p>
          <a:p>
            <a:r>
              <a:rPr lang="en-US" sz="1400" dirty="0"/>
              <a:t>7% abstention</a:t>
            </a:r>
          </a:p>
          <a:p>
            <a:r>
              <a:rPr lang="en-US" sz="1400" dirty="0"/>
              <a:t> </a:t>
            </a:r>
          </a:p>
          <a:p>
            <a:r>
              <a:rPr lang="en-US" sz="1400" dirty="0"/>
              <a:t>APPROVAL RATE</a:t>
            </a:r>
          </a:p>
          <a:p>
            <a:r>
              <a:rPr lang="en-US" sz="1400" dirty="0"/>
              <a:t>The 75% affirmation requirement is being met.</a:t>
            </a:r>
          </a:p>
          <a:p>
            <a:r>
              <a:rPr lang="en-US" sz="1400" dirty="0"/>
              <a:t>59 affirmative votes</a:t>
            </a:r>
          </a:p>
          <a:p>
            <a:r>
              <a:rPr lang="en-US" sz="1400" dirty="0"/>
              <a:t>1 negative votes with comments</a:t>
            </a:r>
          </a:p>
          <a:p>
            <a:r>
              <a:rPr lang="en-US" sz="1400" dirty="0"/>
              <a:t> </a:t>
            </a:r>
          </a:p>
          <a:p>
            <a:r>
              <a:rPr lang="en-US" sz="1400" dirty="0"/>
              <a:t> 60 votes = 98% affirmative</a:t>
            </a:r>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6</a:t>
            </a:fld>
            <a:endParaRPr lang="en-US" altLang="en-US"/>
          </a:p>
        </p:txBody>
      </p:sp>
      <p:sp>
        <p:nvSpPr>
          <p:cNvPr id="9" name="Textfeld 8"/>
          <p:cNvSpPr txBox="1"/>
          <p:nvPr/>
        </p:nvSpPr>
        <p:spPr>
          <a:xfrm>
            <a:off x="1043608" y="5733256"/>
            <a:ext cx="2478564" cy="584775"/>
          </a:xfrm>
          <a:prstGeom prst="rect">
            <a:avLst/>
          </a:prstGeom>
          <a:noFill/>
        </p:spPr>
        <p:txBody>
          <a:bodyPr wrap="none" rtlCol="0">
            <a:spAutoFit/>
          </a:bodyPr>
          <a:lstStyle/>
          <a:p>
            <a:r>
              <a:rPr lang="en-US" sz="3200" dirty="0" smtClean="0">
                <a:solidFill>
                  <a:srgbClr val="FF0000"/>
                </a:solidFill>
              </a:rPr>
              <a:t>Ballot passes!</a:t>
            </a:r>
            <a:endParaRPr lang="en-US" sz="3200" dirty="0">
              <a:solidFill>
                <a:srgbClr val="FF0000"/>
              </a:solidFill>
            </a:endParaRPr>
          </a:p>
        </p:txBody>
      </p:sp>
    </p:spTree>
    <p:extLst>
      <p:ext uri="{BB962C8B-B14F-4D97-AF65-F5344CB8AC3E}">
        <p14:creationId xmlns:p14="http://schemas.microsoft.com/office/powerpoint/2010/main" val="18367732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Comment </a:t>
            </a:r>
            <a:r>
              <a:rPr lang="en-US" dirty="0" smtClean="0"/>
              <a:t>Resolution Motion #</a:t>
            </a:r>
            <a:r>
              <a:rPr lang="en-US" dirty="0" smtClean="0"/>
              <a:t>37</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sz="2400" dirty="0"/>
              <a:t>Move to approve the </a:t>
            </a:r>
            <a:r>
              <a:rPr lang="en-US" sz="2400" dirty="0" smtClean="0"/>
              <a:t>Comment </a:t>
            </a:r>
            <a:r>
              <a:rPr lang="en-US" sz="2400" dirty="0"/>
              <a:t>Resolutions </a:t>
            </a:r>
            <a:r>
              <a:rPr lang="en-US" sz="2400" dirty="0" smtClean="0"/>
              <a:t>against </a:t>
            </a:r>
            <a:r>
              <a:rPr lang="en-US" sz="2400" dirty="0" smtClean="0"/>
              <a:t>802.15.4w SB </a:t>
            </a:r>
            <a:r>
              <a:rPr lang="en-US" sz="2400" dirty="0"/>
              <a:t>draft </a:t>
            </a:r>
            <a:r>
              <a:rPr lang="en-US" sz="2400" dirty="0" smtClean="0"/>
              <a:t>P802.15.4w_D4 contained </a:t>
            </a:r>
            <a:r>
              <a:rPr lang="en-US" sz="2400" dirty="0"/>
              <a:t>in </a:t>
            </a:r>
            <a:r>
              <a:rPr lang="en-US" sz="2400" dirty="0"/>
              <a:t>document </a:t>
            </a:r>
            <a:r>
              <a:rPr lang="en-US" sz="2400" dirty="0" smtClean="0"/>
              <a:t>15-19-451-00-004w</a:t>
            </a:r>
            <a:r>
              <a:rPr lang="en-US" sz="2400" dirty="0"/>
              <a:t>.</a:t>
            </a:r>
            <a:endParaRPr lang="en-US" sz="2400" dirty="0"/>
          </a:p>
          <a:p>
            <a:pPr marL="0" indent="0">
              <a:buNone/>
            </a:pPr>
            <a:endParaRPr lang="en-US" sz="2400" dirty="0"/>
          </a:p>
          <a:p>
            <a:pPr>
              <a:tabLst>
                <a:tab pos="627063" algn="l"/>
              </a:tabLst>
            </a:pPr>
            <a:r>
              <a:rPr lang="en-US" sz="2400" dirty="0" smtClean="0"/>
              <a:t>Moved </a:t>
            </a:r>
            <a:r>
              <a:rPr lang="en-US" sz="2400" dirty="0"/>
              <a:t>by: Johannes </a:t>
            </a:r>
            <a:r>
              <a:rPr lang="en-US" sz="2400" dirty="0" smtClean="0"/>
              <a:t>Wechsler</a:t>
            </a:r>
          </a:p>
          <a:p>
            <a:pPr>
              <a:tabLst>
                <a:tab pos="627063" algn="l"/>
              </a:tabLst>
            </a:pPr>
            <a:r>
              <a:rPr lang="en-US" sz="2400" dirty="0" smtClean="0"/>
              <a:t>Seconded </a:t>
            </a:r>
            <a:r>
              <a:rPr lang="en-US" sz="2400" dirty="0"/>
              <a:t>by: </a:t>
            </a:r>
            <a:r>
              <a:rPr lang="en-US" sz="2400" dirty="0" err="1"/>
              <a:t>Henk</a:t>
            </a:r>
            <a:r>
              <a:rPr lang="en-US" sz="2400" dirty="0"/>
              <a:t> de Ruijter</a:t>
            </a:r>
          </a:p>
          <a:p>
            <a:pPr>
              <a:tabLst>
                <a:tab pos="627063" algn="l"/>
              </a:tabLst>
            </a:pPr>
            <a:endParaRPr lang="en-US" sz="2400" dirty="0" smtClean="0"/>
          </a:p>
          <a:p>
            <a:pPr>
              <a:tabLst>
                <a:tab pos="627063" algn="l"/>
              </a:tabLst>
            </a:pPr>
            <a:r>
              <a:rPr lang="en-US" sz="2400" dirty="0" smtClean="0"/>
              <a:t>Motion </a:t>
            </a:r>
            <a:r>
              <a:rPr lang="en-US" sz="2400" dirty="0"/>
              <a:t>approved by unanimous consent</a:t>
            </a:r>
            <a:endParaRPr lang="en-US" sz="2400" dirty="0"/>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7</a:t>
            </a:fld>
            <a:endParaRPr lang="en-US" altLang="en-US"/>
          </a:p>
        </p:txBody>
      </p:sp>
    </p:spTree>
    <p:extLst>
      <p:ext uri="{BB962C8B-B14F-4D97-AF65-F5344CB8AC3E}">
        <p14:creationId xmlns:p14="http://schemas.microsoft.com/office/powerpoint/2010/main" val="33494625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CRG Motion #38</a:t>
            </a:r>
            <a:endParaRPr lang="en-US" dirty="0"/>
          </a:p>
        </p:txBody>
      </p:sp>
      <p:sp>
        <p:nvSpPr>
          <p:cNvPr id="3" name="Inhaltsplatzhalter 2"/>
          <p:cNvSpPr>
            <a:spLocks noGrp="1"/>
          </p:cNvSpPr>
          <p:nvPr>
            <p:ph idx="1"/>
          </p:nvPr>
        </p:nvSpPr>
        <p:spPr/>
        <p:txBody>
          <a:bodyPr/>
          <a:lstStyle/>
          <a:p>
            <a:r>
              <a:rPr lang="en-US" sz="1800" dirty="0"/>
              <a:t>Move that Task Group TG4w requests 802.15 WG approve the </a:t>
            </a:r>
            <a:r>
              <a:rPr lang="en-US" sz="1800" dirty="0" smtClean="0"/>
              <a:t>formation </a:t>
            </a:r>
            <a:r>
              <a:rPr lang="en-US" sz="1800" dirty="0"/>
              <a:t>of a Comment Resolution Group (CRG) for the Standards Association balloting of the P802.15.4w_D5</a:t>
            </a:r>
            <a:r>
              <a:rPr lang="en-US" sz="1800" dirty="0" smtClean="0"/>
              <a:t> </a:t>
            </a:r>
            <a:r>
              <a:rPr lang="en-US" sz="1800" dirty="0"/>
              <a:t>with the following membership: Joerg Robert (Chair), </a:t>
            </a:r>
            <a:r>
              <a:rPr lang="en-US" sz="1800" dirty="0" smtClean="0"/>
              <a:t>Charlie </a:t>
            </a:r>
            <a:r>
              <a:rPr lang="en-US" sz="1800" dirty="0"/>
              <a:t>Perkins, Johannes Wechsler, and Hendricus De Ruijter</a:t>
            </a:r>
            <a:r>
              <a:rPr lang="en-US" sz="1800" dirty="0" smtClean="0"/>
              <a:t>. The 802.15.4w </a:t>
            </a:r>
            <a:r>
              <a:rPr lang="en-US" sz="1800"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dirty="0" smtClean="0"/>
              <a:t>.</a:t>
            </a:r>
          </a:p>
          <a:p>
            <a:endParaRPr lang="en-US" sz="1800" dirty="0"/>
          </a:p>
          <a:p>
            <a:r>
              <a:rPr lang="en-US" sz="1800" dirty="0"/>
              <a:t>Moved by: </a:t>
            </a:r>
            <a:r>
              <a:rPr lang="en-US" sz="1800" dirty="0" err="1" smtClean="0"/>
              <a:t>Henk</a:t>
            </a:r>
            <a:r>
              <a:rPr lang="en-US" sz="1800" dirty="0" smtClean="0"/>
              <a:t> de Ruijter</a:t>
            </a:r>
            <a:endParaRPr lang="en-US" sz="1800" dirty="0"/>
          </a:p>
          <a:p>
            <a:r>
              <a:rPr lang="en-US" sz="1800" dirty="0"/>
              <a:t>Seconded by</a:t>
            </a:r>
            <a:r>
              <a:rPr lang="en-US" sz="1800" dirty="0" smtClean="0"/>
              <a:t>: Johannes Wechsler</a:t>
            </a:r>
          </a:p>
          <a:p>
            <a:r>
              <a:rPr lang="en-US" sz="1800" dirty="0" smtClean="0"/>
              <a:t>Motion </a:t>
            </a:r>
            <a:r>
              <a:rPr lang="en-US" sz="1800" dirty="0"/>
              <a:t>approved by unanimous consent</a:t>
            </a:r>
          </a:p>
          <a:p>
            <a:endParaRPr lang="en-US" sz="1800" dirty="0"/>
          </a:p>
          <a:p>
            <a:endParaRPr lang="en-US" sz="1800" dirty="0"/>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8</a:t>
            </a:fld>
            <a:endParaRPr lang="en-US" altLang="en-US"/>
          </a:p>
        </p:txBody>
      </p:sp>
    </p:spTree>
    <p:extLst>
      <p:ext uri="{BB962C8B-B14F-4D97-AF65-F5344CB8AC3E}">
        <p14:creationId xmlns:p14="http://schemas.microsoft.com/office/powerpoint/2010/main" val="25234865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September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505632305"/>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LB Recirculation / SB</a:t>
                      </a:r>
                      <a:endParaRPr lang="en-US" dirty="0"/>
                    </a:p>
                  </a:txBody>
                  <a:tcPr/>
                </a:tc>
                <a:tc>
                  <a:txBody>
                    <a:bodyPr/>
                    <a:lstStyle/>
                    <a:p>
                      <a:r>
                        <a:rPr lang="en-US" dirty="0" smtClean="0"/>
                        <a:t>Sept,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 ,</a:t>
                      </a:r>
                      <a:r>
                        <a:rPr lang="en-US" baseline="0" dirty="0" smtClean="0"/>
                        <a:t> </a:t>
                      </a:r>
                      <a:r>
                        <a:rPr lang="en-US" baseline="0" dirty="0" smtClean="0"/>
                        <a:t>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0352" y="4869160"/>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351554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753</Words>
  <Application>Microsoft Office PowerPoint</Application>
  <PresentationFormat>Bildschirmpräsentation (4:3)</PresentationFormat>
  <Paragraphs>161</Paragraphs>
  <Slides>13</Slides>
  <Notes>0</Notes>
  <HiddenSlides>0</HiddenSlides>
  <MMClips>0</MMClips>
  <ScaleCrop>false</ScaleCrop>
  <HeadingPairs>
    <vt:vector size="4" baseType="variant">
      <vt:variant>
        <vt:lpstr>Design</vt:lpstr>
      </vt:variant>
      <vt:variant>
        <vt:i4>1</vt:i4>
      </vt:variant>
      <vt:variant>
        <vt:lpstr>Folientitel</vt:lpstr>
      </vt:variant>
      <vt:variant>
        <vt:i4>13</vt:i4>
      </vt:variant>
    </vt:vector>
  </HeadingPairs>
  <TitlesOfParts>
    <vt:vector size="14" baseType="lpstr">
      <vt:lpstr>IEEE-P802_15_Rbt</vt:lpstr>
      <vt:lpstr>PowerPoint-Präsentation</vt:lpstr>
      <vt:lpstr>TG 802.15.4w LPWA September 2019 Closing Report</vt:lpstr>
      <vt:lpstr>Main Agenda Items for the Week</vt:lpstr>
      <vt:lpstr>TG 15.4w Schedule for the Week</vt:lpstr>
      <vt:lpstr>Meeting Achievements</vt:lpstr>
      <vt:lpstr>Sponsor Ballot Results</vt:lpstr>
      <vt:lpstr>TG Comment Resolution Motion #37</vt:lpstr>
      <vt:lpstr>TG CRG Motion #38</vt:lpstr>
      <vt:lpstr>TG4w Draft Schedule</vt:lpstr>
      <vt:lpstr>CRG Telephone Conferences</vt:lpstr>
      <vt:lpstr>WG CRG Motion </vt:lpstr>
      <vt:lpstr>TG4w Agenda for November</vt:lpstr>
      <vt:lpstr>Thank You! Any 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617</cp:revision>
  <cp:lastPrinted>1998-02-10T13:28:06Z</cp:lastPrinted>
  <dcterms:created xsi:type="dcterms:W3CDTF">2018-03-02T09:48:16Z</dcterms:created>
  <dcterms:modified xsi:type="dcterms:W3CDTF">2019-09-19T09:10:38Z</dcterms:modified>
</cp:coreProperties>
</file>