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6" r:id="rId2"/>
  </p:sldMasterIdLst>
  <p:notesMasterIdLst>
    <p:notesMasterId r:id="rId7"/>
  </p:notesMasterIdLst>
  <p:handoutMasterIdLst>
    <p:handoutMasterId r:id="rId8"/>
  </p:handoutMasterIdLst>
  <p:sldIdLst>
    <p:sldId id="259" r:id="rId3"/>
    <p:sldId id="258" r:id="rId4"/>
    <p:sldId id="267" r:id="rId5"/>
    <p:sldId id="26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p:cViewPr varScale="1">
        <p:scale>
          <a:sx n="85" d="100"/>
          <a:sy n="85" d="100"/>
        </p:scale>
        <p:origin x="1406" y="72"/>
      </p:cViewPr>
      <p:guideLst>
        <p:guide orient="horz" pos="2160"/>
        <p:guide pos="2880"/>
      </p:guideLst>
    </p:cSldViewPr>
  </p:slideViewPr>
  <p:notesTextViewPr>
    <p:cViewPr>
      <p:scale>
        <a:sx n="1" d="1"/>
        <a:sy n="1" d="1"/>
      </p:scale>
      <p:origin x="0" y="0"/>
    </p:cViewPr>
  </p:notesTextViewPr>
  <p:notesViewPr>
    <p:cSldViewPr>
      <p:cViewPr varScale="1">
        <p:scale>
          <a:sx n="64" d="100"/>
          <a:sy n="64" d="100"/>
        </p:scale>
        <p:origin x="317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83647EB-AF32-44B6-ADA6-009AA1A88A39}"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7695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60D00CF-A763-4A4E-B54B-7BD7AA0E0C2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2810337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660D00CF-A763-4A4E-B54B-7BD7AA0E0C25}" type="slidenum">
              <a:rPr lang="en-US" altLang="en-US" smtClean="0"/>
              <a:pPr/>
              <a:t>1</a:t>
            </a:fld>
            <a:endParaRPr lang="en-US" altLang="en-US"/>
          </a:p>
        </p:txBody>
      </p:sp>
    </p:spTree>
    <p:extLst>
      <p:ext uri="{BB962C8B-B14F-4D97-AF65-F5344CB8AC3E}">
        <p14:creationId xmlns:p14="http://schemas.microsoft.com/office/powerpoint/2010/main" val="2570925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Sept 2019</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F00EE37-435B-434F-A209-B33DACBEA287}" type="slidenum">
              <a:rPr lang="en-US" altLang="en-US"/>
              <a:pPr/>
              <a:t>‹#›</a:t>
            </a:fld>
            <a:endParaRPr lang="en-US" altLang="en-US"/>
          </a:p>
        </p:txBody>
      </p:sp>
    </p:spTree>
    <p:extLst>
      <p:ext uri="{BB962C8B-B14F-4D97-AF65-F5344CB8AC3E}">
        <p14:creationId xmlns:p14="http://schemas.microsoft.com/office/powerpoint/2010/main" val="410986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6239ABFD-5880-4237-9481-2AEB5738DDCF}"/>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3" name="바닥글 개체 틀 2">
            <a:extLst>
              <a:ext uri="{FF2B5EF4-FFF2-40B4-BE49-F238E27FC236}">
                <a16:creationId xmlns:a16="http://schemas.microsoft.com/office/drawing/2014/main" id="{B712BD1D-0638-491E-B4A7-0C070AFBC4CF}"/>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558EC734-8320-4A87-8842-266DFC347D15}"/>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213549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BEDE626-B483-42FD-A5D7-F3DC8B36A1B2}"/>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D2006492-627E-46C6-8384-79F7C650475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16D7F681-BBCF-4BA8-B4FE-3697A45497A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BF130100-1E0A-406B-B85E-812AB01310BB}"/>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6" name="바닥글 개체 틀 5">
            <a:extLst>
              <a:ext uri="{FF2B5EF4-FFF2-40B4-BE49-F238E27FC236}">
                <a16:creationId xmlns:a16="http://schemas.microsoft.com/office/drawing/2014/main" id="{42286BAD-E3E0-417F-A0B8-7C42AAF11609}"/>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DC180233-C417-4A31-8693-6125636909B3}"/>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2972610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8B72175-5183-4B6A-93BA-3E08E429A848}"/>
              </a:ext>
            </a:extLst>
          </p:cNvPr>
          <p:cNvSpPr>
            <a:spLocks noGrp="1"/>
          </p:cNvSpPr>
          <p:nvPr>
            <p:ph type="title"/>
          </p:nvPr>
        </p:nvSpPr>
        <p:spPr>
          <a:xfrm>
            <a:off x="630238" y="457200"/>
            <a:ext cx="2949575"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3736DB4A-BE0E-45A9-96B3-DE8D935B253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54F69D59-547C-4FFB-985E-7D52682E948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0AD1D094-4950-45D8-B23A-917C4A5D1963}"/>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6" name="바닥글 개체 틀 5">
            <a:extLst>
              <a:ext uri="{FF2B5EF4-FFF2-40B4-BE49-F238E27FC236}">
                <a16:creationId xmlns:a16="http://schemas.microsoft.com/office/drawing/2014/main" id="{1877CD26-A8FD-4897-B7C7-15516AA9E59A}"/>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24D8E445-03E1-4FDE-8B3B-CFA8C6A60111}"/>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1866712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5ACF979-05C7-46C4-B605-28A49851733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6CABE51E-CA51-4B68-9E2F-FD3C447E1C0A}"/>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10AD2FA1-1FA7-44A4-8772-18D74DB3CC02}"/>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5" name="바닥글 개체 틀 4">
            <a:extLst>
              <a:ext uri="{FF2B5EF4-FFF2-40B4-BE49-F238E27FC236}">
                <a16:creationId xmlns:a16="http://schemas.microsoft.com/office/drawing/2014/main" id="{9996CE1E-D3E7-48E2-B196-22D27A645C80}"/>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A9C851BF-B9AA-437E-9FB2-FDB1AFEEA830}"/>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3969817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B2C3C235-9DAA-4C22-B0B5-4215158E5231}"/>
              </a:ext>
            </a:extLst>
          </p:cNvPr>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B3A57BE8-9B68-4392-B279-887C3AB8B394}"/>
              </a:ext>
            </a:extLst>
          </p:cNvPr>
          <p:cNvSpPr>
            <a:spLocks noGrp="1"/>
          </p:cNvSpPr>
          <p:nvPr>
            <p:ph type="body" orient="vert" idx="1"/>
          </p:nvPr>
        </p:nvSpPr>
        <p:spPr>
          <a:xfrm>
            <a:off x="628650" y="365125"/>
            <a:ext cx="5762625"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E92E31FC-27FA-4ABA-A65F-3CDAA7D600EE}"/>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5" name="바닥글 개체 틀 4">
            <a:extLst>
              <a:ext uri="{FF2B5EF4-FFF2-40B4-BE49-F238E27FC236}">
                <a16:creationId xmlns:a16="http://schemas.microsoft.com/office/drawing/2014/main" id="{FD6B1A9C-9C87-4E99-BECF-F3A2AB214F5E}"/>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77D04CB-B058-46E9-95FF-352B5FCF0584}"/>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71684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 2019</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C150764-D04F-4794-BD15-0B7EEDDAAE09}" type="slidenum">
              <a:rPr lang="en-US" altLang="en-US"/>
              <a:pPr/>
              <a:t>‹#›</a:t>
            </a:fld>
            <a:endParaRPr lang="en-US" altLang="en-US"/>
          </a:p>
        </p:txBody>
      </p:sp>
    </p:spTree>
    <p:extLst>
      <p:ext uri="{BB962C8B-B14F-4D97-AF65-F5344CB8AC3E}">
        <p14:creationId xmlns:p14="http://schemas.microsoft.com/office/powerpoint/2010/main" val="358825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Sept  2019</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BE1A77F3-DBA4-431E-8562-7F5D716FE119}" type="slidenum">
              <a:rPr lang="en-US" altLang="en-US"/>
              <a:pPr/>
              <a:t>‹#›</a:t>
            </a:fld>
            <a:endParaRPr lang="en-US" altLang="en-US"/>
          </a:p>
        </p:txBody>
      </p:sp>
    </p:spTree>
    <p:extLst>
      <p:ext uri="{BB962C8B-B14F-4D97-AF65-F5344CB8AC3E}">
        <p14:creationId xmlns:p14="http://schemas.microsoft.com/office/powerpoint/2010/main" val="1853091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CAD0F20-A4B3-4040-A934-7EB29DCDD295}"/>
              </a:ext>
            </a:extLst>
          </p:cNvPr>
          <p:cNvSpPr>
            <a:spLocks noGrp="1"/>
          </p:cNvSpPr>
          <p:nvPr>
            <p:ph type="ctrTitle"/>
          </p:nvPr>
        </p:nvSpPr>
        <p:spPr>
          <a:xfrm>
            <a:off x="1143000" y="1122363"/>
            <a:ext cx="6858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33E55D7F-8F24-4D16-A833-0B5C7C75164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94426C07-8327-4033-9ED3-71FFBEF9F59F}"/>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5" name="바닥글 개체 틀 4">
            <a:extLst>
              <a:ext uri="{FF2B5EF4-FFF2-40B4-BE49-F238E27FC236}">
                <a16:creationId xmlns:a16="http://schemas.microsoft.com/office/drawing/2014/main" id="{8CF88592-6AF2-4962-89FB-1489D1473C86}"/>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F29C34DE-34C6-422B-9A9A-A99B03643897}"/>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201542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0D16352-5410-4C7F-B149-061441D19739}"/>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87F677FD-1859-4CA1-BC48-75ACBFC04846}"/>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965516BD-A63A-4ECC-A127-CFD084A4A9C5}"/>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5" name="바닥글 개체 틀 4">
            <a:extLst>
              <a:ext uri="{FF2B5EF4-FFF2-40B4-BE49-F238E27FC236}">
                <a16:creationId xmlns:a16="http://schemas.microsoft.com/office/drawing/2014/main" id="{14C6869E-618D-478A-A049-F5CA04CE3ABC}"/>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28E3378E-15A2-46B6-A8ED-853CDBB07ADE}"/>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3190312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12A447E-1FA6-4C5B-83B3-E14D4D08B47E}"/>
              </a:ext>
            </a:extLst>
          </p:cNvPr>
          <p:cNvSpPr>
            <a:spLocks noGrp="1"/>
          </p:cNvSpPr>
          <p:nvPr>
            <p:ph type="title"/>
          </p:nvPr>
        </p:nvSpPr>
        <p:spPr>
          <a:xfrm>
            <a:off x="623888" y="1709738"/>
            <a:ext cx="78867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2837722D-CA0F-457A-81E9-5B479E65A14B}"/>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CB97F672-75E8-4574-B5F7-0305DAB15E2C}"/>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5" name="바닥글 개체 틀 4">
            <a:extLst>
              <a:ext uri="{FF2B5EF4-FFF2-40B4-BE49-F238E27FC236}">
                <a16:creationId xmlns:a16="http://schemas.microsoft.com/office/drawing/2014/main" id="{16CE992B-7F94-4FEB-B1D6-4008E72DB371}"/>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326BC7AB-702C-4D41-BCF0-2E36367D5A4F}"/>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414235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321DCFE-87F7-462C-B9C1-122D1B294C7D}"/>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73B574AE-5C1B-4163-A257-D09290695B8A}"/>
              </a:ext>
            </a:extLst>
          </p:cNvPr>
          <p:cNvSpPr>
            <a:spLocks noGrp="1"/>
          </p:cNvSpPr>
          <p:nvPr>
            <p:ph sz="half" idx="1"/>
          </p:nvPr>
        </p:nvSpPr>
        <p:spPr>
          <a:xfrm>
            <a:off x="62865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818A091E-5A68-421F-BB58-34D3D94E3FC1}"/>
              </a:ext>
            </a:extLst>
          </p:cNvPr>
          <p:cNvSpPr>
            <a:spLocks noGrp="1"/>
          </p:cNvSpPr>
          <p:nvPr>
            <p:ph sz="half" idx="2"/>
          </p:nvPr>
        </p:nvSpPr>
        <p:spPr>
          <a:xfrm>
            <a:off x="4648200" y="1825625"/>
            <a:ext cx="386715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4C06A5F9-4679-4E4B-B383-95AF22F4225E}"/>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6" name="바닥글 개체 틀 5">
            <a:extLst>
              <a:ext uri="{FF2B5EF4-FFF2-40B4-BE49-F238E27FC236}">
                <a16:creationId xmlns:a16="http://schemas.microsoft.com/office/drawing/2014/main" id="{169CAEE6-D917-4AFE-AFEB-37ACE05BC288}"/>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12D41E30-C662-4CDE-8ECF-EAFC758D726D}"/>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127314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105A11A-0C0F-4D84-81AA-70130168C3FD}"/>
              </a:ext>
            </a:extLst>
          </p:cNvPr>
          <p:cNvSpPr>
            <a:spLocks noGrp="1"/>
          </p:cNvSpPr>
          <p:nvPr>
            <p:ph type="title"/>
          </p:nvPr>
        </p:nvSpPr>
        <p:spPr>
          <a:xfrm>
            <a:off x="630238" y="365125"/>
            <a:ext cx="78867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AB8A962E-620A-4A13-87CC-327338DDB8C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F49BFE8F-6AC1-445A-A074-1DFC57C714C3}"/>
              </a:ext>
            </a:extLst>
          </p:cNvPr>
          <p:cNvSpPr>
            <a:spLocks noGrp="1"/>
          </p:cNvSpPr>
          <p:nvPr>
            <p:ph sz="half" idx="2"/>
          </p:nvPr>
        </p:nvSpPr>
        <p:spPr>
          <a:xfrm>
            <a:off x="630238" y="2505075"/>
            <a:ext cx="386873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68D2CFD6-A690-4FA6-B24A-6A6D8A0DFB3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3D682ABF-5895-49E5-81FD-3B143FF918EB}"/>
              </a:ext>
            </a:extLst>
          </p:cNvPr>
          <p:cNvSpPr>
            <a:spLocks noGrp="1"/>
          </p:cNvSpPr>
          <p:nvPr>
            <p:ph sz="quarter" idx="4"/>
          </p:nvPr>
        </p:nvSpPr>
        <p:spPr>
          <a:xfrm>
            <a:off x="4629150" y="2505075"/>
            <a:ext cx="38877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3ECCC69F-13DF-4C46-B64E-BF50F160EF7C}"/>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8" name="바닥글 개체 틀 7">
            <a:extLst>
              <a:ext uri="{FF2B5EF4-FFF2-40B4-BE49-F238E27FC236}">
                <a16:creationId xmlns:a16="http://schemas.microsoft.com/office/drawing/2014/main" id="{5F1F827F-9634-43F5-B5DB-C1E4B59E7B99}"/>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683D2534-0D88-4C4A-831A-074C8CF32F7B}"/>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428467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25C63D7-E01F-498D-9057-A6A34E7B40FE}"/>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3D237441-0592-437A-AAAF-1212CCE46119}"/>
              </a:ext>
            </a:extLst>
          </p:cNvPr>
          <p:cNvSpPr>
            <a:spLocks noGrp="1"/>
          </p:cNvSpPr>
          <p:nvPr>
            <p:ph type="dt" sz="half" idx="10"/>
          </p:nvPr>
        </p:nvSpPr>
        <p:spPr/>
        <p:txBody>
          <a:bodyPr/>
          <a:lstStyle/>
          <a:p>
            <a:fld id="{C3F0D771-D718-431E-B7CC-C80C17288241}" type="datetimeFigureOut">
              <a:rPr lang="ko-KR" altLang="en-US" smtClean="0"/>
              <a:t>2019-09-19</a:t>
            </a:fld>
            <a:endParaRPr lang="ko-KR" altLang="en-US"/>
          </a:p>
        </p:txBody>
      </p:sp>
      <p:sp>
        <p:nvSpPr>
          <p:cNvPr id="4" name="바닥글 개체 틀 3">
            <a:extLst>
              <a:ext uri="{FF2B5EF4-FFF2-40B4-BE49-F238E27FC236}">
                <a16:creationId xmlns:a16="http://schemas.microsoft.com/office/drawing/2014/main" id="{2C23246E-CE64-49A6-92E2-064CEC503B8C}"/>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91916CC1-274A-42FD-9EEE-044F66D2197D}"/>
              </a:ext>
            </a:extLst>
          </p:cNvPr>
          <p:cNvSpPr>
            <a:spLocks noGrp="1"/>
          </p:cNvSpPr>
          <p:nvPr>
            <p:ph type="sldNum" sz="quarter" idx="12"/>
          </p:nvPr>
        </p:nvSpPr>
        <p:spPr/>
        <p:txBody>
          <a:body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3802093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 2019</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0C47CFE-2EE3-4722-95F2-2E8C664F285F}" type="slidenum">
              <a:rPr lang="en-US" altLang="en-US"/>
              <a:pPr/>
              <a:t>‹#›</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a:t>
            </a:r>
            <a:r>
              <a:rPr lang="en-US" sz="1400" b="1" dirty="0">
                <a:effectLst/>
              </a:rPr>
              <a:t>19-0454-01-0vat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04BD2A53-9DE1-45A6-A490-9F284DFAF68D}"/>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A57CBE4B-308E-4E00-9DA4-C3CD3F3BE81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38590D4C-46B9-4994-AB01-CA016673E94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0D771-D718-431E-B7CC-C80C17288241}" type="datetimeFigureOut">
              <a:rPr lang="ko-KR" altLang="en-US" smtClean="0"/>
              <a:t>2019-09-19</a:t>
            </a:fld>
            <a:endParaRPr lang="ko-KR" altLang="en-US"/>
          </a:p>
        </p:txBody>
      </p:sp>
      <p:sp>
        <p:nvSpPr>
          <p:cNvPr id="5" name="바닥글 개체 틀 4">
            <a:extLst>
              <a:ext uri="{FF2B5EF4-FFF2-40B4-BE49-F238E27FC236}">
                <a16:creationId xmlns:a16="http://schemas.microsoft.com/office/drawing/2014/main" id="{07A2BC00-BDCC-4502-AA6D-E36A8805150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A9F4018B-71C8-4321-8E40-F126EB805896}"/>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EA6FC-4292-472E-973D-B86AEE186712}" type="slidenum">
              <a:rPr lang="ko-KR" altLang="en-US" smtClean="0"/>
              <a:t>‹#›</a:t>
            </a:fld>
            <a:endParaRPr lang="ko-KR" altLang="en-US"/>
          </a:p>
        </p:txBody>
      </p:sp>
    </p:spTree>
    <p:extLst>
      <p:ext uri="{BB962C8B-B14F-4D97-AF65-F5344CB8AC3E}">
        <p14:creationId xmlns:p14="http://schemas.microsoft.com/office/powerpoint/2010/main" val="677835414"/>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ko-KR" dirty="0"/>
              <a:t>Sept</a:t>
            </a:r>
            <a:r>
              <a:rPr lang="ko-KR" altLang="en-US" dirty="0"/>
              <a:t> </a:t>
            </a:r>
            <a:r>
              <a:rPr lang="en-US" altLang="en-US" dirty="0"/>
              <a:t>2019</a:t>
            </a:r>
          </a:p>
        </p:txBody>
      </p:sp>
      <p:sp>
        <p:nvSpPr>
          <p:cNvPr id="5" name="Footer Placeholder 2"/>
          <p:cNvSpPr>
            <a:spLocks noGrp="1"/>
          </p:cNvSpPr>
          <p:nvPr>
            <p:ph type="ftr" sz="quarter" idx="11"/>
          </p:nvPr>
        </p:nvSpPr>
        <p:spPr/>
        <p:txBody>
          <a:bodyPr/>
          <a:lstStyle/>
          <a:p>
            <a:r>
              <a:rPr lang="en-US" altLang="en-US" dirty="0"/>
              <a:t>Rick Roberts, Intel</a:t>
            </a:r>
          </a:p>
        </p:txBody>
      </p:sp>
      <p:sp>
        <p:nvSpPr>
          <p:cNvPr id="6" name="Slide Number Placeholder 3"/>
          <p:cNvSpPr>
            <a:spLocks noGrp="1"/>
          </p:cNvSpPr>
          <p:nvPr>
            <p:ph type="sldNum" sz="quarter" idx="12"/>
          </p:nvPr>
        </p:nvSpPr>
        <p:spPr/>
        <p:txBody>
          <a:bodyPr/>
          <a:lstStyle/>
          <a:p>
            <a:r>
              <a:rPr lang="en-US" altLang="en-US"/>
              <a:t>Slide </a:t>
            </a:r>
            <a:fld id="{200CF88B-4B84-4428-924B-4E0CAB5AF16B}"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IEEE</a:t>
            </a:r>
            <a:r>
              <a:rPr lang="ko-KR" altLang="en-US" sz="1600" dirty="0">
                <a:solidFill>
                  <a:schemeClr val="tx2"/>
                </a:solidFill>
              </a:rPr>
              <a:t> </a:t>
            </a:r>
            <a:r>
              <a:rPr lang="en-US" altLang="ko-KR" sz="1600" dirty="0">
                <a:solidFill>
                  <a:schemeClr val="tx2"/>
                </a:solidFill>
              </a:rPr>
              <a:t>802.15</a:t>
            </a:r>
            <a:r>
              <a:rPr lang="ko-KR" altLang="en-US" sz="1600" dirty="0">
                <a:solidFill>
                  <a:schemeClr val="tx2"/>
                </a:solidFill>
              </a:rPr>
              <a:t> </a:t>
            </a:r>
            <a:r>
              <a:rPr lang="en-US" altLang="ko-KR" sz="1600" dirty="0">
                <a:solidFill>
                  <a:schemeClr val="tx2"/>
                </a:solidFill>
              </a:rPr>
              <a:t>VAT</a:t>
            </a:r>
            <a:r>
              <a:rPr lang="ko-KR" altLang="en-US" sz="1600" dirty="0">
                <a:solidFill>
                  <a:schemeClr val="tx2"/>
                </a:solidFill>
              </a:rPr>
              <a:t> </a:t>
            </a:r>
            <a:r>
              <a:rPr lang="en-US" altLang="ko-KR" sz="1600" dirty="0">
                <a:solidFill>
                  <a:schemeClr val="tx2"/>
                </a:solidFill>
              </a:rPr>
              <a:t>Sept</a:t>
            </a:r>
            <a:r>
              <a:rPr lang="en-US" altLang="en-US" sz="1600" dirty="0">
                <a:solidFill>
                  <a:schemeClr val="tx2"/>
                </a:solidFill>
              </a:rPr>
              <a:t> 2019 Close Report	</a:t>
            </a:r>
          </a:p>
          <a:p>
            <a:r>
              <a:rPr lang="en-US" altLang="en-US" sz="1600" b="1" dirty="0">
                <a:solidFill>
                  <a:schemeClr val="tx2"/>
                </a:solidFill>
              </a:rPr>
              <a:t>Date Submitted: </a:t>
            </a:r>
            <a:r>
              <a:rPr lang="en-US" altLang="en-US" sz="1600" dirty="0">
                <a:solidFill>
                  <a:schemeClr val="tx2"/>
                </a:solidFill>
              </a:rPr>
              <a:t>19 Sept 2019	</a:t>
            </a:r>
          </a:p>
          <a:p>
            <a:r>
              <a:rPr lang="en-US" altLang="en-US" sz="1600" b="1" dirty="0">
                <a:solidFill>
                  <a:schemeClr val="tx2"/>
                </a:solidFill>
              </a:rPr>
              <a:t>Source:</a:t>
            </a:r>
            <a:r>
              <a:rPr lang="en-US" altLang="en-US" sz="1600" dirty="0">
                <a:solidFill>
                  <a:schemeClr val="tx2"/>
                </a:solidFill>
              </a:rPr>
              <a:t> Yeong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 77 </a:t>
            </a:r>
            <a:r>
              <a:rPr lang="en-US" altLang="en-US" sz="1600" dirty="0" err="1">
                <a:solidFill>
                  <a:schemeClr val="tx2"/>
                </a:solidFill>
              </a:rPr>
              <a:t>Jeongneung-ro</a:t>
            </a:r>
            <a:r>
              <a:rPr lang="en-US" altLang="en-US" sz="1600" dirty="0">
                <a:solidFill>
                  <a:schemeClr val="tx2"/>
                </a:solidFill>
              </a:rPr>
              <a:t>, </a:t>
            </a:r>
            <a:r>
              <a:rPr lang="en-US" altLang="en-US" sz="1600" dirty="0" err="1">
                <a:solidFill>
                  <a:schemeClr val="tx2"/>
                </a:solidFill>
              </a:rPr>
              <a:t>Seongbuk-gu</a:t>
            </a:r>
            <a:r>
              <a:rPr lang="en-US" altLang="en-US" sz="1600" dirty="0">
                <a:solidFill>
                  <a:schemeClr val="tx2"/>
                </a:solidFill>
              </a:rPr>
              <a:t>, Seoul, Korea</a:t>
            </a:r>
          </a:p>
          <a:p>
            <a:r>
              <a:rPr lang="en-US" altLang="en-US" sz="1600" dirty="0">
                <a:solidFill>
                  <a:schemeClr val="tx2"/>
                </a:solidFill>
              </a:rPr>
              <a:t>Voice:+82-2-910-5068  FAX: 		E-Mail:	yjang@kookmin.ac.kr</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Sept 2019</a:t>
            </a:r>
          </a:p>
        </p:txBody>
      </p:sp>
      <p:sp>
        <p:nvSpPr>
          <p:cNvPr id="5" name="Footer Placeholder 4"/>
          <p:cNvSpPr>
            <a:spLocks noGrp="1"/>
          </p:cNvSpPr>
          <p:nvPr>
            <p:ph type="ftr" sz="quarter" idx="11"/>
          </p:nvPr>
        </p:nvSpPr>
        <p:spPr/>
        <p:txBody>
          <a:bodyPr/>
          <a:lstStyle/>
          <a:p>
            <a:r>
              <a:rPr lang="en-US" altLang="en-US" dirty="0"/>
              <a:t>Rick Roberts, Intel</a:t>
            </a:r>
          </a:p>
        </p:txBody>
      </p:sp>
      <p:sp>
        <p:nvSpPr>
          <p:cNvPr id="6" name="Slide Number Placeholder 5"/>
          <p:cNvSpPr>
            <a:spLocks noGrp="1"/>
          </p:cNvSpPr>
          <p:nvPr>
            <p:ph type="sldNum" sz="quarter" idx="12"/>
          </p:nvPr>
        </p:nvSpPr>
        <p:spPr/>
        <p:txBody>
          <a:bodyPr/>
          <a:lstStyle/>
          <a:p>
            <a:r>
              <a:rPr lang="en-US" altLang="en-US"/>
              <a:t>Slide </a:t>
            </a:r>
            <a:fld id="{760ACAA8-95F5-436A-9BD3-A1EE9E32AB98}" type="slidenum">
              <a:rPr lang="en-US" altLang="en-US"/>
              <a:pPr/>
              <a:t>2</a:t>
            </a:fld>
            <a:endParaRPr lang="en-US" altLang="en-US"/>
          </a:p>
        </p:txBody>
      </p:sp>
      <p:sp>
        <p:nvSpPr>
          <p:cNvPr id="2" name="TextBox 1"/>
          <p:cNvSpPr txBox="1"/>
          <p:nvPr/>
        </p:nvSpPr>
        <p:spPr>
          <a:xfrm>
            <a:off x="533400" y="1066800"/>
            <a:ext cx="8458200" cy="3785652"/>
          </a:xfrm>
          <a:prstGeom prst="rect">
            <a:avLst/>
          </a:prstGeom>
          <a:noFill/>
        </p:spPr>
        <p:txBody>
          <a:bodyPr wrap="square" rtlCol="0">
            <a:spAutoFit/>
          </a:bodyPr>
          <a:lstStyle/>
          <a:p>
            <a:pPr algn="ctr"/>
            <a:r>
              <a:rPr lang="en-US" sz="1600" b="1" dirty="0"/>
              <a:t>IG VAT met for 3 sessions during the Sept 2019 IEEE 802 meeting</a:t>
            </a:r>
            <a:endParaRPr lang="en-US" sz="1600" dirty="0"/>
          </a:p>
          <a:p>
            <a:r>
              <a:rPr lang="en-US" sz="1600" b="1" dirty="0"/>
              <a:t> </a:t>
            </a:r>
            <a:endParaRPr lang="en-US" sz="1600" dirty="0"/>
          </a:p>
          <a:p>
            <a:r>
              <a:rPr lang="en-US" sz="1600" b="1" u="sng" dirty="0"/>
              <a:t>Session 1</a:t>
            </a:r>
            <a:endParaRPr lang="en-US" sz="1600" dirty="0"/>
          </a:p>
          <a:p>
            <a:pPr marL="285750" indent="-285750">
              <a:buFont typeface="Arial" panose="020B0604020202020204" pitchFamily="34" charset="0"/>
              <a:buChar char="•"/>
            </a:pPr>
            <a:r>
              <a:rPr lang="en-US" sz="1600" dirty="0"/>
              <a:t>Collected and reviewed comments on the draft PAR and CSD</a:t>
            </a:r>
          </a:p>
          <a:p>
            <a:pPr marL="285750" indent="-285750">
              <a:buFont typeface="Arial" panose="020B0604020202020204" pitchFamily="34" charset="0"/>
              <a:buChar char="•"/>
            </a:pPr>
            <a:r>
              <a:rPr lang="en-US" sz="1600" dirty="0"/>
              <a:t>We would have to do an </a:t>
            </a:r>
            <a:r>
              <a:rPr lang="en-US" altLang="ko-KR" sz="1600" dirty="0"/>
              <a:t>amendment of IEEE 802.15.7-2018 </a:t>
            </a:r>
          </a:p>
          <a:p>
            <a:r>
              <a:rPr lang="en-US" sz="1600" dirty="0"/>
              <a:t>     instead of a revision.</a:t>
            </a:r>
          </a:p>
          <a:p>
            <a:r>
              <a:rPr lang="en-US" sz="1600" dirty="0"/>
              <a:t> </a:t>
            </a:r>
          </a:p>
          <a:p>
            <a:r>
              <a:rPr lang="en-US" sz="1600" b="1" u="sng" dirty="0"/>
              <a:t>Session 2</a:t>
            </a:r>
            <a:endParaRPr lang="en-US" sz="1600" dirty="0"/>
          </a:p>
          <a:p>
            <a:pPr marL="285750" indent="-285750">
              <a:buFont typeface="Arial" panose="020B0604020202020204" pitchFamily="34" charset="0"/>
              <a:buChar char="•"/>
            </a:pPr>
            <a:r>
              <a:rPr lang="en-US" sz="1600" dirty="0"/>
              <a:t>Presentations about applications of OCC.</a:t>
            </a:r>
          </a:p>
          <a:p>
            <a:r>
              <a:rPr lang="en-US" sz="1600" dirty="0"/>
              <a:t> </a:t>
            </a:r>
          </a:p>
          <a:p>
            <a:r>
              <a:rPr lang="en-US" sz="1600" b="1" u="sng" dirty="0"/>
              <a:t>Session 3</a:t>
            </a:r>
            <a:endParaRPr lang="en-US" sz="1600" dirty="0"/>
          </a:p>
          <a:p>
            <a:pPr marL="285750" indent="-285750">
              <a:buFont typeface="Arial" panose="020B0604020202020204" pitchFamily="34" charset="0"/>
              <a:buChar char="•"/>
            </a:pPr>
            <a:r>
              <a:rPr lang="en-US" sz="1600" dirty="0"/>
              <a:t>Finalized the PAR</a:t>
            </a:r>
          </a:p>
          <a:p>
            <a:pPr marL="285750" indent="-285750">
              <a:buFont typeface="Arial" panose="020B0604020202020204" pitchFamily="34" charset="0"/>
              <a:buChar char="•"/>
            </a:pPr>
            <a:r>
              <a:rPr lang="en-US" sz="1600" dirty="0"/>
              <a:t>Finalized the CSD</a:t>
            </a:r>
          </a:p>
          <a:p>
            <a:pPr marL="285750" indent="-285750">
              <a:buFont typeface="Arial" panose="020B0604020202020204" pitchFamily="34" charset="0"/>
              <a:buChar char="•"/>
            </a:pPr>
            <a:r>
              <a:rPr lang="en-US" altLang="ko-KR" sz="1600" dirty="0"/>
              <a:t>Presentations about compatibility  between RF and OWC/OCC.</a:t>
            </a:r>
            <a:endParaRPr lang="en-US" sz="1600" dirty="0"/>
          </a:p>
          <a:p>
            <a:pPr marL="285750" indent="-285750">
              <a:buFont typeface="Arial" panose="020B0604020202020204" pitchFamily="34" charset="0"/>
              <a:buChar char="•"/>
            </a:pPr>
            <a:r>
              <a:rPr lang="en-US" sz="1600" dirty="0"/>
              <a:t>Prepared closing report.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251520" y="685800"/>
            <a:ext cx="8640960" cy="1066800"/>
          </a:xfrm>
        </p:spPr>
        <p:txBody>
          <a:bodyPr>
            <a:normAutofit/>
          </a:bodyPr>
          <a:lstStyle/>
          <a:p>
            <a:r>
              <a:rPr lang="de-DE" altLang="ja-JP" dirty="0"/>
              <a:t>Motion to approve the VAT IG PAR and</a:t>
            </a:r>
            <a:r>
              <a:rPr lang="ja-JP" altLang="en-US" dirty="0"/>
              <a:t> </a:t>
            </a:r>
            <a:r>
              <a:rPr lang="en-US" altLang="ja-JP" dirty="0"/>
              <a:t>CSD</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a:t>Yeong</a:t>
            </a:r>
            <a:r>
              <a:rPr lang="en-US" altLang="zh-CN" dirty="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6" name="日付プレースホルダ 5"/>
          <p:cNvSpPr>
            <a:spLocks noGrp="1"/>
          </p:cNvSpPr>
          <p:nvPr>
            <p:ph type="dt" sz="half" idx="10"/>
          </p:nvPr>
        </p:nvSpPr>
        <p:spPr>
          <a:xfrm>
            <a:off x="685800" y="381000"/>
            <a:ext cx="1600200" cy="215444"/>
          </a:xfrm>
        </p:spPr>
        <p:txBody>
          <a:bodyPr/>
          <a:lstStyle/>
          <a:p>
            <a:r>
              <a:rPr lang="en-US" altLang="ko-KR" dirty="0"/>
              <a:t>Sept 2019</a:t>
            </a:r>
            <a:endParaRPr lang="en-US" altLang="ja-JP" dirty="0"/>
          </a:p>
        </p:txBody>
      </p:sp>
      <p:sp>
        <p:nvSpPr>
          <p:cNvPr id="7" name="正方形/長方形 6"/>
          <p:cNvSpPr/>
          <p:nvPr/>
        </p:nvSpPr>
        <p:spPr>
          <a:xfrm>
            <a:off x="251520" y="1595021"/>
            <a:ext cx="8640960" cy="4462760"/>
          </a:xfrm>
          <a:prstGeom prst="rect">
            <a:avLst/>
          </a:prstGeom>
        </p:spPr>
        <p:txBody>
          <a:bodyPr wrap="square">
            <a:spAutoFit/>
          </a:bodyPr>
          <a:lstStyle/>
          <a:p>
            <a:pPr marL="92075" indent="-92075">
              <a:buNone/>
            </a:pPr>
            <a:r>
              <a:rPr lang="en-US" altLang="ko-KR" sz="2400" dirty="0"/>
              <a:t> Move</a:t>
            </a:r>
            <a:r>
              <a:rPr lang="ko-KR" altLang="en-US" sz="2400" dirty="0"/>
              <a:t> </a:t>
            </a:r>
            <a:r>
              <a:rPr lang="en-US" altLang="ja-JP" sz="2400" dirty="0"/>
              <a:t>that VAT</a:t>
            </a:r>
            <a:r>
              <a:rPr lang="ko-KR" altLang="en-US" sz="2400" dirty="0"/>
              <a:t> </a:t>
            </a:r>
            <a:r>
              <a:rPr lang="en-US" altLang="ko-KR" sz="2400" dirty="0"/>
              <a:t>IG</a:t>
            </a:r>
            <a:r>
              <a:rPr lang="en-US" altLang="zh-CN" sz="2400" dirty="0"/>
              <a:t> approve the draft PAR (</a:t>
            </a:r>
            <a:r>
              <a:rPr lang="en-US" altLang="zh-CN" sz="2400" dirty="0" err="1"/>
              <a:t>dcn</a:t>
            </a:r>
            <a:r>
              <a:rPr lang="en-US" altLang="zh-CN" sz="2400" dirty="0"/>
              <a:t> 15-19-0296-02) and the draft CSD (</a:t>
            </a:r>
            <a:r>
              <a:rPr lang="en-US" altLang="zh-CN" sz="2400" dirty="0" err="1"/>
              <a:t>dcn</a:t>
            </a:r>
            <a:r>
              <a:rPr lang="en-US" altLang="zh-CN" sz="2400" dirty="0"/>
              <a:t> 15-19-0297-02) and request that the WG forward them to the 802 EC for approval at the November 2019 Plenary in Hawaii. Additionally the VAT IG authorizes the 802.15 WG Chair to make any necessary changes to these docs required to secure WG approval.</a:t>
            </a:r>
          </a:p>
          <a:p>
            <a:pPr marL="92075" indent="-92075">
              <a:buNone/>
            </a:pPr>
            <a:endParaRPr lang="en-US" altLang="ja-JP" sz="2800" dirty="0"/>
          </a:p>
          <a:p>
            <a:pPr marL="92075" indent="-92075">
              <a:buNone/>
            </a:pPr>
            <a:r>
              <a:rPr lang="en-US" altLang="ja-JP" sz="2800" dirty="0"/>
              <a:t>Moved by: Yeong Min Jang</a:t>
            </a:r>
          </a:p>
          <a:p>
            <a:pPr marL="92075" indent="-92075">
              <a:buNone/>
            </a:pPr>
            <a:r>
              <a:rPr lang="en-US" altLang="ja-JP" sz="2800" dirty="0"/>
              <a:t>Seconded by: </a:t>
            </a:r>
            <a:r>
              <a:rPr lang="en-US" altLang="ja-JP" sz="2800" dirty="0" err="1"/>
              <a:t>Vinayagam</a:t>
            </a:r>
            <a:r>
              <a:rPr lang="en-US" altLang="ja-JP" sz="2800" dirty="0"/>
              <a:t> </a:t>
            </a:r>
            <a:r>
              <a:rPr lang="en-US" altLang="ja-JP" sz="2800" dirty="0" err="1"/>
              <a:t>Mariappan</a:t>
            </a:r>
            <a:endParaRPr lang="en-US" altLang="ja-JP" sz="2800" dirty="0"/>
          </a:p>
          <a:p>
            <a:pPr marL="92075" indent="-92075">
              <a:buNone/>
            </a:pPr>
            <a:r>
              <a:rPr lang="en-US" altLang="ja-JP" sz="2800" dirty="0"/>
              <a:t> </a:t>
            </a:r>
          </a:p>
          <a:p>
            <a:pPr marL="92075" indent="-92075">
              <a:buNone/>
            </a:pPr>
            <a:r>
              <a:rPr lang="en-US" altLang="ja-JP" sz="2800" dirty="0"/>
              <a:t>Motion passed with unanimous consent.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95536" y="1628800"/>
            <a:ext cx="8496944" cy="4472136"/>
          </a:xfrm>
        </p:spPr>
        <p:txBody>
          <a:bodyPr/>
          <a:lstStyle/>
          <a:p>
            <a:pPr lvl="0">
              <a:buNone/>
            </a:pPr>
            <a:r>
              <a:rPr lang="en-US" altLang="ja-JP" sz="2400" dirty="0"/>
              <a:t>Motion:</a:t>
            </a:r>
            <a:r>
              <a:rPr lang="en-US" altLang="ja-JP" sz="2400" i="1" dirty="0"/>
              <a:t> </a:t>
            </a:r>
            <a:r>
              <a:rPr lang="en-US" altLang="ja-JP" sz="2400" dirty="0"/>
              <a:t>Request </a:t>
            </a:r>
            <a:r>
              <a:rPr lang="en-US" altLang="zh-CN" sz="2400" dirty="0"/>
              <a:t>that the 802.15 WG seek 802 EC approval </a:t>
            </a:r>
          </a:p>
          <a:p>
            <a:pPr lvl="0">
              <a:buNone/>
            </a:pPr>
            <a:r>
              <a:rPr lang="en-US" altLang="zh-CN" sz="2400" dirty="0"/>
              <a:t>    at the Nov 2019 Plenary to forward the PAR (</a:t>
            </a:r>
            <a:r>
              <a:rPr lang="en-US" altLang="zh-CN" sz="2400" dirty="0" err="1"/>
              <a:t>dcn</a:t>
            </a:r>
            <a:r>
              <a:rPr lang="en-US" altLang="zh-CN" sz="2400" dirty="0"/>
              <a:t> 15-19-0296-02) and the CSD (</a:t>
            </a:r>
            <a:r>
              <a:rPr lang="en-US" altLang="zh-CN" sz="2400" dirty="0" err="1"/>
              <a:t>dcn</a:t>
            </a:r>
            <a:r>
              <a:rPr lang="en-US" altLang="zh-CN" sz="2400" dirty="0"/>
              <a:t> 15-19-0297-02)  to </a:t>
            </a:r>
            <a:r>
              <a:rPr lang="en-US" altLang="zh-CN" sz="2400" dirty="0" err="1"/>
              <a:t>NesCom</a:t>
            </a:r>
            <a:r>
              <a:rPr lang="en-US" altLang="zh-CN" sz="2400" dirty="0"/>
              <a:t>, and additionally authorize the 802.15 WG Chair to make any necessary changes to these docs required to support the submission.</a:t>
            </a:r>
          </a:p>
          <a:p>
            <a:pPr lvl="0">
              <a:buNone/>
            </a:pPr>
            <a:endParaRPr lang="en-US" altLang="ja-JP" sz="2400" dirty="0"/>
          </a:p>
          <a:p>
            <a:pPr marL="92075" indent="-92075">
              <a:buNone/>
            </a:pPr>
            <a:r>
              <a:rPr lang="en-US" altLang="ja-JP" sz="2400" dirty="0"/>
              <a:t>Moved by </a:t>
            </a:r>
            <a:r>
              <a:rPr lang="en-US" altLang="ja-JP" sz="2400" dirty="0" err="1"/>
              <a:t>Yeong</a:t>
            </a:r>
            <a:r>
              <a:rPr lang="en-US" altLang="ja-JP" sz="2400" dirty="0"/>
              <a:t> Min Jang</a:t>
            </a:r>
          </a:p>
          <a:p>
            <a:pPr marL="92075" indent="-92075">
              <a:buNone/>
            </a:pPr>
            <a:r>
              <a:rPr lang="en-US" altLang="ja-JP" sz="2400" dirty="0"/>
              <a:t>Seconded by </a:t>
            </a:r>
            <a:r>
              <a:rPr lang="en-US" altLang="ja-JP" sz="2400" dirty="0" err="1"/>
              <a:t>Vinayagam</a:t>
            </a:r>
            <a:r>
              <a:rPr lang="en-US" altLang="ja-JP" sz="2400" dirty="0"/>
              <a:t> </a:t>
            </a:r>
            <a:r>
              <a:rPr lang="en-US" altLang="ja-JP" sz="2400" dirty="0" err="1"/>
              <a:t>Mariappan</a:t>
            </a:r>
            <a:endParaRPr lang="en-US" altLang="ja-JP" sz="2400" dirty="0"/>
          </a:p>
          <a:p>
            <a:pPr marL="92075" indent="-92075">
              <a:buNone/>
            </a:pPr>
            <a:r>
              <a:rPr lang="en-US" altLang="ja-JP" sz="2400" dirty="0"/>
              <a:t>Y:N:A  17:0:3</a:t>
            </a:r>
          </a:p>
          <a:p>
            <a:pPr>
              <a:buNone/>
            </a:pPr>
            <a:br>
              <a:rPr lang="en-US" altLang="ja-JP" sz="2400" dirty="0"/>
            </a:br>
            <a:endParaRPr lang="en-US" altLang="ja-JP" sz="2400" dirty="0"/>
          </a:p>
          <a:p>
            <a:pPr>
              <a:buNone/>
            </a:pPr>
            <a:endParaRPr kumimoji="1" lang="ja-JP" altLang="en-US" sz="2400" dirty="0"/>
          </a:p>
        </p:txBody>
      </p:sp>
      <p:sp>
        <p:nvSpPr>
          <p:cNvPr id="7" name="タイトル 6"/>
          <p:cNvSpPr>
            <a:spLocks noGrp="1"/>
          </p:cNvSpPr>
          <p:nvPr>
            <p:ph type="title"/>
          </p:nvPr>
        </p:nvSpPr>
        <p:spPr/>
        <p:txBody>
          <a:bodyPr/>
          <a:lstStyle/>
          <a:p>
            <a:r>
              <a:rPr kumimoji="1" lang="en-US" altLang="ja-JP" dirty="0"/>
              <a:t>Motion</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a:t>Yeong</a:t>
            </a:r>
            <a:r>
              <a:rPr lang="en-US" altLang="zh-CN" dirty="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4</a:t>
            </a:fld>
            <a:endParaRPr lang="en-US" altLang="ja-JP" dirty="0"/>
          </a:p>
        </p:txBody>
      </p:sp>
      <p:sp>
        <p:nvSpPr>
          <p:cNvPr id="8" name="日付プレースホルダ 5">
            <a:extLst>
              <a:ext uri="{FF2B5EF4-FFF2-40B4-BE49-F238E27FC236}">
                <a16:creationId xmlns:a16="http://schemas.microsoft.com/office/drawing/2014/main" id="{6421B7BC-E7C8-4671-BDCF-DA7964342D30}"/>
              </a:ext>
            </a:extLst>
          </p:cNvPr>
          <p:cNvSpPr>
            <a:spLocks noGrp="1"/>
          </p:cNvSpPr>
          <p:nvPr>
            <p:ph type="dt" sz="half" idx="10"/>
          </p:nvPr>
        </p:nvSpPr>
        <p:spPr>
          <a:xfrm>
            <a:off x="685800" y="381000"/>
            <a:ext cx="1600200" cy="215444"/>
          </a:xfrm>
        </p:spPr>
        <p:txBody>
          <a:bodyPr/>
          <a:lstStyle/>
          <a:p>
            <a:r>
              <a:rPr lang="en-US" altLang="ko-KR" dirty="0"/>
              <a:t>Sept 2019</a:t>
            </a:r>
            <a:endParaRPr lang="en-US" altLang="ja-JP" dirty="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269</TotalTime>
  <Words>211</Words>
  <Application>Microsoft Office PowerPoint</Application>
  <PresentationFormat>화면 슬라이드 쇼(4:3)</PresentationFormat>
  <Paragraphs>58</Paragraphs>
  <Slides>4</Slides>
  <Notes>1</Notes>
  <HiddenSlides>0</HiddenSlides>
  <MMClips>0</MMClips>
  <ScaleCrop>false</ScaleCrop>
  <HeadingPairs>
    <vt:vector size="6" baseType="variant">
      <vt:variant>
        <vt:lpstr>사용한 글꼴</vt:lpstr>
      </vt:variant>
      <vt:variant>
        <vt:i4>3</vt:i4>
      </vt:variant>
      <vt:variant>
        <vt:lpstr>테마</vt:lpstr>
      </vt:variant>
      <vt:variant>
        <vt:i4>2</vt:i4>
      </vt:variant>
      <vt:variant>
        <vt:lpstr>슬라이드 제목</vt:lpstr>
      </vt:variant>
      <vt:variant>
        <vt:i4>4</vt:i4>
      </vt:variant>
    </vt:vector>
  </HeadingPairs>
  <TitlesOfParts>
    <vt:vector size="9" baseType="lpstr">
      <vt:lpstr>맑은 고딕</vt:lpstr>
      <vt:lpstr>Arial</vt:lpstr>
      <vt:lpstr>Times New Roman</vt:lpstr>
      <vt:lpstr>Office Theme</vt:lpstr>
      <vt:lpstr>디자인 사용자 지정</vt:lpstr>
      <vt:lpstr>PowerPoint 프레젠테이션</vt:lpstr>
      <vt:lpstr>PowerPoint 프레젠테이션</vt:lpstr>
      <vt:lpstr>Motion to approve the VAT IG PAR and CSD</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장영민</cp:lastModifiedBy>
  <cp:revision>30</cp:revision>
  <cp:lastPrinted>1998-02-10T13:28:06Z</cp:lastPrinted>
  <dcterms:created xsi:type="dcterms:W3CDTF">2014-11-06T15:58:44Z</dcterms:created>
  <dcterms:modified xsi:type="dcterms:W3CDTF">2019-09-19T12:27:25Z</dcterms:modified>
</cp:coreProperties>
</file>