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9"/>
  </p:notesMasterIdLst>
  <p:sldIdLst>
    <p:sldId id="287" r:id="rId3"/>
    <p:sldId id="341" r:id="rId4"/>
    <p:sldId id="342" r:id="rId5"/>
    <p:sldId id="340" r:id="rId6"/>
    <p:sldId id="343" r:id="rId7"/>
    <p:sldId id="344" r:id="rId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60" autoAdjust="0"/>
    <p:restoredTop sz="94660"/>
  </p:normalViewPr>
  <p:slideViewPr>
    <p:cSldViewPr>
      <p:cViewPr varScale="1">
        <p:scale>
          <a:sx n="73" d="100"/>
          <a:sy n="73" d="100"/>
        </p:scale>
        <p:origin x="1075"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A56939B0-681A-4F0C-AFF0-AF71AEE317A2}"/>
    <pc:docChg chg="modMainMaster">
      <pc:chgData name="Tim Harrington" userId="c9ef61428b357156" providerId="LiveId" clId="{A56939B0-681A-4F0C-AFF0-AF71AEE317A2}" dt="2019-09-19T11:45:18.174" v="1" actId="20577"/>
      <pc:docMkLst>
        <pc:docMk/>
      </pc:docMkLst>
      <pc:sldMasterChg chg="modSp">
        <pc:chgData name="Tim Harrington" userId="c9ef61428b357156" providerId="LiveId" clId="{A56939B0-681A-4F0C-AFF0-AF71AEE317A2}" dt="2019-09-19T11:45:18.174" v="1" actId="20577"/>
        <pc:sldMasterMkLst>
          <pc:docMk/>
          <pc:sldMasterMk cId="0" sldId="2147483648"/>
        </pc:sldMasterMkLst>
        <pc:spChg chg="mod">
          <ac:chgData name="Tim Harrington" userId="c9ef61428b357156" providerId="LiveId" clId="{A56939B0-681A-4F0C-AFF0-AF71AEE317A2}" dt="2019-09-19T11:45:18.174" v="1" actId="20577"/>
          <ac:spMkLst>
            <pc:docMk/>
            <pc:sldMasterMk cId="0" sldId="2147483648"/>
            <ac:spMk id="1026" creationId="{3CBE3D52-5A01-43AD-8F2B-E9EBF72EB6E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3" descr="IEEE_SA_Bar_Graphic_long_rgb">
            <a:extLst>
              <a:ext uri="{FF2B5EF4-FFF2-40B4-BE49-F238E27FC236}">
                <a16:creationId xmlns:a16="http://schemas.microsoft.com/office/drawing/2014/main" id="{2930EEC1-85D9-4BA8-9C09-95008FA44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1650"/>
            <a:ext cx="9144000"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4" descr="IEEE_white">
            <a:extLst>
              <a:ext uri="{FF2B5EF4-FFF2-40B4-BE49-F238E27FC236}">
                <a16:creationId xmlns:a16="http://schemas.microsoft.com/office/drawing/2014/main" id="{0A9C2672-02DC-465F-8B29-398D6BF968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57785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4" name="Rectangle 4"/>
          <p:cNvSpPr>
            <a:spLocks noGrp="1" noChangeArrowheads="1"/>
          </p:cNvSpPr>
          <p:nvPr>
            <p:ph type="subTitle" idx="1"/>
          </p:nvPr>
        </p:nvSpPr>
        <p:spPr>
          <a:xfrm>
            <a:off x="533400" y="1676400"/>
            <a:ext cx="7391400" cy="533400"/>
          </a:xfrm>
        </p:spPr>
        <p:txBody>
          <a:bodyPr/>
          <a:lstStyle>
            <a:lvl1pPr>
              <a:defRPr sz="2400"/>
            </a:lvl1pPr>
          </a:lstStyle>
          <a:p>
            <a:r>
              <a:rPr lang="en-US"/>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lvl1pPr>
          </a:lstStyle>
          <a:p>
            <a:r>
              <a:rPr lang="en-US"/>
              <a:t>Click to edit Master title style</a:t>
            </a:r>
          </a:p>
        </p:txBody>
      </p:sp>
      <p:sp>
        <p:nvSpPr>
          <p:cNvPr id="6" name="Rectangle 6">
            <a:extLst>
              <a:ext uri="{FF2B5EF4-FFF2-40B4-BE49-F238E27FC236}">
                <a16:creationId xmlns:a16="http://schemas.microsoft.com/office/drawing/2014/main" id="{ED1E0069-2042-4AEF-9AB3-AB161554D17D}"/>
              </a:ext>
            </a:extLst>
          </p:cNvPr>
          <p:cNvSpPr>
            <a:spLocks noGrp="1" noChangeArrowheads="1"/>
          </p:cNvSpPr>
          <p:nvPr>
            <p:ph type="ftr" sz="quarter" idx="10"/>
          </p:nvPr>
        </p:nvSpPr>
        <p:spPr>
          <a:xfrm>
            <a:off x="3124200" y="6248400"/>
            <a:ext cx="2895600" cy="476250"/>
          </a:xfrm>
          <a:prstGeom prst="rect">
            <a:avLst/>
          </a:prstGeom>
        </p:spPr>
        <p:txBody>
          <a:bodyPr/>
          <a:lstStyle>
            <a:lvl1pPr>
              <a:defRPr>
                <a:solidFill>
                  <a:schemeClr val="tx1"/>
                </a:solidFill>
                <a:latin typeface="Arial" charset="0"/>
                <a:ea typeface="ＭＳ Ｐゴシック" pitchFamily="112" charset="-128"/>
              </a:defRPr>
            </a:lvl1pPr>
          </a:lstStyle>
          <a:p>
            <a:pPr>
              <a:defRPr/>
            </a:pPr>
            <a:endParaRPr lang="en-US"/>
          </a:p>
        </p:txBody>
      </p:sp>
      <p:sp>
        <p:nvSpPr>
          <p:cNvPr id="7" name="Rectangle 7">
            <a:extLst>
              <a:ext uri="{FF2B5EF4-FFF2-40B4-BE49-F238E27FC236}">
                <a16:creationId xmlns:a16="http://schemas.microsoft.com/office/drawing/2014/main" id="{6F3120F3-0E5E-402E-9FDF-5B72C1E648DE}"/>
              </a:ext>
            </a:extLst>
          </p:cNvPr>
          <p:cNvSpPr>
            <a:spLocks noGrp="1" noChangeArrowheads="1"/>
          </p:cNvSpPr>
          <p:nvPr>
            <p:ph type="sldNum" sz="quarter" idx="11"/>
          </p:nvPr>
        </p:nvSpPr>
        <p:spPr>
          <a:xfrm>
            <a:off x="6553200" y="6248400"/>
            <a:ext cx="2133600" cy="476250"/>
          </a:xfrm>
        </p:spPr>
        <p:txBody>
          <a:bodyPr/>
          <a:lstStyle>
            <a:lvl1pPr>
              <a:defRPr sz="1000">
                <a:solidFill>
                  <a:schemeClr val="tx1"/>
                </a:solidFill>
              </a:defRPr>
            </a:lvl1pPr>
          </a:lstStyle>
          <a:p>
            <a:pPr>
              <a:defRPr/>
            </a:pPr>
            <a:fld id="{4D772734-3342-4F2B-8A60-BBC60B66D55E}" type="slidenum">
              <a:rPr lang="en-US" altLang="en-US"/>
              <a:pPr>
                <a:defRPr/>
              </a:pPr>
              <a:t>‹#›</a:t>
            </a:fld>
            <a:endParaRPr lang="en-US" altLang="en-US"/>
          </a:p>
        </p:txBody>
      </p:sp>
    </p:spTree>
    <p:extLst>
      <p:ext uri="{BB962C8B-B14F-4D97-AF65-F5344CB8AC3E}">
        <p14:creationId xmlns:p14="http://schemas.microsoft.com/office/powerpoint/2010/main" val="2845948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p>
        </p:txBody>
      </p:sp>
      <p:sp>
        <p:nvSpPr>
          <p:cNvPr id="4" name="Rectangle 6">
            <a:extLst>
              <a:ext uri="{FF2B5EF4-FFF2-40B4-BE49-F238E27FC236}">
                <a16:creationId xmlns:a16="http://schemas.microsoft.com/office/drawing/2014/main" id="{92B7955E-3206-461F-9052-9F9339713780}"/>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3E9ECBF8-339B-4AB0-8154-15FF339AEE6A}" type="slidenum">
              <a:rPr lang="en-US" altLang="en-US"/>
              <a:pPr>
                <a:defRPr/>
              </a:pPr>
              <a:t>‹#›</a:t>
            </a:fld>
            <a:endParaRPr lang="en-US" altLang="en-US"/>
          </a:p>
        </p:txBody>
      </p:sp>
    </p:spTree>
    <p:extLst>
      <p:ext uri="{BB962C8B-B14F-4D97-AF65-F5344CB8AC3E}">
        <p14:creationId xmlns:p14="http://schemas.microsoft.com/office/powerpoint/2010/main" val="1300921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9D52582C-F3BA-456C-834F-FC6CBF3763AC}"/>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E6218E03-941B-427F-945B-FA6095182F2F}" type="slidenum">
              <a:rPr lang="en-US" altLang="en-US"/>
              <a:pPr>
                <a:defRPr/>
              </a:pPr>
              <a:t>‹#›</a:t>
            </a:fld>
            <a:endParaRPr lang="en-US" altLang="en-US"/>
          </a:p>
        </p:txBody>
      </p:sp>
    </p:spTree>
    <p:extLst>
      <p:ext uri="{BB962C8B-B14F-4D97-AF65-F5344CB8AC3E}">
        <p14:creationId xmlns:p14="http://schemas.microsoft.com/office/powerpoint/2010/main" val="206110206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C5D2D19-C278-4EC8-A641-2DF9F2BB6E65}"/>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4C2C798-C153-4BAB-94F2-AF241BC7FF41}" type="slidenum">
              <a:rPr lang="en-US" altLang="en-US"/>
              <a:pPr>
                <a:defRPr/>
              </a:pPr>
              <a:t>‹#›</a:t>
            </a:fld>
            <a:endParaRPr lang="en-US" altLang="en-US"/>
          </a:p>
        </p:txBody>
      </p:sp>
    </p:spTree>
    <p:extLst>
      <p:ext uri="{BB962C8B-B14F-4D97-AF65-F5344CB8AC3E}">
        <p14:creationId xmlns:p14="http://schemas.microsoft.com/office/powerpoint/2010/main" val="566656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A6B9B186-B963-4587-BC7F-09767EE715E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10FF3A6-7EF4-4200-8D3F-DE8EA7CCAD26}" type="slidenum">
              <a:rPr lang="en-US" altLang="en-US"/>
              <a:pPr>
                <a:defRPr/>
              </a:pPr>
              <a:t>‹#›</a:t>
            </a:fld>
            <a:endParaRPr lang="en-US" altLang="en-US"/>
          </a:p>
        </p:txBody>
      </p:sp>
    </p:spTree>
    <p:extLst>
      <p:ext uri="{BB962C8B-B14F-4D97-AF65-F5344CB8AC3E}">
        <p14:creationId xmlns:p14="http://schemas.microsoft.com/office/powerpoint/2010/main" val="2303200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960B4740-0F04-4512-976B-77656CD23218}"/>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977BB02-3F5D-4EE8-AC57-A78E7A2F8B65}" type="slidenum">
              <a:rPr lang="en-US" altLang="en-US"/>
              <a:pPr>
                <a:defRPr/>
              </a:pPr>
              <a:t>‹#›</a:t>
            </a:fld>
            <a:endParaRPr lang="en-US" altLang="en-US"/>
          </a:p>
        </p:txBody>
      </p:sp>
    </p:spTree>
    <p:extLst>
      <p:ext uri="{BB962C8B-B14F-4D97-AF65-F5344CB8AC3E}">
        <p14:creationId xmlns:p14="http://schemas.microsoft.com/office/powerpoint/2010/main" val="333045197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FFA7AC86-7E3B-4F76-9672-93785C3B5476}"/>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B4DCE3E-0FFF-4256-8BE9-577D2916956A}" type="slidenum">
              <a:rPr lang="en-US" altLang="en-US"/>
              <a:pPr>
                <a:defRPr/>
              </a:pPr>
              <a:t>‹#›</a:t>
            </a:fld>
            <a:endParaRPr lang="en-US" altLang="en-US"/>
          </a:p>
        </p:txBody>
      </p:sp>
    </p:spTree>
    <p:extLst>
      <p:ext uri="{BB962C8B-B14F-4D97-AF65-F5344CB8AC3E}">
        <p14:creationId xmlns:p14="http://schemas.microsoft.com/office/powerpoint/2010/main" val="12999348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62713C8B-7BC0-4A4C-AE57-8E0F860CB3B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27C99C69-96D6-4C67-AFF1-7C3A596EA664}" type="slidenum">
              <a:rPr lang="en-US" altLang="en-US"/>
              <a:pPr>
                <a:defRPr/>
              </a:pPr>
              <a:t>‹#›</a:t>
            </a:fld>
            <a:endParaRPr lang="en-US" altLang="en-US"/>
          </a:p>
        </p:txBody>
      </p:sp>
    </p:spTree>
    <p:extLst>
      <p:ext uri="{BB962C8B-B14F-4D97-AF65-F5344CB8AC3E}">
        <p14:creationId xmlns:p14="http://schemas.microsoft.com/office/powerpoint/2010/main" val="149981432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D52276B8-032F-4776-ACF7-9011681B44C1}"/>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E66B017F-57C5-41CE-B093-2230EAEB2BB3}" type="slidenum">
              <a:rPr lang="en-US" altLang="en-US"/>
              <a:pPr>
                <a:defRPr/>
              </a:pPr>
              <a:t>‹#›</a:t>
            </a:fld>
            <a:endParaRPr lang="en-US" altLang="en-US"/>
          </a:p>
        </p:txBody>
      </p:sp>
    </p:spTree>
    <p:extLst>
      <p:ext uri="{BB962C8B-B14F-4D97-AF65-F5344CB8AC3E}">
        <p14:creationId xmlns:p14="http://schemas.microsoft.com/office/powerpoint/2010/main" val="4260244546"/>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05886B4-99F9-4C82-8B0E-634972C4448B}"/>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5063F19-3E30-46F7-BF53-00E559D7C70F}" type="slidenum">
              <a:rPr lang="en-US" altLang="en-US"/>
              <a:pPr>
                <a:defRPr/>
              </a:pPr>
              <a:t>‹#›</a:t>
            </a:fld>
            <a:endParaRPr lang="en-US" altLang="en-US"/>
          </a:p>
        </p:txBody>
      </p:sp>
    </p:spTree>
    <p:extLst>
      <p:ext uri="{BB962C8B-B14F-4D97-AF65-F5344CB8AC3E}">
        <p14:creationId xmlns:p14="http://schemas.microsoft.com/office/powerpoint/2010/main" val="244647719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5035526A-B4FE-49CA-B79B-94DEDAE1300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055A1BD-1E3E-4BB6-9E2E-52141C6D2327}" type="slidenum">
              <a:rPr lang="en-US" altLang="en-US"/>
              <a:pPr>
                <a:defRPr/>
              </a:pPr>
              <a:t>‹#›</a:t>
            </a:fld>
            <a:endParaRPr lang="en-US" altLang="en-US"/>
          </a:p>
        </p:txBody>
      </p:sp>
    </p:spTree>
    <p:extLst>
      <p:ext uri="{BB962C8B-B14F-4D97-AF65-F5344CB8AC3E}">
        <p14:creationId xmlns:p14="http://schemas.microsoft.com/office/powerpoint/2010/main" val="351470841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7620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930DA25E-2D1A-44DF-97A3-CBF6F5DE294F}"/>
              </a:ext>
            </a:extLst>
          </p:cNvPr>
          <p:cNvSpPr>
            <a:spLocks noGrp="1" noChangeArrowheads="1"/>
          </p:cNvSpPr>
          <p:nvPr>
            <p:ph type="sldNum" sz="quarter" idx="10"/>
          </p:nvPr>
        </p:nvSpPr>
        <p:spPr>
          <a:ln/>
        </p:spPr>
        <p:txBody>
          <a:bodyPr/>
          <a:lstStyle>
            <a:lvl1pPr>
              <a:defRPr/>
            </a:lvl1pPr>
          </a:lstStyle>
          <a:p>
            <a:pPr>
              <a:defRPr/>
            </a:pPr>
            <a:fld id="{1EE75926-B84D-466F-93E8-58CC8CC0EAD8}" type="slidenum">
              <a:rPr lang="en-US" altLang="en-US"/>
              <a:pPr>
                <a:defRPr/>
              </a:pPr>
              <a:t>‹#›</a:t>
            </a:fld>
            <a:endParaRPr lang="en-US" altLang="en-US"/>
          </a:p>
        </p:txBody>
      </p:sp>
    </p:spTree>
    <p:extLst>
      <p:ext uri="{BB962C8B-B14F-4D97-AF65-F5344CB8AC3E}">
        <p14:creationId xmlns:p14="http://schemas.microsoft.com/office/powerpoint/2010/main" val="2534580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491831" y="35242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15-19-0450-01-004z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2019</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6A35134-A09F-40C8-B068-B872225416B2}"/>
              </a:ext>
            </a:extLst>
          </p:cNvPr>
          <p:cNvSpPr>
            <a:spLocks noGrp="1" noChangeArrowheads="1"/>
          </p:cNvSpPr>
          <p:nvPr>
            <p:ph type="title"/>
          </p:nvPr>
        </p:nvSpPr>
        <p:spPr bwMode="auto">
          <a:xfrm>
            <a:off x="609600" y="304800"/>
            <a:ext cx="807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453A2E16-1D2B-4CB9-9B77-863475151C91}"/>
              </a:ext>
            </a:extLst>
          </p:cNvPr>
          <p:cNvSpPr>
            <a:spLocks noGrp="1" noChangeArrowheads="1"/>
          </p:cNvSpPr>
          <p:nvPr>
            <p:ph type="body" idx="1"/>
          </p:nvPr>
        </p:nvSpPr>
        <p:spPr bwMode="auto">
          <a:xfrm>
            <a:off x="609600" y="1524000"/>
            <a:ext cx="8077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69C991D4-4F89-4E92-B3D2-6AFCDD406C8F}"/>
              </a:ext>
            </a:extLst>
          </p:cNvPr>
          <p:cNvSpPr>
            <a:spLocks noGrp="1" noChangeArrowheads="1"/>
          </p:cNvSpPr>
          <p:nvPr>
            <p:ph type="sldNum" sz="quarter" idx="4"/>
          </p:nvPr>
        </p:nvSpPr>
        <p:spPr bwMode="auto">
          <a:xfrm>
            <a:off x="44958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solidFill>
                  <a:srgbClr val="000000"/>
                </a:solidFill>
              </a:defRPr>
            </a:lvl1pPr>
          </a:lstStyle>
          <a:p>
            <a:pPr>
              <a:defRPr/>
            </a:pPr>
            <a:fld id="{AC091CE7-977C-491C-8D7A-A0F43E4E0E78}" type="slidenum">
              <a:rPr lang="en-US" altLang="en-US"/>
              <a:pPr>
                <a:defRPr/>
              </a:pPr>
              <a:t>‹#›</a:t>
            </a:fld>
            <a:endParaRPr lang="en-US" altLang="en-US"/>
          </a:p>
        </p:txBody>
      </p:sp>
      <p:sp>
        <p:nvSpPr>
          <p:cNvPr id="2053" name="Rectangle 24">
            <a:extLst>
              <a:ext uri="{FF2B5EF4-FFF2-40B4-BE49-F238E27FC236}">
                <a16:creationId xmlns:a16="http://schemas.microsoft.com/office/drawing/2014/main" id="{8CA505DC-4A64-4CBF-A692-FA1F482B98A3}"/>
              </a:ext>
            </a:extLst>
          </p:cNvPr>
          <p:cNvSpPr>
            <a:spLocks noChangeArrowheads="1"/>
          </p:cNvSpPr>
          <p:nvPr/>
        </p:nvSpPr>
        <p:spPr bwMode="auto">
          <a:xfrm>
            <a:off x="7696200" y="6477000"/>
            <a:ext cx="990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defRPr/>
            </a:pPr>
            <a:fld id="{04784B66-301F-4F84-8507-843F1D9A20CA}" type="slidenum">
              <a:rPr lang="en-US" altLang="en-US" sz="1200" b="1" smtClean="0">
                <a:solidFill>
                  <a:schemeClr val="bg1"/>
                </a:solidFill>
              </a:rPr>
              <a:pPr algn="r">
                <a:defRPr/>
              </a:pPr>
              <a:t>‹#›</a:t>
            </a:fld>
            <a:endParaRPr lang="en-US" altLang="en-US" sz="1200" b="1">
              <a:solidFill>
                <a:schemeClr val="bg1"/>
              </a:solidFill>
            </a:endParaRPr>
          </a:p>
        </p:txBody>
      </p:sp>
      <p:pic>
        <p:nvPicPr>
          <p:cNvPr id="2054" name="Picture 23" descr="IEEE_SA_Bar_Graphic_long_rgb">
            <a:extLst>
              <a:ext uri="{FF2B5EF4-FFF2-40B4-BE49-F238E27FC236}">
                <a16:creationId xmlns:a16="http://schemas.microsoft.com/office/drawing/2014/main" id="{04DDE310-6B6F-4DD7-8598-47E4F0B7E9D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172200"/>
            <a:ext cx="919003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4" descr="IEEE_white">
            <a:extLst>
              <a:ext uri="{FF2B5EF4-FFF2-40B4-BE49-F238E27FC236}">
                <a16:creationId xmlns:a16="http://schemas.microsoft.com/office/drawing/2014/main" id="{B29C3832-1B4A-4E28-A7EC-5A797932319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001000" y="624840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1988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Closing Report for September 2019</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September 2019</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Timhr950@Outlook.com</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Timhr950@Pro-IDconsulting.com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Closing report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Closing report for Interim meeting</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99D47-303C-4452-9437-73DA79AF7286}"/>
              </a:ext>
            </a:extLst>
          </p:cNvPr>
          <p:cNvSpPr>
            <a:spLocks noGrp="1"/>
          </p:cNvSpPr>
          <p:nvPr>
            <p:ph type="ctrTitle"/>
          </p:nvPr>
        </p:nvSpPr>
        <p:spPr/>
        <p:txBody>
          <a:bodyPr/>
          <a:lstStyle/>
          <a:p>
            <a:r>
              <a:rPr lang="en-US" dirty="0"/>
              <a:t>IEEE 802.15.4z </a:t>
            </a:r>
            <a:r>
              <a:rPr lang="en-US" dirty="0" err="1"/>
              <a:t>EiR</a:t>
            </a:r>
            <a:r>
              <a:rPr lang="en-US" dirty="0"/>
              <a:t> Closing report</a:t>
            </a:r>
          </a:p>
        </p:txBody>
      </p:sp>
      <p:sp>
        <p:nvSpPr>
          <p:cNvPr id="3" name="Subtitle 2">
            <a:extLst>
              <a:ext uri="{FF2B5EF4-FFF2-40B4-BE49-F238E27FC236}">
                <a16:creationId xmlns:a16="http://schemas.microsoft.com/office/drawing/2014/main" id="{C17EEC43-082A-4CE1-BAA2-43034B5AF777}"/>
              </a:ext>
            </a:extLst>
          </p:cNvPr>
          <p:cNvSpPr>
            <a:spLocks noGrp="1"/>
          </p:cNvSpPr>
          <p:nvPr>
            <p:ph type="subTitle" idx="1"/>
          </p:nvPr>
        </p:nvSpPr>
        <p:spPr/>
        <p:txBody>
          <a:bodyPr/>
          <a:lstStyle/>
          <a:p>
            <a:r>
              <a:rPr lang="en-US" dirty="0"/>
              <a:t>September 19, 2019</a:t>
            </a:r>
          </a:p>
          <a:p>
            <a:endParaRPr lang="en-US" dirty="0"/>
          </a:p>
          <a:p>
            <a:r>
              <a:rPr lang="en-US" dirty="0"/>
              <a:t>Tim Harrington</a:t>
            </a:r>
          </a:p>
          <a:p>
            <a:r>
              <a:rPr lang="en-US" dirty="0"/>
              <a:t>IEEE 802.15  TG4z </a:t>
            </a:r>
            <a:r>
              <a:rPr lang="en-US" dirty="0" err="1"/>
              <a:t>EiR</a:t>
            </a:r>
            <a:r>
              <a:rPr lang="en-US" dirty="0"/>
              <a:t> Chair</a:t>
            </a:r>
          </a:p>
          <a:p>
            <a:endParaRPr lang="en-US" dirty="0"/>
          </a:p>
        </p:txBody>
      </p:sp>
    </p:spTree>
    <p:extLst>
      <p:ext uri="{BB962C8B-B14F-4D97-AF65-F5344CB8AC3E}">
        <p14:creationId xmlns:p14="http://schemas.microsoft.com/office/powerpoint/2010/main" val="4275348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1B77C-1CBC-4BC4-B6B5-96B833F75F24}"/>
              </a:ext>
            </a:extLst>
          </p:cNvPr>
          <p:cNvSpPr>
            <a:spLocks noGrp="1"/>
          </p:cNvSpPr>
          <p:nvPr>
            <p:ph type="title"/>
          </p:nvPr>
        </p:nvSpPr>
        <p:spPr/>
        <p:txBody>
          <a:bodyPr/>
          <a:lstStyle/>
          <a:p>
            <a:r>
              <a:rPr lang="en-US" dirty="0"/>
              <a:t>Accomplishments</a:t>
            </a:r>
          </a:p>
        </p:txBody>
      </p:sp>
      <p:sp>
        <p:nvSpPr>
          <p:cNvPr id="3" name="Content Placeholder 2">
            <a:extLst>
              <a:ext uri="{FF2B5EF4-FFF2-40B4-BE49-F238E27FC236}">
                <a16:creationId xmlns:a16="http://schemas.microsoft.com/office/drawing/2014/main" id="{319BCEC6-BC1D-46EB-B285-9C01A64A5545}"/>
              </a:ext>
            </a:extLst>
          </p:cNvPr>
          <p:cNvSpPr>
            <a:spLocks noGrp="1"/>
          </p:cNvSpPr>
          <p:nvPr>
            <p:ph idx="1"/>
          </p:nvPr>
        </p:nvSpPr>
        <p:spPr/>
        <p:txBody>
          <a:bodyPr/>
          <a:lstStyle/>
          <a:p>
            <a:pPr marL="0" indent="0" algn="ctr"/>
            <a:r>
              <a:rPr lang="en-US" dirty="0"/>
              <a:t>Significant progress in Comment Resolution to WG Letter Ballot 156</a:t>
            </a:r>
          </a:p>
          <a:p>
            <a:pPr marL="857250" lvl="1" indent="-457200">
              <a:buFont typeface="Arial" panose="020B0604020202020204" pitchFamily="34" charset="0"/>
              <a:buChar char="•"/>
            </a:pPr>
            <a:endParaRPr lang="en-US" dirty="0"/>
          </a:p>
          <a:p>
            <a:pPr marL="857250" lvl="1" indent="-457200">
              <a:buFont typeface="Arial" panose="020B0604020202020204" pitchFamily="34" charset="0"/>
              <a:buChar char="•"/>
            </a:pPr>
            <a:endParaRPr lang="en-US" dirty="0"/>
          </a:p>
        </p:txBody>
      </p:sp>
      <p:graphicFrame>
        <p:nvGraphicFramePr>
          <p:cNvPr id="4" name="Table 3">
            <a:extLst>
              <a:ext uri="{FF2B5EF4-FFF2-40B4-BE49-F238E27FC236}">
                <a16:creationId xmlns:a16="http://schemas.microsoft.com/office/drawing/2014/main" id="{5B8A5BD3-2E7F-468B-81C1-1156EDF1A475}"/>
              </a:ext>
            </a:extLst>
          </p:cNvPr>
          <p:cNvGraphicFramePr>
            <a:graphicFrameLocks noGrp="1"/>
          </p:cNvGraphicFramePr>
          <p:nvPr>
            <p:extLst>
              <p:ext uri="{D42A27DB-BD31-4B8C-83A1-F6EECF244321}">
                <p14:modId xmlns:p14="http://schemas.microsoft.com/office/powerpoint/2010/main" val="3628911675"/>
              </p:ext>
            </p:extLst>
          </p:nvPr>
        </p:nvGraphicFramePr>
        <p:xfrm>
          <a:off x="769938" y="2564904"/>
          <a:ext cx="7604126" cy="3816425"/>
        </p:xfrm>
        <a:graphic>
          <a:graphicData uri="http://schemas.openxmlformats.org/drawingml/2006/table">
            <a:tbl>
              <a:tblPr/>
              <a:tblGrid>
                <a:gridCol w="1368033">
                  <a:extLst>
                    <a:ext uri="{9D8B030D-6E8A-4147-A177-3AD203B41FA5}">
                      <a16:colId xmlns:a16="http://schemas.microsoft.com/office/drawing/2014/main" val="102529062"/>
                    </a:ext>
                  </a:extLst>
                </a:gridCol>
                <a:gridCol w="1243665">
                  <a:extLst>
                    <a:ext uri="{9D8B030D-6E8A-4147-A177-3AD203B41FA5}">
                      <a16:colId xmlns:a16="http://schemas.microsoft.com/office/drawing/2014/main" val="2556951660"/>
                    </a:ext>
                  </a:extLst>
                </a:gridCol>
                <a:gridCol w="1474633">
                  <a:extLst>
                    <a:ext uri="{9D8B030D-6E8A-4147-A177-3AD203B41FA5}">
                      <a16:colId xmlns:a16="http://schemas.microsoft.com/office/drawing/2014/main" val="4134483571"/>
                    </a:ext>
                  </a:extLst>
                </a:gridCol>
                <a:gridCol w="1137065">
                  <a:extLst>
                    <a:ext uri="{9D8B030D-6E8A-4147-A177-3AD203B41FA5}">
                      <a16:colId xmlns:a16="http://schemas.microsoft.com/office/drawing/2014/main" val="265368791"/>
                    </a:ext>
                  </a:extLst>
                </a:gridCol>
                <a:gridCol w="1137065">
                  <a:extLst>
                    <a:ext uri="{9D8B030D-6E8A-4147-A177-3AD203B41FA5}">
                      <a16:colId xmlns:a16="http://schemas.microsoft.com/office/drawing/2014/main" val="4162983796"/>
                    </a:ext>
                  </a:extLst>
                </a:gridCol>
                <a:gridCol w="1243665">
                  <a:extLst>
                    <a:ext uri="{9D8B030D-6E8A-4147-A177-3AD203B41FA5}">
                      <a16:colId xmlns:a16="http://schemas.microsoft.com/office/drawing/2014/main" val="1090723988"/>
                    </a:ext>
                  </a:extLst>
                </a:gridCol>
              </a:tblGrid>
              <a:tr h="466022">
                <a:tc gridSpan="6">
                  <a:txBody>
                    <a:bodyPr/>
                    <a:lstStyle/>
                    <a:p>
                      <a:pPr algn="ctr" fontAlgn="ctr"/>
                      <a:r>
                        <a:rPr lang="en-US" sz="1600" b="1" i="0" u="none" strike="noStrike" baseline="0" dirty="0">
                          <a:effectLst/>
                          <a:latin typeface="Arial" panose="020B0604020202020204" pitchFamily="34" charset="0"/>
                        </a:rPr>
                        <a:t>Comments and Resolution Status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70415206"/>
                  </a:ext>
                </a:extLst>
              </a:tr>
              <a:tr h="267963">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5364678"/>
                  </a:ext>
                </a:extLst>
              </a:tr>
              <a:tr h="789245">
                <a:tc>
                  <a:txBody>
                    <a:bodyPr/>
                    <a:lstStyle/>
                    <a:p>
                      <a:pPr algn="ctr" fontAlgn="ctr"/>
                      <a:r>
                        <a:rPr lang="en-US" sz="1600" b="1" i="0" u="none" strike="noStrike" baseline="0" dirty="0">
                          <a:effectLst/>
                          <a:latin typeface="Arial" panose="020B0604020202020204" pitchFamily="34" charset="0"/>
                        </a:rPr>
                        <a:t>Total LB Comments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r>
                        <a:rPr lang="en-US" dirty="0"/>
                        <a:t>  </a:t>
                      </a:r>
                      <a:r>
                        <a:rPr lang="en-US" b="1" dirty="0"/>
                        <a:t>Editorial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r>
                        <a:rPr lang="en-US" dirty="0"/>
                        <a:t>  </a:t>
                      </a:r>
                      <a:r>
                        <a:rPr lang="en-US" b="1" dirty="0"/>
                        <a:t>Technical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Rejected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Accepted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Revised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extLst>
                  <a:ext uri="{0D108BD9-81ED-4DB2-BD59-A6C34878D82A}">
                    <a16:rowId xmlns:a16="http://schemas.microsoft.com/office/drawing/2014/main" val="2119571116"/>
                  </a:ext>
                </a:extLst>
              </a:tr>
              <a:tr h="669908">
                <a:tc>
                  <a:txBody>
                    <a:bodyPr/>
                    <a:lstStyle/>
                    <a:p>
                      <a:pPr algn="ctr" fontAlgn="ctr"/>
                      <a:r>
                        <a:rPr lang="en-US" sz="1600" b="1" i="0" u="none" strike="noStrike" baseline="0" dirty="0">
                          <a:effectLst/>
                          <a:latin typeface="Arial" panose="020B0604020202020204" pitchFamily="34" charset="0"/>
                        </a:rPr>
                        <a:t>904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a:r>
                        <a:rPr lang="en-US" sz="1600" b="1" dirty="0"/>
                        <a:t>478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a:r>
                        <a:rPr lang="en-US" sz="1600" b="1" dirty="0"/>
                        <a:t>426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600" b="1" i="0" u="none" strike="noStrike" baseline="0" dirty="0">
                          <a:effectLst/>
                          <a:latin typeface="Arial" panose="020B0604020202020204" pitchFamily="34" charset="0"/>
                        </a:rPr>
                        <a:t>28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1600" b="1" i="0" u="none" strike="noStrike" baseline="0" dirty="0">
                          <a:effectLst/>
                          <a:latin typeface="Arial" panose="020B0604020202020204" pitchFamily="34" charset="0"/>
                        </a:rPr>
                        <a:t>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1600" b="1" i="0" u="none" strike="noStrike" baseline="0" dirty="0">
                          <a:effectLst/>
                          <a:latin typeface="Arial" panose="020B0604020202020204" pitchFamily="34" charset="0"/>
                        </a:rPr>
                        <a:t>279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3687013267"/>
                  </a:ext>
                </a:extLst>
              </a:tr>
              <a:tr h="263082">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198755"/>
                  </a:ext>
                </a:extLst>
              </a:tr>
              <a:tr h="422334">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r>
                        <a:rPr lang="en-US" sz="1600" b="1" i="0" u="none" strike="noStrike" baseline="0" dirty="0">
                          <a:effectLst/>
                          <a:latin typeface="Arial" panose="020B0604020202020204" pitchFamily="34" charset="0"/>
                        </a:rPr>
                        <a:t>Okay</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ctr"/>
                      <a:r>
                        <a:rPr lang="en-US" sz="1600" b="1" i="0" u="none" strike="noStrike" baseline="0" dirty="0">
                          <a:effectLst/>
                          <a:latin typeface="Arial" panose="020B0604020202020204" pitchFamily="34" charset="0"/>
                        </a:rPr>
                        <a:t>904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97419828"/>
                  </a:ext>
                </a:extLst>
              </a:tr>
              <a:tr h="267963">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30509036"/>
                  </a:ext>
                </a:extLst>
              </a:tr>
              <a:tr h="669908">
                <a:tc>
                  <a:txBody>
                    <a:bodyPr/>
                    <a:lstStyle/>
                    <a:p>
                      <a:pPr algn="ctr" fontAlgn="ctr"/>
                      <a:endParaRPr lang="en-US" sz="1600" b="1" i="0" u="none" strike="noStrike" baseline="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1" i="0" u="none" strike="noStrike" baseline="0" dirty="0">
                          <a:effectLst/>
                          <a:latin typeface="Arial" panose="020B0604020202020204" pitchFamily="34" charset="0"/>
                        </a:rPr>
                        <a:t>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extLst>
                  <a:ext uri="{0D108BD9-81ED-4DB2-BD59-A6C34878D82A}">
                    <a16:rowId xmlns:a16="http://schemas.microsoft.com/office/drawing/2014/main" val="1627381026"/>
                  </a:ext>
                </a:extLst>
              </a:tr>
            </a:tbl>
          </a:graphicData>
        </a:graphic>
      </p:graphicFrame>
    </p:spTree>
    <p:extLst>
      <p:ext uri="{BB962C8B-B14F-4D97-AF65-F5344CB8AC3E}">
        <p14:creationId xmlns:p14="http://schemas.microsoft.com/office/powerpoint/2010/main" val="3517427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C6B2EBD-D716-4052-86CF-AF196D422822}"/>
              </a:ext>
            </a:extLst>
          </p:cNvPr>
          <p:cNvSpPr/>
          <p:nvPr/>
        </p:nvSpPr>
        <p:spPr>
          <a:xfrm>
            <a:off x="683568" y="1700808"/>
            <a:ext cx="7776864" cy="4801314"/>
          </a:xfrm>
          <a:prstGeom prst="rect">
            <a:avLst/>
          </a:prstGeom>
        </p:spPr>
        <p:txBody>
          <a:bodyPr wrap="square">
            <a:spAutoFit/>
          </a:bodyPr>
          <a:lstStyle/>
          <a:p>
            <a:pPr marL="0" marR="0">
              <a:spcBef>
                <a:spcPts val="0"/>
              </a:spcBef>
              <a:spcAft>
                <a:spcPts val="0"/>
              </a:spcAft>
            </a:pPr>
            <a:r>
              <a:rPr lang="en-US" sz="1800" i="1" dirty="0">
                <a:solidFill>
                  <a:srgbClr val="000000"/>
                </a:solidFill>
                <a:latin typeface="+mj-lt"/>
                <a:ea typeface="Calibri" panose="020F0502020204030204" pitchFamily="34" charset="0"/>
              </a:rPr>
              <a:t>Move that 802.15.4z TG approve the formation of a Comment Resolution Group (CRG) for the WG balloting of the P802.15.4z_D3 with the following membership: </a:t>
            </a:r>
          </a:p>
          <a:p>
            <a:pPr marL="0" marR="0">
              <a:spcBef>
                <a:spcPts val="0"/>
              </a:spcBef>
              <a:spcAft>
                <a:spcPts val="0"/>
              </a:spcAft>
            </a:pPr>
            <a:endParaRPr lang="en-US" sz="1800" i="1" dirty="0">
              <a:solidFill>
                <a:srgbClr val="000000"/>
              </a:solidFill>
              <a:latin typeface="+mj-lt"/>
              <a:ea typeface="Calibri" panose="020F0502020204030204" pitchFamily="34" charset="0"/>
            </a:endParaRPr>
          </a:p>
          <a:p>
            <a:pPr marL="0" marR="0">
              <a:spcBef>
                <a:spcPts val="0"/>
              </a:spcBef>
              <a:spcAft>
                <a:spcPts val="0"/>
              </a:spcAft>
            </a:pPr>
            <a:r>
              <a:rPr lang="en-US" sz="1800" i="1" dirty="0">
                <a:solidFill>
                  <a:srgbClr val="000000"/>
                </a:solidFill>
                <a:latin typeface="+mj-lt"/>
                <a:ea typeface="Calibri" panose="020F0502020204030204" pitchFamily="34" charset="0"/>
              </a:rPr>
              <a:t>Ayman Naguib (Apple), Mingyu Lee (Samsung), Aditya Padaki(Samsung), Billy Verso (Decawave), Frank Leong (NXP), Tim Harrington (Chair) (Pro-ID), Ben Rolfe (Blind Creek), David Barras (3dB), Boris Danev (3dB), Brima Ibrahim(NXP), Peter Sauer (Microchip), Paul Kettle (Decawave), Zheda Li (Samsung), Clint Chaplin (Samsung), Jochen Hammerschmidt (Apple)</a:t>
            </a:r>
          </a:p>
          <a:p>
            <a:pPr marL="0" marR="0">
              <a:spcBef>
                <a:spcPts val="0"/>
              </a:spcBef>
              <a:spcAft>
                <a:spcPts val="0"/>
              </a:spcAft>
            </a:pPr>
            <a:endParaRPr lang="en-US" sz="1800" i="1" dirty="0">
              <a:solidFill>
                <a:srgbClr val="000000"/>
              </a:solidFill>
              <a:latin typeface="+mj-lt"/>
              <a:ea typeface="Calibri" panose="020F0502020204030204" pitchFamily="34" charset="0"/>
            </a:endParaRPr>
          </a:p>
          <a:p>
            <a:pPr marL="0" marR="0">
              <a:spcBef>
                <a:spcPts val="0"/>
              </a:spcBef>
              <a:spcAft>
                <a:spcPts val="0"/>
              </a:spcAft>
            </a:pPr>
            <a:r>
              <a:rPr lang="en-US" sz="1800" i="1" dirty="0">
                <a:solidFill>
                  <a:srgbClr val="000000"/>
                </a:solidFill>
                <a:latin typeface="+mj-lt"/>
                <a:ea typeface="Calibri" panose="020F0502020204030204" pitchFamily="34" charset="0"/>
              </a:rPr>
              <a:t>The 802.15.4z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via teleconferences and face to face meeting(s) announced to the reflector as per the LMSC 802 WG P&amp;P.</a:t>
            </a:r>
          </a:p>
        </p:txBody>
      </p:sp>
      <p:sp>
        <p:nvSpPr>
          <p:cNvPr id="4" name="Title 3">
            <a:extLst>
              <a:ext uri="{FF2B5EF4-FFF2-40B4-BE49-F238E27FC236}">
                <a16:creationId xmlns:a16="http://schemas.microsoft.com/office/drawing/2014/main" id="{8A8FBAF2-379A-4503-9689-330F3F190686}"/>
              </a:ext>
            </a:extLst>
          </p:cNvPr>
          <p:cNvSpPr>
            <a:spLocks noGrp="1"/>
          </p:cNvSpPr>
          <p:nvPr>
            <p:ph type="title"/>
          </p:nvPr>
        </p:nvSpPr>
        <p:spPr/>
        <p:txBody>
          <a:bodyPr/>
          <a:lstStyle/>
          <a:p>
            <a:r>
              <a:rPr lang="en-US" dirty="0"/>
              <a:t>Motion</a:t>
            </a:r>
          </a:p>
        </p:txBody>
      </p:sp>
    </p:spTree>
    <p:extLst>
      <p:ext uri="{BB962C8B-B14F-4D97-AF65-F5344CB8AC3E}">
        <p14:creationId xmlns:p14="http://schemas.microsoft.com/office/powerpoint/2010/main" val="4052264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6730-D6C3-4930-9C54-45A79B6E5D79}"/>
              </a:ext>
            </a:extLst>
          </p:cNvPr>
          <p:cNvSpPr>
            <a:spLocks noGrp="1"/>
          </p:cNvSpPr>
          <p:nvPr>
            <p:ph type="title"/>
          </p:nvPr>
        </p:nvSpPr>
        <p:spPr/>
        <p:txBody>
          <a:bodyPr/>
          <a:lstStyle/>
          <a:p>
            <a:r>
              <a:rPr lang="en-US" dirty="0"/>
              <a:t>Timeline</a:t>
            </a:r>
          </a:p>
        </p:txBody>
      </p:sp>
      <p:sp>
        <p:nvSpPr>
          <p:cNvPr id="3" name="Rectangle 2">
            <a:extLst>
              <a:ext uri="{FF2B5EF4-FFF2-40B4-BE49-F238E27FC236}">
                <a16:creationId xmlns:a16="http://schemas.microsoft.com/office/drawing/2014/main" id="{81873DB9-50B3-47E5-9ADB-B04209A2C1BB}"/>
              </a:ext>
            </a:extLst>
          </p:cNvPr>
          <p:cNvSpPr/>
          <p:nvPr/>
        </p:nvSpPr>
        <p:spPr>
          <a:xfrm>
            <a:off x="539552" y="1628800"/>
            <a:ext cx="7908926" cy="4862870"/>
          </a:xfrm>
          <a:prstGeom prst="rect">
            <a:avLst/>
          </a:prstGeom>
        </p:spPr>
        <p:txBody>
          <a:bodyPr wrap="square">
            <a:spAutoFit/>
          </a:bodyPr>
          <a:lstStyle/>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March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2</a:t>
            </a:r>
            <a:r>
              <a:rPr lang="en-US" altLang="en-US" sz="1800" baseline="30000" dirty="0">
                <a:solidFill>
                  <a:srgbClr val="000000"/>
                </a:solidFill>
                <a:latin typeface="Times New Roman" charset="0"/>
                <a:ea typeface="ＭＳ Ｐゴシック" charset="0"/>
              </a:rPr>
              <a:t>nd</a:t>
            </a:r>
            <a:r>
              <a:rPr lang="en-US" altLang="en-US" sz="1800" dirty="0">
                <a:solidFill>
                  <a:srgbClr val="000000"/>
                </a:solidFill>
                <a:latin typeface="Times New Roman" charset="0"/>
                <a:ea typeface="ＭＳ Ｐゴシック" charset="0"/>
              </a:rPr>
              <a:t> Call for proposals – resolved comments on  PAR and CSD</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July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Review new proposals – Merge Baselines for draft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September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Drafting using merged baselines</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November 2018 – Drafting using merged baselines</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January 2019 – Send Draft to TEG</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March 2019 – TEG Comment Resolution - Initiate WG Letter Ballot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May 2019 – Comment Resolution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July 2019 – Comment Resolution –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September 2019 - Comment Resolution – Working Group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November 2019 - Request Approval to proceed to Standards Association Ballot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Start SA Ballot by December 15</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January 2020 – Comment Resolution –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March 2020 - Comment Resolution - Request to Forward to </a:t>
            </a:r>
            <a:r>
              <a:rPr lang="en-US" altLang="en-US" sz="1800" dirty="0" err="1">
                <a:solidFill>
                  <a:schemeClr val="tx1"/>
                </a:solidFill>
                <a:latin typeface="Times New Roman" charset="0"/>
                <a:ea typeface="ＭＳ Ｐゴシック" charset="0"/>
              </a:rPr>
              <a:t>RevCom</a:t>
            </a:r>
            <a:endParaRPr lang="en-US" altLang="en-US" sz="1800" dirty="0">
              <a:solidFill>
                <a:schemeClr val="tx1"/>
              </a:solidFill>
              <a:latin typeface="Times New Roman" charset="0"/>
              <a:ea typeface="ＭＳ Ｐゴシック" charset="0"/>
            </a:endParaRPr>
          </a:p>
        </p:txBody>
      </p:sp>
    </p:spTree>
    <p:extLst>
      <p:ext uri="{BB962C8B-B14F-4D97-AF65-F5344CB8AC3E}">
        <p14:creationId xmlns:p14="http://schemas.microsoft.com/office/powerpoint/2010/main" val="735792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F56A30-9119-4FD3-9ED2-E7711CA2F6EF}"/>
              </a:ext>
            </a:extLst>
          </p:cNvPr>
          <p:cNvSpPr>
            <a:spLocks noGrp="1"/>
          </p:cNvSpPr>
          <p:nvPr>
            <p:ph type="title"/>
          </p:nvPr>
        </p:nvSpPr>
        <p:spPr/>
        <p:txBody>
          <a:bodyPr/>
          <a:lstStyle/>
          <a:p>
            <a:r>
              <a:rPr lang="en-US" dirty="0"/>
              <a:t>Agenda for November Plenary</a:t>
            </a:r>
          </a:p>
        </p:txBody>
      </p:sp>
      <p:sp>
        <p:nvSpPr>
          <p:cNvPr id="4" name="Content Placeholder 3">
            <a:extLst>
              <a:ext uri="{FF2B5EF4-FFF2-40B4-BE49-F238E27FC236}">
                <a16:creationId xmlns:a16="http://schemas.microsoft.com/office/drawing/2014/main" id="{E44706E7-F24B-4FDC-8B1E-59BE34439158}"/>
              </a:ext>
            </a:extLst>
          </p:cNvPr>
          <p:cNvSpPr>
            <a:spLocks noGrp="1"/>
          </p:cNvSpPr>
          <p:nvPr>
            <p:ph idx="1"/>
          </p:nvPr>
        </p:nvSpPr>
        <p:spPr>
          <a:xfrm>
            <a:off x="609600" y="1628800"/>
            <a:ext cx="7764463" cy="4611663"/>
          </a:xfrm>
        </p:spPr>
        <p:txBody>
          <a:bodyPr/>
          <a:lstStyle/>
          <a:p>
            <a:pPr marL="457200" indent="-457200">
              <a:buFont typeface="Arial" panose="020B0604020202020204" pitchFamily="34" charset="0"/>
              <a:buChar char="•"/>
            </a:pPr>
            <a:r>
              <a:rPr lang="en-US" dirty="0"/>
              <a:t>Comment Resolution</a:t>
            </a:r>
          </a:p>
          <a:p>
            <a:pPr marL="457200" indent="-457200">
              <a:buFont typeface="Arial" panose="020B0604020202020204" pitchFamily="34" charset="0"/>
              <a:buChar char="•"/>
            </a:pPr>
            <a:r>
              <a:rPr lang="en-US" dirty="0"/>
              <a:t>Recirculation</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Request Approval to proceed to Standards Association Ballot</a:t>
            </a:r>
          </a:p>
        </p:txBody>
      </p:sp>
    </p:spTree>
    <p:extLst>
      <p:ext uri="{BB962C8B-B14F-4D97-AF65-F5344CB8AC3E}">
        <p14:creationId xmlns:p14="http://schemas.microsoft.com/office/powerpoint/2010/main" val="6320261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SA_PowerPoint_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5537</TotalTime>
  <Words>408</Words>
  <Application>Microsoft Office PowerPoint</Application>
  <PresentationFormat>On-screen Show (4:3)</PresentationFormat>
  <Paragraphs>66</Paragraphs>
  <Slides>6</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Times New Roman</vt:lpstr>
      <vt:lpstr>Verdana</vt:lpstr>
      <vt:lpstr>Office Theme</vt:lpstr>
      <vt:lpstr>IEEE-SA_PowerPoint_Template</vt:lpstr>
      <vt:lpstr>PowerPoint Presentation</vt:lpstr>
      <vt:lpstr>IEEE 802.15.4z EiR Closing report</vt:lpstr>
      <vt:lpstr>Accomplishments</vt:lpstr>
      <vt:lpstr>Motion</vt:lpstr>
      <vt:lpstr>Timeline</vt:lpstr>
      <vt:lpstr>Agenda for November Plenary</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93</cp:revision>
  <cp:lastPrinted>2000-03-07T00:55:37Z</cp:lastPrinted>
  <dcterms:created xsi:type="dcterms:W3CDTF">2016-01-17T22:48:36Z</dcterms:created>
  <dcterms:modified xsi:type="dcterms:W3CDTF">2019-09-19T11:45:28Z</dcterms:modified>
</cp:coreProperties>
</file>