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9"/>
  </p:notesMasterIdLst>
  <p:sldIdLst>
    <p:sldId id="287" r:id="rId3"/>
    <p:sldId id="341" r:id="rId4"/>
    <p:sldId id="342" r:id="rId5"/>
    <p:sldId id="340" r:id="rId6"/>
    <p:sldId id="343" r:id="rId7"/>
    <p:sldId id="344"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A56939B0-681A-4F0C-AFF0-AF71AEE317A2}"/>
    <pc:docChg chg="modMainMaster">
      <pc:chgData name="Tim Harrington" userId="c9ef61428b357156" providerId="LiveId" clId="{A56939B0-681A-4F0C-AFF0-AF71AEE317A2}" dt="2019-09-19T11:45:18.174" v="1" actId="20577"/>
      <pc:docMkLst>
        <pc:docMk/>
      </pc:docMkLst>
      <pc:sldMasterChg chg="modSp">
        <pc:chgData name="Tim Harrington" userId="c9ef61428b357156" providerId="LiveId" clId="{A56939B0-681A-4F0C-AFF0-AF71AEE317A2}" dt="2019-09-19T11:45:18.174" v="1" actId="20577"/>
        <pc:sldMasterMkLst>
          <pc:docMk/>
          <pc:sldMasterMk cId="0" sldId="2147483648"/>
        </pc:sldMasterMkLst>
        <pc:spChg chg="mod">
          <ac:chgData name="Tim Harrington" userId="c9ef61428b357156" providerId="LiveId" clId="{A56939B0-681A-4F0C-AFF0-AF71AEE317A2}" dt="2019-09-19T11:45:18.174" v="1" actId="20577"/>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15-19-0450-01-004z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Closing Report for September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September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Timhr950@Outlook.com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Closing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Closing report for Interim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9D47-303C-4452-9437-73DA79AF7286}"/>
              </a:ext>
            </a:extLst>
          </p:cNvPr>
          <p:cNvSpPr>
            <a:spLocks noGrp="1"/>
          </p:cNvSpPr>
          <p:nvPr>
            <p:ph type="ctrTitle"/>
          </p:nvPr>
        </p:nvSpPr>
        <p:spPr/>
        <p:txBody>
          <a:bodyPr/>
          <a:lstStyle/>
          <a:p>
            <a:r>
              <a:rPr lang="en-US" dirty="0"/>
              <a:t>IEEE 802.15.4z </a:t>
            </a:r>
            <a:r>
              <a:rPr lang="en-US" dirty="0" err="1"/>
              <a:t>EiR</a:t>
            </a:r>
            <a:r>
              <a:rPr lang="en-US" dirty="0"/>
              <a:t> Closing report</a:t>
            </a:r>
          </a:p>
        </p:txBody>
      </p:sp>
      <p:sp>
        <p:nvSpPr>
          <p:cNvPr id="3" name="Subtitle 2">
            <a:extLst>
              <a:ext uri="{FF2B5EF4-FFF2-40B4-BE49-F238E27FC236}">
                <a16:creationId xmlns:a16="http://schemas.microsoft.com/office/drawing/2014/main" id="{C17EEC43-082A-4CE1-BAA2-43034B5AF777}"/>
              </a:ext>
            </a:extLst>
          </p:cNvPr>
          <p:cNvSpPr>
            <a:spLocks noGrp="1"/>
          </p:cNvSpPr>
          <p:nvPr>
            <p:ph type="subTitle" idx="1"/>
          </p:nvPr>
        </p:nvSpPr>
        <p:spPr/>
        <p:txBody>
          <a:bodyPr/>
          <a:lstStyle/>
          <a:p>
            <a:r>
              <a:rPr lang="en-US" dirty="0"/>
              <a:t>September 19, 2019</a:t>
            </a:r>
          </a:p>
          <a:p>
            <a:endParaRPr lang="en-US" dirty="0"/>
          </a:p>
          <a:p>
            <a:r>
              <a:rPr lang="en-US" dirty="0"/>
              <a:t>Tim Harrington</a:t>
            </a:r>
          </a:p>
          <a:p>
            <a:r>
              <a:rPr lang="en-US" dirty="0"/>
              <a:t>IEEE 802.15  TG4z </a:t>
            </a:r>
            <a:r>
              <a:rPr lang="en-US" dirty="0" err="1"/>
              <a:t>EiR</a:t>
            </a:r>
            <a:r>
              <a:rPr lang="en-US" dirty="0"/>
              <a:t> Chair</a:t>
            </a:r>
          </a:p>
          <a:p>
            <a:endParaRPr lang="en-US" dirty="0"/>
          </a:p>
        </p:txBody>
      </p:sp>
    </p:spTree>
    <p:extLst>
      <p:ext uri="{BB962C8B-B14F-4D97-AF65-F5344CB8AC3E}">
        <p14:creationId xmlns:p14="http://schemas.microsoft.com/office/powerpoint/2010/main" val="427534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B77C-1CBC-4BC4-B6B5-96B833F75F2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319BCEC6-BC1D-46EB-B285-9C01A64A5545}"/>
              </a:ext>
            </a:extLst>
          </p:cNvPr>
          <p:cNvSpPr>
            <a:spLocks noGrp="1"/>
          </p:cNvSpPr>
          <p:nvPr>
            <p:ph idx="1"/>
          </p:nvPr>
        </p:nvSpPr>
        <p:spPr/>
        <p:txBody>
          <a:bodyPr/>
          <a:lstStyle/>
          <a:p>
            <a:pPr marL="0" indent="0" algn="ctr"/>
            <a:r>
              <a:rPr lang="en-US" dirty="0"/>
              <a:t>Significant progress in Comment Resolution to WG Letter Ballot 156</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graphicFrame>
        <p:nvGraphicFramePr>
          <p:cNvPr id="4" name="Table 3">
            <a:extLst>
              <a:ext uri="{FF2B5EF4-FFF2-40B4-BE49-F238E27FC236}">
                <a16:creationId xmlns:a16="http://schemas.microsoft.com/office/drawing/2014/main" id="{5B8A5BD3-2E7F-468B-81C1-1156EDF1A475}"/>
              </a:ext>
            </a:extLst>
          </p:cNvPr>
          <p:cNvGraphicFramePr>
            <a:graphicFrameLocks noGrp="1"/>
          </p:cNvGraphicFramePr>
          <p:nvPr>
            <p:extLst>
              <p:ext uri="{D42A27DB-BD31-4B8C-83A1-F6EECF244321}">
                <p14:modId xmlns:p14="http://schemas.microsoft.com/office/powerpoint/2010/main" val="3628911675"/>
              </p:ext>
            </p:extLst>
          </p:nvPr>
        </p:nvGraphicFramePr>
        <p:xfrm>
          <a:off x="769938" y="2564904"/>
          <a:ext cx="7604126" cy="3816425"/>
        </p:xfrm>
        <a:graphic>
          <a:graphicData uri="http://schemas.openxmlformats.org/drawingml/2006/table">
            <a:tbl>
              <a:tblPr/>
              <a:tblGrid>
                <a:gridCol w="1368033">
                  <a:extLst>
                    <a:ext uri="{9D8B030D-6E8A-4147-A177-3AD203B41FA5}">
                      <a16:colId xmlns:a16="http://schemas.microsoft.com/office/drawing/2014/main" val="102529062"/>
                    </a:ext>
                  </a:extLst>
                </a:gridCol>
                <a:gridCol w="1243665">
                  <a:extLst>
                    <a:ext uri="{9D8B030D-6E8A-4147-A177-3AD203B41FA5}">
                      <a16:colId xmlns:a16="http://schemas.microsoft.com/office/drawing/2014/main" val="2556951660"/>
                    </a:ext>
                  </a:extLst>
                </a:gridCol>
                <a:gridCol w="1474633">
                  <a:extLst>
                    <a:ext uri="{9D8B030D-6E8A-4147-A177-3AD203B41FA5}">
                      <a16:colId xmlns:a16="http://schemas.microsoft.com/office/drawing/2014/main" val="4134483571"/>
                    </a:ext>
                  </a:extLst>
                </a:gridCol>
                <a:gridCol w="1137065">
                  <a:extLst>
                    <a:ext uri="{9D8B030D-6E8A-4147-A177-3AD203B41FA5}">
                      <a16:colId xmlns:a16="http://schemas.microsoft.com/office/drawing/2014/main" val="265368791"/>
                    </a:ext>
                  </a:extLst>
                </a:gridCol>
                <a:gridCol w="1137065">
                  <a:extLst>
                    <a:ext uri="{9D8B030D-6E8A-4147-A177-3AD203B41FA5}">
                      <a16:colId xmlns:a16="http://schemas.microsoft.com/office/drawing/2014/main" val="4162983796"/>
                    </a:ext>
                  </a:extLst>
                </a:gridCol>
                <a:gridCol w="1243665">
                  <a:extLst>
                    <a:ext uri="{9D8B030D-6E8A-4147-A177-3AD203B41FA5}">
                      <a16:colId xmlns:a16="http://schemas.microsoft.com/office/drawing/2014/main" val="1090723988"/>
                    </a:ext>
                  </a:extLst>
                </a:gridCol>
              </a:tblGrid>
              <a:tr h="466022">
                <a:tc gridSpan="6">
                  <a:txBody>
                    <a:bodyPr/>
                    <a:lstStyle/>
                    <a:p>
                      <a:pPr algn="ctr" fontAlgn="ctr"/>
                      <a:r>
                        <a:rPr lang="en-US" sz="1600" b="1" i="0" u="none" strike="noStrike" baseline="0" dirty="0">
                          <a:effectLst/>
                          <a:latin typeface="Arial" panose="020B0604020202020204" pitchFamily="34" charset="0"/>
                        </a:rPr>
                        <a:t>Comments and Resolution Status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0415206"/>
                  </a:ext>
                </a:extLst>
              </a:tr>
              <a:tr h="267963">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5364678"/>
                  </a:ext>
                </a:extLst>
              </a:tr>
              <a:tr h="789245">
                <a:tc>
                  <a:txBody>
                    <a:bodyPr/>
                    <a:lstStyle/>
                    <a:p>
                      <a:pPr algn="ctr" fontAlgn="ctr"/>
                      <a:r>
                        <a:rPr lang="en-US" sz="1600" b="1" i="0" u="none" strike="noStrike" baseline="0" dirty="0">
                          <a:effectLst/>
                          <a:latin typeface="Arial" panose="020B0604020202020204" pitchFamily="34" charset="0"/>
                        </a:rPr>
                        <a:t>Total LB Comments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r>
                        <a:rPr lang="en-US" dirty="0"/>
                        <a:t>  </a:t>
                      </a:r>
                      <a:r>
                        <a:rPr lang="en-US" b="1" dirty="0"/>
                        <a:t>Editorial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r>
                        <a:rPr lang="en-US" dirty="0"/>
                        <a:t>  </a:t>
                      </a:r>
                      <a:r>
                        <a:rPr lang="en-US" b="1" dirty="0"/>
                        <a:t>Technical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Rejected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Accepted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Revised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2119571116"/>
                  </a:ext>
                </a:extLst>
              </a:tr>
              <a:tr h="669908">
                <a:tc>
                  <a:txBody>
                    <a:bodyPr/>
                    <a:lstStyle/>
                    <a:p>
                      <a:pPr algn="ctr" fontAlgn="ctr"/>
                      <a:r>
                        <a:rPr lang="en-US" sz="1600" b="1" i="0" u="none" strike="noStrike" baseline="0" dirty="0">
                          <a:effectLst/>
                          <a:latin typeface="Arial" panose="020B0604020202020204" pitchFamily="34" charset="0"/>
                        </a:rPr>
                        <a:t>904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a:r>
                        <a:rPr lang="en-US" sz="1600" b="1" dirty="0"/>
                        <a:t>478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a:r>
                        <a:rPr lang="en-US" sz="1600" b="1" dirty="0"/>
                        <a:t>426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600" b="1" i="0" u="none" strike="noStrike" baseline="0" dirty="0">
                          <a:effectLst/>
                          <a:latin typeface="Arial" panose="020B0604020202020204" pitchFamily="34" charset="0"/>
                        </a:rPr>
                        <a:t>28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279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3687013267"/>
                  </a:ext>
                </a:extLst>
              </a:tr>
              <a:tr h="263082">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98755"/>
                  </a:ext>
                </a:extLst>
              </a:tr>
              <a:tr h="422334">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r>
                        <a:rPr lang="en-US" sz="1600" b="1" i="0" u="none" strike="noStrike" baseline="0" dirty="0">
                          <a:effectLst/>
                          <a:latin typeface="Arial" panose="020B0604020202020204" pitchFamily="34" charset="0"/>
                        </a:rPr>
                        <a:t>Okay</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600" b="1" i="0" u="none" strike="noStrike" baseline="0" dirty="0">
                          <a:effectLst/>
                          <a:latin typeface="Arial" panose="020B0604020202020204" pitchFamily="34" charset="0"/>
                        </a:rPr>
                        <a:t>904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7419828"/>
                  </a:ext>
                </a:extLst>
              </a:tr>
              <a:tr h="267963">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30509036"/>
                  </a:ext>
                </a:extLst>
              </a:tr>
              <a:tr h="669908">
                <a:tc>
                  <a:txBody>
                    <a:bodyPr/>
                    <a:lstStyle/>
                    <a:p>
                      <a:pPr algn="ctr" fontAlgn="ctr"/>
                      <a:endParaRPr lang="en-US" sz="1600" b="1" i="0" u="none" strike="noStrike" baseline="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1" i="0" u="none" strike="noStrike" baseline="0" dirty="0">
                          <a:effectLst/>
                          <a:latin typeface="Arial" panose="020B0604020202020204" pitchFamily="34" charset="0"/>
                        </a:rPr>
                        <a:t>100%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1627381026"/>
                  </a:ext>
                </a:extLst>
              </a:tr>
            </a:tbl>
          </a:graphicData>
        </a:graphic>
      </p:graphicFrame>
    </p:spTree>
    <p:extLst>
      <p:ext uri="{BB962C8B-B14F-4D97-AF65-F5344CB8AC3E}">
        <p14:creationId xmlns:p14="http://schemas.microsoft.com/office/powerpoint/2010/main" val="351742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6B2EBD-D716-4052-86CF-AF196D422822}"/>
              </a:ext>
            </a:extLst>
          </p:cNvPr>
          <p:cNvSpPr/>
          <p:nvPr/>
        </p:nvSpPr>
        <p:spPr>
          <a:xfrm>
            <a:off x="683568" y="1700808"/>
            <a:ext cx="7776864" cy="4801314"/>
          </a:xfrm>
          <a:prstGeom prst="rect">
            <a:avLst/>
          </a:prstGeom>
        </p:spPr>
        <p:txBody>
          <a:bodyPr wrap="square">
            <a:spAutoFit/>
          </a:bodyPr>
          <a:lstStyle/>
          <a:p>
            <a:pPr marL="0" marR="0">
              <a:spcBef>
                <a:spcPts val="0"/>
              </a:spcBef>
              <a:spcAft>
                <a:spcPts val="0"/>
              </a:spcAft>
            </a:pPr>
            <a:r>
              <a:rPr lang="en-US" sz="1800" i="1" dirty="0">
                <a:solidFill>
                  <a:srgbClr val="000000"/>
                </a:solidFill>
                <a:latin typeface="+mj-lt"/>
                <a:ea typeface="Calibri" panose="020F0502020204030204" pitchFamily="34" charset="0"/>
              </a:rPr>
              <a:t>Move that 802.15.4z TG approve the formation of a Comment Resolution Group (CRG) for the WG balloting of the P802.15.4z_D3 with the following membership: </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Ayman Naguib (Apple), Mingyu Lee (Samsung), Aditya Padaki(Samsung), Billy Verso (Decawave), Frank Leong (NXP), Tim Harrington (Chair) (Pro-ID), Ben Rolfe (Blind Creek), David Barras (3dB), Boris Danev (3dB), Brima Ibrahim(NXP), Peter Sauer (Microchip), Paul Kettle (Decawave), Zheda Li (Samsung), Clint Chaplin (Samsung), Jochen Hammerschmidt (Apple)</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a:t>
            </a:r>
          </a:p>
        </p:txBody>
      </p:sp>
      <p:sp>
        <p:nvSpPr>
          <p:cNvPr id="4" name="Title 3">
            <a:extLst>
              <a:ext uri="{FF2B5EF4-FFF2-40B4-BE49-F238E27FC236}">
                <a16:creationId xmlns:a16="http://schemas.microsoft.com/office/drawing/2014/main" id="{8A8FBAF2-379A-4503-9689-330F3F190686}"/>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405226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730-D6C3-4930-9C54-45A79B6E5D79}"/>
              </a:ext>
            </a:extLst>
          </p:cNvPr>
          <p:cNvSpPr>
            <a:spLocks noGrp="1"/>
          </p:cNvSpPr>
          <p:nvPr>
            <p:ph type="title"/>
          </p:nvPr>
        </p:nvSpPr>
        <p:spPr/>
        <p:txBody>
          <a:bodyPr/>
          <a:lstStyle/>
          <a:p>
            <a:r>
              <a:rPr lang="en-US" dirty="0"/>
              <a:t>Timeline</a:t>
            </a:r>
          </a:p>
        </p:txBody>
      </p:sp>
      <p:sp>
        <p:nvSpPr>
          <p:cNvPr id="3" name="Rectangle 2">
            <a:extLst>
              <a:ext uri="{FF2B5EF4-FFF2-40B4-BE49-F238E27FC236}">
                <a16:creationId xmlns:a16="http://schemas.microsoft.com/office/drawing/2014/main" id="{81873DB9-50B3-47E5-9ADB-B04209A2C1BB}"/>
              </a:ext>
            </a:extLst>
          </p:cNvPr>
          <p:cNvSpPr/>
          <p:nvPr/>
        </p:nvSpPr>
        <p:spPr>
          <a:xfrm>
            <a:off x="539552" y="1628800"/>
            <a:ext cx="7908926" cy="4862870"/>
          </a:xfrm>
          <a:prstGeom prst="rect">
            <a:avLst/>
          </a:prstGeom>
        </p:spPr>
        <p:txBody>
          <a:bodyPr wrap="square">
            <a:spAutoFit/>
          </a:bodyPr>
          <a:lstStyle/>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2</a:t>
            </a:r>
            <a:r>
              <a:rPr lang="en-US" altLang="en-US" sz="1800" baseline="30000" dirty="0">
                <a:solidFill>
                  <a:srgbClr val="000000"/>
                </a:solidFill>
                <a:latin typeface="Times New Roman" charset="0"/>
                <a:ea typeface="ＭＳ Ｐゴシック" charset="0"/>
              </a:rPr>
              <a:t>nd</a:t>
            </a:r>
            <a:r>
              <a:rPr lang="en-US" altLang="en-US" sz="1800" dirty="0">
                <a:solidFill>
                  <a:srgbClr val="000000"/>
                </a:solidFill>
                <a:latin typeface="Times New Roman" charset="0"/>
                <a:ea typeface="ＭＳ Ｐゴシック" charset="0"/>
              </a:rPr>
              <a:t> Call for proposals – resolved comments on  PAR and CSD</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July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Review new proposals – Merge Baselines for draft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September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November 2018 –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January 2019 – Send Draft to TEG</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2019 – TEG Comment Resolution - Initiate WG Letter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May 2019 – Comment Resolution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July 2019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September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November 2019 - Request Approval to proceed to Standards Association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Start SA Ballot by December 15</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January 2020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March 2020 - Comment Resolution - Request to Forward to </a:t>
            </a:r>
            <a:r>
              <a:rPr lang="en-US" altLang="en-US" sz="1800" dirty="0" err="1">
                <a:solidFill>
                  <a:schemeClr val="tx1"/>
                </a:solidFill>
                <a:latin typeface="Times New Roman" charset="0"/>
                <a:ea typeface="ＭＳ Ｐゴシック" charset="0"/>
              </a:rPr>
              <a:t>RevCom</a:t>
            </a:r>
            <a:endParaRPr lang="en-US" altLang="en-US" sz="1800" dirty="0">
              <a:solidFill>
                <a:schemeClr val="tx1"/>
              </a:solidFill>
              <a:latin typeface="Times New Roman" charset="0"/>
              <a:ea typeface="ＭＳ Ｐゴシック" charset="0"/>
            </a:endParaRPr>
          </a:p>
        </p:txBody>
      </p:sp>
    </p:spTree>
    <p:extLst>
      <p:ext uri="{BB962C8B-B14F-4D97-AF65-F5344CB8AC3E}">
        <p14:creationId xmlns:p14="http://schemas.microsoft.com/office/powerpoint/2010/main" val="73579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November Plenary</a:t>
            </a:r>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Request Approval to proceed to Standards Association Ballot</a:t>
            </a:r>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5537</TotalTime>
  <Words>408</Words>
  <Application>Microsoft Office PowerPoint</Application>
  <PresentationFormat>On-screen Show (4:3)</PresentationFormat>
  <Paragraphs>66</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Times New Roman</vt:lpstr>
      <vt:lpstr>Verdana</vt:lpstr>
      <vt:lpstr>Office Theme</vt:lpstr>
      <vt:lpstr>IEEE-SA_PowerPoint_Template</vt:lpstr>
      <vt:lpstr>PowerPoint Presentation</vt:lpstr>
      <vt:lpstr>IEEE 802.15.4z EiR Closing report</vt:lpstr>
      <vt:lpstr>Accomplishments</vt:lpstr>
      <vt:lpstr>Motion</vt:lpstr>
      <vt:lpstr>Timeline</vt:lpstr>
      <vt:lpstr>Agenda for November Plenary</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2019-09-19T11:45:28Z</dcterms:modified>
</cp:coreProperties>
</file>