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9A1"/>
    <a:srgbClr val="B1C8CE"/>
    <a:srgbClr val="F8F456"/>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09" autoAdjust="0"/>
    <p:restoredTop sz="96159" autoAdjust="0"/>
  </p:normalViewPr>
  <p:slideViewPr>
    <p:cSldViewPr>
      <p:cViewPr varScale="1">
        <p:scale>
          <a:sx n="74" d="100"/>
          <a:sy n="74" d="100"/>
        </p:scale>
        <p:origin x="370"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9/19/2019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2018</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9/19/2019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697761A-F4E6-294D-9AFB-521E0AC40CDA}" type="datetime1">
              <a:rPr lang="en-US" smtClean="0"/>
              <a:t>9/19/2019</a:t>
            </a:fld>
            <a:endParaRPr lang="en-US"/>
          </a:p>
        </p:txBody>
      </p:sp>
      <p:sp>
        <p:nvSpPr>
          <p:cNvPr id="5" name="Footer Placeholder 4"/>
          <p:cNvSpPr>
            <a:spLocks noGrp="1"/>
          </p:cNvSpPr>
          <p:nvPr>
            <p:ph type="ftr" sz="quarter" idx="11"/>
          </p:nvPr>
        </p:nvSpPr>
        <p:spPr/>
        <p:txBody>
          <a:bodyPr/>
          <a:lstStyle/>
          <a:p>
            <a:endParaRPr lang="en-US" dirty="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Submission</a:t>
            </a: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Jaesang Cha, SNUST</a:t>
            </a: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4478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2019</a:t>
            </a: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15-19-0441-00-0vat</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968935-F7C2-2943-A84E-BC9132FE84FE}" type="datetime1">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8EE152-3E99-7342-B6D8-9F040714AC7D}" type="datetime1">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2019</a:t>
            </a: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a:latin typeface="Times New Roman" pitchFamily="18" charset="0"/>
                <a:cs typeface="Times New Roman" pitchFamily="18" charset="0"/>
              </a:rPr>
              <a:t>doc.: IEEE 15-19-0441-00-0vat</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Submission</a:t>
            </a: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Jaesang Cha, SNUST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12879A4-D9B4-F64D-A058-EF37CC0DC8FD}" type="datetime1">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2B5D2A-4D6C-8143-8602-4163F4B50C71}" type="datetime1">
              <a:rPr lang="en-US" smtClean="0"/>
              <a:t>9/19/2019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3D3F40-E048-474A-9262-361127BB8570}" type="datetime1">
              <a:rPr lang="en-US" smtClean="0"/>
              <a:t>9/19/2019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9/19/2019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9/19/2019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8" Type="http://schemas.microsoft.com/office/2007/relationships/hdphoto" Target="../media/hdphoto2.wdp"/><Relationship Id="rId3" Type="http://schemas.openxmlformats.org/officeDocument/2006/relationships/image" Target="../media/image3.jpeg"/><Relationship Id="rId7"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5.jpeg"/><Relationship Id="rId5" Type="http://schemas.microsoft.com/office/2007/relationships/hdphoto" Target="../media/hdphoto1.wdp"/><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533400"/>
            <a:ext cx="9144000" cy="5601533"/>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a:t>
            </a:r>
            <a:r>
              <a:rPr lang="en-US" sz="1600" dirty="0">
                <a:latin typeface="Times New Roman" pitchFamily="18" charset="0"/>
                <a:cs typeface="Times New Roman" pitchFamily="18" charset="0"/>
              </a:rPr>
              <a:t> Vehicular Edge Computing Enabled IoT/IoL Connected Vehicle for Onroad Distracted Driving Prediction and Control</a:t>
            </a:r>
          </a:p>
          <a:p>
            <a:pPr marL="228600"/>
            <a:r>
              <a:rPr lang="en-US" sz="1600" b="1" dirty="0">
                <a:latin typeface="Times New Roman" pitchFamily="18" charset="0"/>
                <a:cs typeface="Times New Roman" pitchFamily="18" charset="0"/>
              </a:rPr>
              <a:t>Date Submitted: </a:t>
            </a:r>
            <a:r>
              <a:rPr lang="en-US" sz="1600" dirty="0">
                <a:latin typeface="Times New Roman" pitchFamily="18" charset="0"/>
                <a:cs typeface="Times New Roman" pitchFamily="18" charset="0"/>
              </a:rPr>
              <a:t>September</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2019	</a:t>
            </a:r>
          </a:p>
          <a:p>
            <a:pPr marL="228600" algn="just"/>
            <a:r>
              <a:rPr lang="en-US" sz="1600" b="1" dirty="0">
                <a:latin typeface="Times New Roman" pitchFamily="18" charset="0"/>
                <a:cs typeface="Times New Roman" pitchFamily="18" charset="0"/>
              </a:rPr>
              <a:t>Source:</a:t>
            </a:r>
            <a:r>
              <a:rPr lang="en-US" sz="1600" dirty="0">
                <a:latin typeface="Times New Roman" pitchFamily="18" charset="0"/>
                <a:cs typeface="Times New Roman" pitchFamily="18" charset="0"/>
              </a:rPr>
              <a:t> Jaesang Cha (SNUST), </a:t>
            </a:r>
            <a:r>
              <a:rPr lang="en-US" sz="1600" dirty="0" err="1">
                <a:latin typeface="Times New Roman" pitchFamily="18" charset="0"/>
                <a:cs typeface="Times New Roman" pitchFamily="18" charset="0"/>
              </a:rPr>
              <a:t>Sangwoon</a:t>
            </a:r>
            <a:r>
              <a:rPr lang="en-US" sz="1600" dirty="0">
                <a:latin typeface="Times New Roman" pitchFamily="18" charset="0"/>
                <a:cs typeface="Times New Roman" pitchFamily="18" charset="0"/>
              </a:rPr>
              <a:t> Lee (</a:t>
            </a:r>
            <a:r>
              <a:rPr lang="en-US" sz="1600" dirty="0" err="1">
                <a:latin typeface="Times New Roman" pitchFamily="18" charset="0"/>
                <a:cs typeface="Times New Roman" pitchFamily="18" charset="0"/>
              </a:rPr>
              <a:t>Namseoul</a:t>
            </a:r>
            <a:r>
              <a:rPr lang="en-US" sz="1600" dirty="0">
                <a:latin typeface="Times New Roman" pitchFamily="18" charset="0"/>
                <a:cs typeface="Times New Roman" pitchFamily="18" charset="0"/>
              </a:rPr>
              <a:t> Univ.), </a:t>
            </a:r>
            <a:r>
              <a:rPr lang="en-US" sz="1600" dirty="0" err="1">
                <a:latin typeface="Times New Roman" pitchFamily="18" charset="0"/>
                <a:cs typeface="Times New Roman" pitchFamily="18" charset="0"/>
              </a:rPr>
              <a:t>Jintae</a:t>
            </a:r>
            <a:r>
              <a:rPr lang="en-US" sz="1600" dirty="0">
                <a:latin typeface="Times New Roman" pitchFamily="18" charset="0"/>
                <a:cs typeface="Times New Roman" pitchFamily="18" charset="0"/>
              </a:rPr>
              <a:t> Kim (</a:t>
            </a:r>
            <a:r>
              <a:rPr lang="en-US" sz="1600" dirty="0" err="1">
                <a:latin typeface="Times New Roman" pitchFamily="18" charset="0"/>
                <a:cs typeface="Times New Roman" pitchFamily="18" charset="0"/>
              </a:rPr>
              <a:t>Fivetek</a:t>
            </a:r>
            <a:r>
              <a:rPr lang="en-US" sz="1600" dirty="0">
                <a:latin typeface="Times New Roman" pitchFamily="18" charset="0"/>
                <a:cs typeface="Times New Roman" pitchFamily="18" charset="0"/>
              </a:rPr>
              <a:t> Co., Ltd.), </a:t>
            </a:r>
            <a:r>
              <a:rPr lang="en-US" sz="1600" dirty="0" err="1">
                <a:latin typeface="Times New Roman" pitchFamily="18" charset="0"/>
                <a:cs typeface="Times New Roman" pitchFamily="18" charset="0"/>
              </a:rPr>
              <a:t>Sooyoung</a:t>
            </a:r>
            <a:r>
              <a:rPr lang="en-US" sz="1600" dirty="0">
                <a:latin typeface="Times New Roman" pitchFamily="18" charset="0"/>
                <a:cs typeface="Times New Roman" pitchFamily="18" charset="0"/>
              </a:rPr>
              <a:t> Chang (SYCA), Vinayagam Mariappan (SNUST)</a:t>
            </a:r>
          </a:p>
          <a:p>
            <a:pPr marL="228600" algn="just"/>
            <a:r>
              <a:rPr lang="en-US" sz="1600" b="1" dirty="0">
                <a:latin typeface="Times New Roman" pitchFamily="18" charset="0"/>
                <a:cs typeface="Times New Roman" pitchFamily="18" charset="0"/>
              </a:rPr>
              <a:t>Address: </a:t>
            </a:r>
            <a:r>
              <a:rPr lang="en-US" sz="1600" dirty="0">
                <a:latin typeface="Times New Roman" pitchFamily="18" charset="0"/>
                <a:cs typeface="Times New Roman" pitchFamily="18" charset="0"/>
              </a:rPr>
              <a:t>Contact Information: +82-2-970-6431, FAX: +82-2-970-6123, E-Mail: chajs@seoultech.ac.kr </a:t>
            </a:r>
          </a:p>
          <a:p>
            <a:pPr marL="228600" algn="just"/>
            <a:r>
              <a:rPr lang="en-US" sz="1600" b="1" dirty="0">
                <a:latin typeface="Times New Roman" pitchFamily="18" charset="0"/>
                <a:cs typeface="Times New Roman" pitchFamily="18" charset="0"/>
              </a:rPr>
              <a:t>Re:</a:t>
            </a:r>
          </a:p>
          <a:p>
            <a:pPr marL="228600" algn="just">
              <a:spcBef>
                <a:spcPts val="600"/>
              </a:spcBef>
              <a:spcAft>
                <a:spcPts val="600"/>
              </a:spcAft>
            </a:pPr>
            <a:r>
              <a:rPr lang="en-US" sz="1600" b="1" dirty="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V2X IoT/IoL connectivity link design considerations for VAT. This proposed IoT/IoL connectivity link between cars uses the vehicular edge computing technology on gathered sensor data to decide on distracted driving and forward the data to onroad connected vehicles and ITS Server. Also this VAT solutions can used to operate on the application services like ITS, ADAS, etc. on road condition</a:t>
            </a:r>
          </a:p>
          <a:p>
            <a:pPr marL="228600" algn="just">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models of the high speed optical wireless/light communications solution for </a:t>
            </a:r>
            <a:r>
              <a:rPr lang="en-US" altLang="en-US" sz="1600" dirty="0">
                <a:latin typeface="Times New Roman" panose="02020603050405020304" pitchFamily="18" charset="0"/>
                <a:cs typeface="Times New Roman" panose="02020603050405020304" pitchFamily="18" charset="0"/>
              </a:rPr>
              <a:t>Vehicular Assistant Technology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a:latin typeface="Times New Roman" pitchFamily="18" charset="0"/>
                <a:cs typeface="Times New Roman" pitchFamily="18" charset="0"/>
              </a:rPr>
              <a:t>Release:</a:t>
            </a:r>
            <a:r>
              <a:rPr lang="en-US" sz="1600" dirty="0">
                <a:latin typeface="Times New Roman" pitchFamily="18" charset="0"/>
                <a:cs typeface="Times New Roman" pitchFamily="18" charset="0"/>
              </a:rPr>
              <a:t> The contributor acknowledges and accepts that this contribution becomes the property of IEEE and may be made publicly available by P802.15.	</a:t>
            </a:r>
          </a:p>
        </p:txBody>
      </p:sp>
      <p:sp>
        <p:nvSpPr>
          <p:cNvPr id="5" name="TextBox 4"/>
          <p:cNvSpPr txBox="1"/>
          <p:nvPr/>
        </p:nvSpPr>
        <p:spPr>
          <a:xfrm>
            <a:off x="4267200" y="6315465"/>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343900" cy="20812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of Vehicular Edge Computing in Vehicles</a:t>
            </a:r>
          </a:p>
          <a:p>
            <a:pPr marL="342900" indent="-342900" algn="l">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Vehicular Edge Computing Enabled IoT/IoL Connected Vehicles</a:t>
            </a:r>
          </a:p>
          <a:p>
            <a:pPr algn="l">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2</a:t>
            </a:r>
          </a:p>
        </p:txBody>
      </p:sp>
    </p:spTree>
    <p:extLst>
      <p:ext uri="{BB962C8B-B14F-4D97-AF65-F5344CB8AC3E}">
        <p14:creationId xmlns:p14="http://schemas.microsoft.com/office/powerpoint/2010/main" val="2035284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itle 1"/>
          <p:cNvSpPr txBox="1">
            <a:spLocks/>
          </p:cNvSpPr>
          <p:nvPr/>
        </p:nvSpPr>
        <p:spPr>
          <a:xfrm>
            <a:off x="0" y="517209"/>
            <a:ext cx="91440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latin typeface="Times New Roman" panose="02020603050405020304" pitchFamily="18" charset="0"/>
                <a:ea typeface="굴림" panose="020B0600000101010101" pitchFamily="50" charset="-127"/>
                <a:cs typeface="Times New Roman" panose="02020603050405020304" pitchFamily="18" charset="0"/>
              </a:rPr>
              <a:t>Needs of Vehicular Edge Computing in Vehicles</a:t>
            </a:r>
          </a:p>
        </p:txBody>
      </p:sp>
      <p:sp>
        <p:nvSpPr>
          <p:cNvPr id="27" name="TextBox 26"/>
          <p:cNvSpPr txBox="1"/>
          <p:nvPr/>
        </p:nvSpPr>
        <p:spPr>
          <a:xfrm>
            <a:off x="4267200" y="6315465"/>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3</a:t>
            </a:r>
          </a:p>
        </p:txBody>
      </p:sp>
      <p:sp>
        <p:nvSpPr>
          <p:cNvPr id="12" name="Content Placeholder 2"/>
          <p:cNvSpPr txBox="1">
            <a:spLocks/>
          </p:cNvSpPr>
          <p:nvPr/>
        </p:nvSpPr>
        <p:spPr>
          <a:xfrm>
            <a:off x="3829648" y="1231949"/>
            <a:ext cx="5314351" cy="5108842"/>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Distracted driving is an critical activity that diverts attention from driving, including talking or texting on your phone, eating and drinking, talking to people in side vehicle, fiddling with the stereo, entertainment or navigation system, Driving after drinking, Sleeping while driving, etc.</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Even the best drivers sometimes fall back on bad driving habits</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prevent the accidents, vehicles need to embed the Vehicular Edge Computing method to detect the onroad vehicles driving  habits and connectivity between vehicles to forward those information to connected vehicles.</a:t>
            </a:r>
          </a:p>
          <a:p>
            <a:pPr marL="285750" indent="-285750" algn="just">
              <a:lnSpc>
                <a:spcPct val="150000"/>
              </a:lnSpc>
              <a:buFont typeface="Arial" panose="020B0604020202020204" pitchFamily="34" charset="0"/>
              <a:buChar char="•"/>
            </a:pP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Vehicular Edge Computing, has been introduced in recent years to the vehicular network to augment its computing capacity.</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Camera and ADAS information to implement Vehicular Edge Computing to analyze the driving habits.</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vehicle light based IoT/IoT communication link to enable connectivity between vehicles.</a:t>
            </a:r>
          </a:p>
          <a:p>
            <a:pPr marL="628650" lvl="1" indent="-171450" algn="just">
              <a:lnSpc>
                <a:spcPct val="150000"/>
              </a:lnSpc>
              <a:buFont typeface="Times New Roman" panose="02020603050405020304" pitchFamily="18" charset="0"/>
              <a:buChar char="˗"/>
            </a:pP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grpSp>
        <p:nvGrpSpPr>
          <p:cNvPr id="2" name="Group 1">
            <a:extLst>
              <a:ext uri="{FF2B5EF4-FFF2-40B4-BE49-F238E27FC236}">
                <a16:creationId xmlns:a16="http://schemas.microsoft.com/office/drawing/2014/main" id="{C77C42B8-BFA6-4322-B501-665C9A771FAC}"/>
              </a:ext>
            </a:extLst>
          </p:cNvPr>
          <p:cNvGrpSpPr/>
          <p:nvPr/>
        </p:nvGrpSpPr>
        <p:grpSpPr>
          <a:xfrm>
            <a:off x="221935" y="1669828"/>
            <a:ext cx="3626764" cy="4468422"/>
            <a:chOff x="221935" y="1669828"/>
            <a:chExt cx="3626764" cy="4468422"/>
          </a:xfrm>
        </p:grpSpPr>
        <p:sp>
          <p:nvSpPr>
            <p:cNvPr id="8" name="TextBox 53"/>
            <p:cNvSpPr txBox="1">
              <a:spLocks noChangeArrowheads="1"/>
            </p:cNvSpPr>
            <p:nvPr/>
          </p:nvSpPr>
          <p:spPr bwMode="auto">
            <a:xfrm>
              <a:off x="437379" y="5892029"/>
              <a:ext cx="341132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a:cs typeface="Times New Roman" panose="02020603050405020304" pitchFamily="18" charset="0"/>
                </a:rPr>
                <a:t>&lt; Roadway Vehicle Accident Scenario </a:t>
              </a:r>
              <a:r>
                <a:rPr lang="en-US" altLang="ko-KR" sz="1000" b="1" dirty="0">
                  <a:cs typeface="Times New Roman" panose="02020603050405020304" pitchFamily="18" charset="0"/>
                </a:rPr>
                <a:t>&gt;</a:t>
              </a:r>
              <a:endParaRPr kumimoji="0" lang="en-US" altLang="ko-KR" sz="1000" b="1" dirty="0">
                <a:cs typeface="Times New Roman" panose="02020603050405020304" pitchFamily="18" charset="0"/>
              </a:endParaRPr>
            </a:p>
          </p:txBody>
        </p:sp>
        <p:pic>
          <p:nvPicPr>
            <p:cNvPr id="10" name="Picture 2" descr="ì¡¸ìì´ì ì ëí ì´ë¯¸ì§ ê²ìê²°ê³¼"/>
            <p:cNvPicPr>
              <a:picLocks noChangeAspect="1" noChangeArrowheads="1"/>
            </p:cNvPicPr>
            <p:nvPr/>
          </p:nvPicPr>
          <p:blipFill rotWithShape="1">
            <a:blip r:embed="rId3">
              <a:extLst>
                <a:ext uri="{28A0092B-C50C-407E-A947-70E740481C1C}">
                  <a14:useLocalDpi xmlns:a14="http://schemas.microsoft.com/office/drawing/2010/main" val="0"/>
                </a:ext>
              </a:extLst>
            </a:blip>
            <a:srcRect b="7031"/>
            <a:stretch/>
          </p:blipFill>
          <p:spPr bwMode="auto">
            <a:xfrm>
              <a:off x="418329" y="3923631"/>
              <a:ext cx="3411320" cy="1949347"/>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Image result for distracted driving">
              <a:extLst>
                <a:ext uri="{FF2B5EF4-FFF2-40B4-BE49-F238E27FC236}">
                  <a16:creationId xmlns:a16="http://schemas.microsoft.com/office/drawing/2014/main" id="{14B9138A-1989-471F-B15E-F79A1CDE821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0057" y="1669828"/>
              <a:ext cx="3411319" cy="1919960"/>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53">
              <a:extLst>
                <a:ext uri="{FF2B5EF4-FFF2-40B4-BE49-F238E27FC236}">
                  <a16:creationId xmlns:a16="http://schemas.microsoft.com/office/drawing/2014/main" id="{F81785D8-E75F-4BD4-AE72-AD448E76DF95}"/>
                </a:ext>
              </a:extLst>
            </p:cNvPr>
            <p:cNvSpPr txBox="1">
              <a:spLocks noChangeArrowheads="1"/>
            </p:cNvSpPr>
            <p:nvPr/>
          </p:nvSpPr>
          <p:spPr bwMode="auto">
            <a:xfrm>
              <a:off x="400056" y="3608838"/>
              <a:ext cx="341131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a:cs typeface="Times New Roman" panose="02020603050405020304" pitchFamily="18" charset="0"/>
                </a:rPr>
                <a:t>&lt; Onroad Distracted Driving Scenario </a:t>
              </a:r>
              <a:r>
                <a:rPr lang="en-US" altLang="ko-KR" sz="1000" b="1" dirty="0">
                  <a:cs typeface="Times New Roman" panose="02020603050405020304" pitchFamily="18" charset="0"/>
                </a:rPr>
                <a:t>&gt;</a:t>
              </a:r>
              <a:endParaRPr kumimoji="0" lang="en-US" altLang="ko-KR" sz="1000" b="1" dirty="0">
                <a:cs typeface="Times New Roman" panose="02020603050405020304" pitchFamily="18" charset="0"/>
              </a:endParaRPr>
            </a:p>
          </p:txBody>
        </p:sp>
        <p:sp>
          <p:nvSpPr>
            <p:cNvPr id="14" name="TextBox 13">
              <a:extLst>
                <a:ext uri="{FF2B5EF4-FFF2-40B4-BE49-F238E27FC236}">
                  <a16:creationId xmlns:a16="http://schemas.microsoft.com/office/drawing/2014/main" id="{E8A02A00-E753-45CA-949D-EE49B416D8CA}"/>
                </a:ext>
              </a:extLst>
            </p:cNvPr>
            <p:cNvSpPr txBox="1"/>
            <p:nvPr/>
          </p:nvSpPr>
          <p:spPr>
            <a:xfrm rot="16200000">
              <a:off x="129480" y="1768525"/>
              <a:ext cx="400354" cy="215444"/>
            </a:xfrm>
            <a:prstGeom prst="rect">
              <a:avLst/>
            </a:prstGeom>
            <a:noFill/>
          </p:spPr>
          <p:txBody>
            <a:bodyPr wrap="none" rtlCol="0">
              <a:spAutoFit/>
            </a:bodyPr>
            <a:lstStyle/>
            <a:p>
              <a:r>
                <a:rPr lang="en-US" sz="800" dirty="0"/>
                <a:t>Google</a:t>
              </a:r>
            </a:p>
          </p:txBody>
        </p:sp>
        <p:sp>
          <p:nvSpPr>
            <p:cNvPr id="15" name="TextBox 14">
              <a:extLst>
                <a:ext uri="{FF2B5EF4-FFF2-40B4-BE49-F238E27FC236}">
                  <a16:creationId xmlns:a16="http://schemas.microsoft.com/office/drawing/2014/main" id="{FA2EF67E-80F6-4CB0-BD95-BA4AB00CB9A2}"/>
                </a:ext>
              </a:extLst>
            </p:cNvPr>
            <p:cNvSpPr txBox="1"/>
            <p:nvPr/>
          </p:nvSpPr>
          <p:spPr>
            <a:xfrm rot="16200000">
              <a:off x="147822" y="3997035"/>
              <a:ext cx="400354" cy="215444"/>
            </a:xfrm>
            <a:prstGeom prst="rect">
              <a:avLst/>
            </a:prstGeom>
            <a:noFill/>
          </p:spPr>
          <p:txBody>
            <a:bodyPr wrap="none" rtlCol="0">
              <a:spAutoFit/>
            </a:bodyPr>
            <a:lstStyle/>
            <a:p>
              <a:r>
                <a:rPr lang="en-US" sz="800" dirty="0"/>
                <a:t>Google</a:t>
              </a:r>
            </a:p>
          </p:txBody>
        </p:sp>
      </p:grpSp>
    </p:spTree>
    <p:extLst>
      <p:ext uri="{BB962C8B-B14F-4D97-AF65-F5344CB8AC3E}">
        <p14:creationId xmlns:p14="http://schemas.microsoft.com/office/powerpoint/2010/main" val="2506635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625593"/>
            <a:ext cx="9144000" cy="91014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latin typeface="Times New Roman" panose="02020603050405020304" pitchFamily="18" charset="0"/>
                <a:ea typeface="굴림" panose="020B0600000101010101" pitchFamily="50" charset="-127"/>
                <a:cs typeface="Times New Roman" panose="02020603050405020304" pitchFamily="18" charset="0"/>
              </a:rPr>
              <a:t>Vehicular Edge Computing Enabled IoT/IoL Connected Vehicles</a:t>
            </a:r>
          </a:p>
        </p:txBody>
      </p:sp>
      <p:sp>
        <p:nvSpPr>
          <p:cNvPr id="55" name="TextBox 54"/>
          <p:cNvSpPr txBox="1"/>
          <p:nvPr/>
        </p:nvSpPr>
        <p:spPr>
          <a:xfrm>
            <a:off x="4267200" y="6315465"/>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4</a:t>
            </a:r>
          </a:p>
        </p:txBody>
      </p:sp>
      <p:sp>
        <p:nvSpPr>
          <p:cNvPr id="10" name="TextBox 53"/>
          <p:cNvSpPr txBox="1">
            <a:spLocks noChangeArrowheads="1"/>
          </p:cNvSpPr>
          <p:nvPr/>
        </p:nvSpPr>
        <p:spPr bwMode="auto">
          <a:xfrm>
            <a:off x="608262" y="5029772"/>
            <a:ext cx="365893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a:cs typeface="Times New Roman" panose="02020603050405020304" pitchFamily="18" charset="0"/>
              </a:rPr>
              <a:t>&lt; </a:t>
            </a:r>
            <a:r>
              <a:rPr lang="en-US" altLang="ko-KR" sz="1000" b="1" dirty="0">
                <a:ea typeface="굴림" panose="020B0600000101010101" pitchFamily="50" charset="-127"/>
                <a:cs typeface="Times New Roman" panose="02020603050405020304" pitchFamily="18" charset="0"/>
              </a:rPr>
              <a:t>Edge Computing Enabled IoT/IoL Connected Vehicles </a:t>
            </a:r>
            <a:r>
              <a:rPr lang="en-US" altLang="ko-KR" sz="1000" b="1" dirty="0">
                <a:cs typeface="Times New Roman" panose="02020603050405020304" pitchFamily="18" charset="0"/>
              </a:rPr>
              <a:t>&gt;</a:t>
            </a:r>
            <a:endParaRPr kumimoji="0" lang="en-US" altLang="ko-KR" sz="1000" b="1" dirty="0">
              <a:cs typeface="Times New Roman" panose="02020603050405020304" pitchFamily="18" charset="0"/>
            </a:endParaRPr>
          </a:p>
        </p:txBody>
      </p:sp>
      <p:sp>
        <p:nvSpPr>
          <p:cNvPr id="12" name="Content Placeholder 2"/>
          <p:cNvSpPr txBox="1">
            <a:spLocks/>
          </p:cNvSpPr>
          <p:nvPr/>
        </p:nvSpPr>
        <p:spPr>
          <a:xfrm>
            <a:off x="4482612" y="1655340"/>
            <a:ext cx="4263720" cy="3516041"/>
          </a:xfrm>
          <a:prstGeom prst="rect">
            <a:avLst/>
          </a:prstGeom>
        </p:spPr>
        <p:txBody>
          <a:bodyPr vert="horz" lIns="91440" tIns="45720" rIns="91440" bIns="45720" rtlCol="0">
            <a:normAutofit fontScale="3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70000"/>
              </a:lnSpc>
              <a:buFont typeface="Arial" panose="020B0604020202020204" pitchFamily="34" charset="0"/>
              <a:buChar char="•"/>
            </a:pPr>
            <a:r>
              <a:rPr lang="en-US" altLang="ko-KR" sz="43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Vehicular Edge Computing Embedded connected Vehicles using IoT/IoL Link</a:t>
            </a:r>
          </a:p>
          <a:p>
            <a:pPr marL="628650" lvl="1" indent="-171450" algn="just">
              <a:lnSpc>
                <a:spcPct val="170000"/>
              </a:lnSpc>
              <a:buFont typeface="Times New Roman" panose="02020603050405020304" pitchFamily="18" charset="0"/>
              <a:buChar char="˗"/>
            </a:pPr>
            <a:r>
              <a:rPr lang="en-US" altLang="ko-KR" sz="37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Head, Tail, Side lights on Car</a:t>
            </a:r>
          </a:p>
          <a:p>
            <a:pPr marL="628650" lvl="1" indent="-171450" algn="just">
              <a:lnSpc>
                <a:spcPct val="170000"/>
              </a:lnSpc>
              <a:buFont typeface="Times New Roman" panose="02020603050405020304" pitchFamily="18" charset="0"/>
              <a:buChar char="˗"/>
            </a:pPr>
            <a:r>
              <a:rPr lang="en-US" altLang="ko-KR" sz="37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Camera Installed on Car</a:t>
            </a:r>
          </a:p>
          <a:p>
            <a:pPr marL="628650" lvl="1" indent="-171450" algn="just">
              <a:lnSpc>
                <a:spcPct val="170000"/>
              </a:lnSpc>
              <a:buFont typeface="Times New Roman" panose="02020603050405020304" pitchFamily="18" charset="0"/>
              <a:buChar char="˗"/>
            </a:pPr>
            <a:r>
              <a:rPr lang="en-US" altLang="ko-KR" sz="37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70000"/>
              </a:lnSpc>
              <a:buFont typeface="Times New Roman" panose="02020603050405020304" pitchFamily="18" charset="0"/>
              <a:buChar char="˗"/>
            </a:pPr>
            <a:r>
              <a:rPr lang="en-US" altLang="ko-KR" sz="37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a:t>
            </a:r>
          </a:p>
          <a:p>
            <a:pPr marL="1200150" lvl="2" indent="-285750" algn="just">
              <a:lnSpc>
                <a:spcPct val="170000"/>
              </a:lnSpc>
              <a:buFont typeface="Arial" panose="020B0604020202020204" pitchFamily="34" charset="0"/>
              <a:buChar char="▫"/>
            </a:pPr>
            <a:r>
              <a:rPr lang="en-US" altLang="ko-KR" sz="37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 VPPM, Offset-VPWM, Multilevel PPM, Inverted PPM, Subcarrier PPM, DSSS SIK etc.</a:t>
            </a:r>
          </a:p>
          <a:p>
            <a:pPr marL="628650" lvl="1" indent="-171450" algn="just">
              <a:lnSpc>
                <a:spcPct val="170000"/>
              </a:lnSpc>
              <a:buFont typeface="Times New Roman" panose="02020603050405020304" pitchFamily="18" charset="0"/>
              <a:buChar char="˗"/>
            </a:pPr>
            <a:r>
              <a:rPr lang="en-US" altLang="ko-KR" sz="37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5Mb/s</a:t>
            </a:r>
          </a:p>
          <a:p>
            <a:pPr marL="628650" lvl="1" indent="-171450" algn="just">
              <a:lnSpc>
                <a:spcPct val="170000"/>
              </a:lnSpc>
              <a:buFont typeface="Times New Roman" panose="02020603050405020304" pitchFamily="18" charset="0"/>
              <a:buChar char="˗"/>
            </a:pPr>
            <a:r>
              <a:rPr lang="en-US" altLang="ko-KR" sz="37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just">
              <a:lnSpc>
                <a:spcPct val="170000"/>
              </a:lnSpc>
              <a:buFont typeface="Times New Roman" panose="02020603050405020304" pitchFamily="18" charset="0"/>
              <a:buChar char="˗"/>
            </a:pPr>
            <a:r>
              <a:rPr lang="en-US" altLang="ko-KR" sz="37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5m ~ 200m</a:t>
            </a:r>
          </a:p>
        </p:txBody>
      </p:sp>
      <p:sp>
        <p:nvSpPr>
          <p:cNvPr id="13" name="직사각형 31"/>
          <p:cNvSpPr/>
          <p:nvPr/>
        </p:nvSpPr>
        <p:spPr>
          <a:xfrm>
            <a:off x="443625" y="5253418"/>
            <a:ext cx="8256748" cy="1023165"/>
          </a:xfrm>
          <a:prstGeom prst="rect">
            <a:avLst/>
          </a:prstGeom>
        </p:spPr>
        <p:txBody>
          <a:bodyPr wrap="square">
            <a:spAutoFit/>
          </a:bodyPr>
          <a:lstStyle/>
          <a:p>
            <a:pPr algn="just">
              <a:lnSpc>
                <a:spcPct val="150000"/>
              </a:lnSpc>
            </a:pP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 Use the Vehicular Edge Computing technology on vehicle to predict the status of car, driving habit, traffic status, etc. and the predicted information's are shared to the connected vehicles using IoT/IoL optical wireless link.</a:t>
            </a:r>
          </a:p>
        </p:txBody>
      </p:sp>
      <p:grpSp>
        <p:nvGrpSpPr>
          <p:cNvPr id="17" name="그룹 16"/>
          <p:cNvGrpSpPr/>
          <p:nvPr/>
        </p:nvGrpSpPr>
        <p:grpSpPr>
          <a:xfrm>
            <a:off x="535867" y="1847943"/>
            <a:ext cx="3731333" cy="3153864"/>
            <a:chOff x="413865" y="648004"/>
            <a:chExt cx="5512150" cy="5453858"/>
          </a:xfrm>
        </p:grpSpPr>
        <p:grpSp>
          <p:nvGrpSpPr>
            <p:cNvPr id="20" name="그룹 19"/>
            <p:cNvGrpSpPr/>
            <p:nvPr/>
          </p:nvGrpSpPr>
          <p:grpSpPr>
            <a:xfrm>
              <a:off x="413865" y="648004"/>
              <a:ext cx="5512150" cy="5453858"/>
              <a:chOff x="484203" y="648003"/>
              <a:chExt cx="5122610" cy="5023223"/>
            </a:xfrm>
          </p:grpSpPr>
          <p:pic>
            <p:nvPicPr>
              <p:cNvPr id="27" name="Picture 2" descr="car upper viewì ëí ì´ë¯¸ì§ ê²ìê²°ê³¼"/>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3591" y="648003"/>
                <a:ext cx="5023222" cy="5023223"/>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8" descr="car upper view pngì ëí ì´ë¯¸ì§ ê²ìê²°ê³¼"/>
              <p:cNvPicPr>
                <a:picLocks noChangeAspect="1" noChangeArrowheads="1"/>
              </p:cNvPicPr>
              <p:nvPr/>
            </p:nvPicPr>
            <p:blipFill>
              <a:blip r:embed="rId4" cstate="print">
                <a:clrChange>
                  <a:clrFrom>
                    <a:srgbClr val="FFFFFF"/>
                  </a:clrFrom>
                  <a:clrTo>
                    <a:srgbClr val="FFFFFF">
                      <a:alpha val="0"/>
                    </a:srgbClr>
                  </a:clrTo>
                </a:clrChange>
                <a:extLst>
                  <a:ext uri="{BEBA8EAE-BF5A-486C-A8C5-ECC9F3942E4B}">
                    <a14:imgProps xmlns:a14="http://schemas.microsoft.com/office/drawing/2010/main">
                      <a14:imgLayer r:embed="rId5">
                        <a14:imgEffect>
                          <a14:artisticCutout/>
                        </a14:imgEffect>
                        <a14:imgEffect>
                          <a14:saturation sat="66000"/>
                        </a14:imgEffect>
                      </a14:imgLayer>
                    </a14:imgProps>
                  </a:ext>
                  <a:ext uri="{28A0092B-C50C-407E-A947-70E740481C1C}">
                    <a14:useLocalDpi xmlns:a14="http://schemas.microsoft.com/office/drawing/2010/main" val="0"/>
                  </a:ext>
                </a:extLst>
              </a:blip>
              <a:srcRect/>
              <a:stretch>
                <a:fillRect/>
              </a:stretch>
            </p:blipFill>
            <p:spPr bwMode="auto">
              <a:xfrm rot="5400000">
                <a:off x="3640415" y="985528"/>
                <a:ext cx="2303921" cy="1628874"/>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10" descr="ê´ë ¨ ì´ë¯¸ì§"/>
              <p:cNvPicPr>
                <a:picLocks noChangeAspect="1" noChangeArrowheads="1"/>
              </p:cNvPicPr>
              <p:nvPr/>
            </p:nvPicPr>
            <p:blipFill>
              <a:blip r:embed="rId6">
                <a:clrChange>
                  <a:clrFrom>
                    <a:srgbClr val="FFFFFF"/>
                  </a:clrFrom>
                  <a:clrTo>
                    <a:srgbClr val="FFFFFF">
                      <a:alpha val="0"/>
                    </a:srgbClr>
                  </a:clrTo>
                </a:clrChange>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rot="16200000">
                <a:off x="-129803" y="3391776"/>
                <a:ext cx="2711758" cy="1483745"/>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12" descr="ê´ë ¨ ì´ë¯¸ì§"/>
              <p:cNvPicPr>
                <a:picLocks noChangeAspect="1" noChangeArrowheads="1"/>
              </p:cNvPicPr>
              <p:nvPr/>
            </p:nvPicPr>
            <p:blipFill rotWithShape="1">
              <a:blip r:embed="rId7" cstate="print">
                <a:clrChange>
                  <a:clrFrom>
                    <a:srgbClr val="F6F6F6"/>
                  </a:clrFrom>
                  <a:clrTo>
                    <a:srgbClr val="F6F6F6">
                      <a:alpha val="0"/>
                    </a:srgbClr>
                  </a:clrTo>
                </a:clrChange>
                <a:extLst>
                  <a:ext uri="{BEBA8EAE-BF5A-486C-A8C5-ECC9F3942E4B}">
                    <a14:imgProps xmlns:a14="http://schemas.microsoft.com/office/drawing/2010/main">
                      <a14:imgLayer r:embed="rId8">
                        <a14:imgEffect>
                          <a14:artisticBlur radius="3"/>
                        </a14:imgEffect>
                      </a14:imgLayer>
                    </a14:imgProps>
                  </a:ext>
                  <a:ext uri="{28A0092B-C50C-407E-A947-70E740481C1C}">
                    <a14:useLocalDpi xmlns:a14="http://schemas.microsoft.com/office/drawing/2010/main" val="0"/>
                  </a:ext>
                </a:extLst>
              </a:blip>
              <a:srcRect l="11773" r="11409"/>
              <a:stretch/>
            </p:blipFill>
            <p:spPr bwMode="auto">
              <a:xfrm rot="5611694">
                <a:off x="2008459" y="3569272"/>
                <a:ext cx="2586796" cy="1581044"/>
              </a:xfrm>
              <a:prstGeom prst="rect">
                <a:avLst/>
              </a:prstGeom>
              <a:noFill/>
              <a:extLst>
                <a:ext uri="{909E8E84-426E-40DD-AFC4-6F175D3DCCD1}">
                  <a14:hiddenFill xmlns:a14="http://schemas.microsoft.com/office/drawing/2010/main">
                    <a:solidFill>
                      <a:srgbClr val="FFFFFF"/>
                    </a:solidFill>
                  </a14:hiddenFill>
                </a:ext>
              </a:extLst>
            </p:spPr>
          </p:pic>
        </p:grpSp>
        <p:cxnSp>
          <p:nvCxnSpPr>
            <p:cNvPr id="19" name="구부러진 연결선 18"/>
            <p:cNvCxnSpPr/>
            <p:nvPr/>
          </p:nvCxnSpPr>
          <p:spPr>
            <a:xfrm rot="5400000" flipH="1" flipV="1">
              <a:off x="2508685" y="1935837"/>
              <a:ext cx="2133913" cy="704456"/>
            </a:xfrm>
            <a:prstGeom prst="curvedConnector3">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31" name="Isosceles Triangle 30">
            <a:extLst>
              <a:ext uri="{FF2B5EF4-FFF2-40B4-BE49-F238E27FC236}">
                <a16:creationId xmlns:a16="http://schemas.microsoft.com/office/drawing/2014/main" id="{2F26F0F6-A930-4384-B187-8F67B41345F5}"/>
              </a:ext>
            </a:extLst>
          </p:cNvPr>
          <p:cNvSpPr/>
          <p:nvPr/>
        </p:nvSpPr>
        <p:spPr>
          <a:xfrm rot="12564298">
            <a:off x="3153062" y="2882921"/>
            <a:ext cx="642789" cy="1263175"/>
          </a:xfrm>
          <a:prstGeom prst="triangle">
            <a:avLst>
              <a:gd name="adj" fmla="val 79794"/>
            </a:avLst>
          </a:prstGeom>
          <a:solidFill>
            <a:srgbClr val="FFFF00">
              <a:alpha val="3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Isosceles Triangle 31">
            <a:extLst>
              <a:ext uri="{FF2B5EF4-FFF2-40B4-BE49-F238E27FC236}">
                <a16:creationId xmlns:a16="http://schemas.microsoft.com/office/drawing/2014/main" id="{7DA8E257-C621-4CD5-ABA9-ECE758D1CEE3}"/>
              </a:ext>
            </a:extLst>
          </p:cNvPr>
          <p:cNvSpPr/>
          <p:nvPr/>
        </p:nvSpPr>
        <p:spPr>
          <a:xfrm rot="4047004">
            <a:off x="1356266" y="2978492"/>
            <a:ext cx="642789" cy="1263175"/>
          </a:xfrm>
          <a:prstGeom prst="triangle">
            <a:avLst>
              <a:gd name="adj" fmla="val 79794"/>
            </a:avLst>
          </a:prstGeom>
          <a:solidFill>
            <a:srgbClr val="FFFF00">
              <a:alpha val="3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01529868-EE04-4784-A773-BE2E448F5B9A}"/>
              </a:ext>
            </a:extLst>
          </p:cNvPr>
          <p:cNvSpPr txBox="1"/>
          <p:nvPr/>
        </p:nvSpPr>
        <p:spPr>
          <a:xfrm rot="18700518">
            <a:off x="3056614" y="3369199"/>
            <a:ext cx="683200" cy="215444"/>
          </a:xfrm>
          <a:prstGeom prst="rect">
            <a:avLst/>
          </a:prstGeom>
          <a:noFill/>
        </p:spPr>
        <p:txBody>
          <a:bodyPr wrap="none" rtlCol="0">
            <a:spAutoFit/>
          </a:bodyPr>
          <a:lstStyle/>
          <a:p>
            <a:r>
              <a:rPr lang="en-US" sz="800" b="1" dirty="0">
                <a:solidFill>
                  <a:schemeClr val="bg1"/>
                </a:solidFill>
              </a:rPr>
              <a:t>IoT/IoL Link</a:t>
            </a:r>
          </a:p>
        </p:txBody>
      </p:sp>
      <p:sp>
        <p:nvSpPr>
          <p:cNvPr id="33" name="TextBox 32">
            <a:extLst>
              <a:ext uri="{FF2B5EF4-FFF2-40B4-BE49-F238E27FC236}">
                <a16:creationId xmlns:a16="http://schemas.microsoft.com/office/drawing/2014/main" id="{EC963188-CF60-421F-A9A7-64B113BE2A4E}"/>
              </a:ext>
            </a:extLst>
          </p:cNvPr>
          <p:cNvSpPr txBox="1"/>
          <p:nvPr/>
        </p:nvSpPr>
        <p:spPr>
          <a:xfrm rot="20952190">
            <a:off x="1227091" y="3637079"/>
            <a:ext cx="683200" cy="215444"/>
          </a:xfrm>
          <a:prstGeom prst="rect">
            <a:avLst/>
          </a:prstGeom>
          <a:noFill/>
        </p:spPr>
        <p:txBody>
          <a:bodyPr wrap="none" rtlCol="0">
            <a:spAutoFit/>
          </a:bodyPr>
          <a:lstStyle/>
          <a:p>
            <a:r>
              <a:rPr lang="en-US" sz="800" b="1" dirty="0">
                <a:solidFill>
                  <a:schemeClr val="bg1"/>
                </a:solidFill>
              </a:rPr>
              <a:t>IoT/IoL Link</a:t>
            </a:r>
          </a:p>
        </p:txBody>
      </p:sp>
    </p:spTree>
    <p:extLst>
      <p:ext uri="{BB962C8B-B14F-4D97-AF65-F5344CB8AC3E}">
        <p14:creationId xmlns:p14="http://schemas.microsoft.com/office/powerpoint/2010/main" val="1155247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762000"/>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latin typeface="Times New Roman" panose="02020603050405020304" pitchFamily="18" charset="0"/>
                <a:cs typeface="Times New Roman" panose="02020603050405020304" pitchFamily="18" charset="0"/>
              </a:rPr>
              <a:t>Conclusion</a:t>
            </a:r>
            <a:endParaRPr lang="en-US" sz="3200" b="1" dirty="0">
              <a:latin typeface="Times New Roman" panose="02020603050405020304" pitchFamily="18" charset="0"/>
              <a:cs typeface="Times New Roman" panose="02020603050405020304" pitchFamily="18" charset="0"/>
            </a:endParaRPr>
          </a:p>
        </p:txBody>
      </p:sp>
      <p:sp>
        <p:nvSpPr>
          <p:cNvPr id="7" name="Content Placeholder 2"/>
          <p:cNvSpPr txBox="1">
            <a:spLocks/>
          </p:cNvSpPr>
          <p:nvPr/>
        </p:nvSpPr>
        <p:spPr>
          <a:xfrm>
            <a:off x="331711" y="1905000"/>
            <a:ext cx="8783437" cy="32004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5</a:t>
            </a:r>
          </a:p>
        </p:txBody>
      </p:sp>
      <p:sp>
        <p:nvSpPr>
          <p:cNvPr id="5" name="Content Placeholder 2"/>
          <p:cNvSpPr txBox="1">
            <a:spLocks/>
          </p:cNvSpPr>
          <p:nvPr/>
        </p:nvSpPr>
        <p:spPr>
          <a:xfrm>
            <a:off x="457200" y="2057400"/>
            <a:ext cx="8229600" cy="34290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the vehicular edge computing enabled IoT/IoL connected vehicle for onroad distracted driving prediction and control</a:t>
            </a:r>
          </a:p>
          <a:p>
            <a:pPr marL="342900" indent="-342900" algn="just">
              <a:buFont typeface="Arial" panose="020B0604020202020204" pitchFamily="34" charset="0"/>
              <a:buChar char="•"/>
              <a:tabLst>
                <a:tab pos="2417763" algn="l"/>
              </a:tabLst>
            </a:pP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head, tail and side lights of the vehicle to transmit the vehicle and road condition information's and uses the camera installed in the vehicle to decode using image sensor communication technology.</a:t>
            </a: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propose method provides efficient method to predict distracted driving and avoid accidents in the roadway.</a:t>
            </a:r>
          </a:p>
        </p:txBody>
      </p:sp>
    </p:spTree>
    <p:extLst>
      <p:ext uri="{BB962C8B-B14F-4D97-AF65-F5344CB8AC3E}">
        <p14:creationId xmlns:p14="http://schemas.microsoft.com/office/powerpoint/2010/main" val="27746277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15304</TotalTime>
  <Words>469</Words>
  <Application>Microsoft Office PowerPoint</Application>
  <PresentationFormat>On-screen Show (4:3)</PresentationFormat>
  <Paragraphs>69</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Vinayagam Mariappan</cp:lastModifiedBy>
  <cp:revision>537</cp:revision>
  <cp:lastPrinted>2017-05-07T15:48:38Z</cp:lastPrinted>
  <dcterms:created xsi:type="dcterms:W3CDTF">2010-05-15T17:50:32Z</dcterms:created>
  <dcterms:modified xsi:type="dcterms:W3CDTF">2019-09-19T02:45:48Z</dcterms:modified>
</cp:coreProperties>
</file>