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9A1"/>
    <a:srgbClr val="B1C8CE"/>
    <a:srgbClr val="F8F456"/>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2709" autoAdjust="0"/>
    <p:restoredTop sz="96159" autoAdjust="0"/>
  </p:normalViewPr>
  <p:slideViewPr>
    <p:cSldViewPr>
      <p:cViewPr varScale="1">
        <p:scale>
          <a:sx n="79" d="100"/>
          <a:sy n="79" d="100"/>
        </p:scale>
        <p:origin x="22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9/19/2019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2018</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9/19/2019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697761A-F4E6-294D-9AFB-521E0AC40CDA}" type="datetime1">
              <a:rPr lang="en-US" smtClean="0"/>
              <a:t>9/19/2019</a:t>
            </a:fld>
            <a:endParaRPr lang="en-US"/>
          </a:p>
        </p:txBody>
      </p:sp>
      <p:sp>
        <p:nvSpPr>
          <p:cNvPr id="5" name="Footer Placeholder 4"/>
          <p:cNvSpPr>
            <a:spLocks noGrp="1"/>
          </p:cNvSpPr>
          <p:nvPr>
            <p:ph type="ftr" sz="quarter" idx="11"/>
          </p:nvPr>
        </p:nvSpPr>
        <p:spPr/>
        <p:txBody>
          <a:bodyPr/>
          <a:lstStyle/>
          <a:p>
            <a:endParaRPr lang="en-US" dirty="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4478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2019</a:t>
            </a: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15-19-0439-00-0vat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968935-F7C2-2943-A84E-BC9132FE84FE}" type="datetime1">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EE152-3E99-7342-B6D8-9F040714AC7D}" type="datetime1">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2018</a:t>
            </a: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15-19-0439-00-0vat</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2879A4-D9B4-F64D-A058-EF37CC0DC8FD}" type="datetime1">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2B5D2A-4D6C-8143-8602-4163F4B50C71}" type="datetime1">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D3F40-E048-474A-9262-361127BB8570}" type="datetime1">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9/19/2019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355031"/>
            <a:ext cx="9144000" cy="6093976"/>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dirty="0">
                <a:latin typeface="Times New Roman" pitchFamily="18" charset="0"/>
                <a:cs typeface="Times New Roman" pitchFamily="18" charset="0"/>
              </a:rPr>
              <a:t> Warehouse Position Localization Using OCC Link for Solar Powered Warehouse Safety Solution</a:t>
            </a:r>
          </a:p>
          <a:p>
            <a:pPr marL="228600"/>
            <a:r>
              <a:rPr lang="en-US" sz="1600" b="1" dirty="0">
                <a:latin typeface="Times New Roman" pitchFamily="18" charset="0"/>
                <a:cs typeface="Times New Roman" pitchFamily="18" charset="0"/>
              </a:rPr>
              <a:t>Date Submitted: </a:t>
            </a:r>
            <a:r>
              <a:rPr lang="en-US" sz="1600" dirty="0">
                <a:latin typeface="Times New Roman" pitchFamily="18" charset="0"/>
                <a:cs typeface="Times New Roman" pitchFamily="18" charset="0"/>
              </a:rPr>
              <a:t>September 2019	</a:t>
            </a:r>
          </a:p>
          <a:p>
            <a:pPr marL="228600" algn="just"/>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Jaesang Cha (VTASK Co., Ltd), </a:t>
            </a:r>
            <a:r>
              <a:rPr lang="en-US" sz="1600" dirty="0" err="1">
                <a:latin typeface="Times New Roman" pitchFamily="18" charset="0"/>
                <a:cs typeface="Times New Roman" pitchFamily="18" charset="0"/>
              </a:rPr>
              <a:t>Juphil</a:t>
            </a:r>
            <a:r>
              <a:rPr lang="en-US" sz="1600" dirty="0">
                <a:latin typeface="Times New Roman" pitchFamily="18" charset="0"/>
                <a:cs typeface="Times New Roman" pitchFamily="18" charset="0"/>
              </a:rPr>
              <a:t> Cho (</a:t>
            </a:r>
            <a:r>
              <a:rPr lang="en-US" sz="1600" dirty="0" err="1">
                <a:latin typeface="Times New Roman" pitchFamily="18" charset="0"/>
                <a:cs typeface="Times New Roman" pitchFamily="18" charset="0"/>
              </a:rPr>
              <a:t>Kunsan</a:t>
            </a:r>
            <a:r>
              <a:rPr lang="en-US" sz="1600" dirty="0">
                <a:latin typeface="Times New Roman" pitchFamily="18" charset="0"/>
                <a:cs typeface="Times New Roman" pitchFamily="18" charset="0"/>
              </a:rPr>
              <a:t> National Univ.), </a:t>
            </a:r>
            <a:r>
              <a:rPr lang="en-US" sz="1600" dirty="0" err="1">
                <a:latin typeface="Times New Roman" pitchFamily="18" charset="0"/>
                <a:cs typeface="Times New Roman" pitchFamily="18" charset="0"/>
              </a:rPr>
              <a:t>Sangwoon</a:t>
            </a:r>
            <a:r>
              <a:rPr lang="en-US" sz="1600" dirty="0">
                <a:latin typeface="Times New Roman" pitchFamily="18" charset="0"/>
                <a:cs typeface="Times New Roman" pitchFamily="18" charset="0"/>
              </a:rPr>
              <a:t> Lee (</a:t>
            </a:r>
            <a:r>
              <a:rPr lang="en-US" sz="1600" dirty="0" err="1">
                <a:latin typeface="Times New Roman" pitchFamily="18" charset="0"/>
                <a:cs typeface="Times New Roman" pitchFamily="18" charset="0"/>
              </a:rPr>
              <a:t>Namseoul</a:t>
            </a:r>
            <a:r>
              <a:rPr lang="en-US" sz="1600" dirty="0">
                <a:latin typeface="Times New Roman" pitchFamily="18" charset="0"/>
                <a:cs typeface="Times New Roman" pitchFamily="18" charset="0"/>
              </a:rPr>
              <a:t> Univ.), Hwang </a:t>
            </a:r>
            <a:r>
              <a:rPr lang="en-US" sz="1600" dirty="0" err="1">
                <a:latin typeface="Times New Roman" pitchFamily="18" charset="0"/>
                <a:cs typeface="Times New Roman" pitchFamily="18" charset="0"/>
              </a:rPr>
              <a:t>Hyeonseok</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Seoil</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Un.v</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Daeyoon</a:t>
            </a:r>
            <a:r>
              <a:rPr lang="en-US" sz="1600" dirty="0">
                <a:latin typeface="Times New Roman" pitchFamily="18" charset="0"/>
                <a:cs typeface="Times New Roman" pitchFamily="18" charset="0"/>
              </a:rPr>
              <a:t> Cha (VTASK Co., Ltd), </a:t>
            </a:r>
            <a:r>
              <a:rPr lang="en-US" sz="1600" dirty="0" err="1">
                <a:latin typeface="Times New Roman" pitchFamily="18" charset="0"/>
                <a:cs typeface="Times New Roman" pitchFamily="18" charset="0"/>
              </a:rPr>
              <a:t>YoungMin</a:t>
            </a:r>
            <a:r>
              <a:rPr lang="en-US" sz="1600" dirty="0">
                <a:latin typeface="Times New Roman" pitchFamily="18" charset="0"/>
                <a:cs typeface="Times New Roman" pitchFamily="18" charset="0"/>
              </a:rPr>
              <a:t> Kim (</a:t>
            </a:r>
            <a:r>
              <a:rPr lang="en-US" sz="1600" dirty="0" err="1">
                <a:latin typeface="Times New Roman" pitchFamily="18" charset="0"/>
                <a:cs typeface="Times New Roman" pitchFamily="18" charset="0"/>
              </a:rPr>
              <a:t>Welfrun</a:t>
            </a:r>
            <a:r>
              <a:rPr lang="en-US" sz="1600" dirty="0">
                <a:latin typeface="Times New Roman" pitchFamily="18" charset="0"/>
                <a:cs typeface="Times New Roman" pitchFamily="18" charset="0"/>
              </a:rPr>
              <a:t> Co., Ltd), </a:t>
            </a:r>
            <a:r>
              <a:rPr lang="en-US" sz="1600" dirty="0" err="1">
                <a:latin typeface="Times New Roman" pitchFamily="18" charset="0"/>
                <a:cs typeface="Times New Roman" pitchFamily="18" charset="0"/>
              </a:rPr>
              <a:t>Kaewon</a:t>
            </a:r>
            <a:r>
              <a:rPr lang="en-US" sz="1600" dirty="0">
                <a:latin typeface="Times New Roman" pitchFamily="18" charset="0"/>
                <a:cs typeface="Times New Roman" pitchFamily="18" charset="0"/>
              </a:rPr>
              <a:t> Choi (SKKU),</a:t>
            </a:r>
            <a:r>
              <a:rPr lang="en-US" sz="1600" dirty="0" err="1">
                <a:latin typeface="Times New Roman" pitchFamily="18" charset="0"/>
                <a:cs typeface="Times New Roman" pitchFamily="18" charset="0"/>
              </a:rPr>
              <a:t>Minsoo</a:t>
            </a:r>
            <a:r>
              <a:rPr lang="en-US" sz="1600" dirty="0">
                <a:latin typeface="Times New Roman" pitchFamily="18" charset="0"/>
                <a:cs typeface="Times New Roman" pitchFamily="18" charset="0"/>
              </a:rPr>
              <a:t> Kim(Sang Rim Corp.), </a:t>
            </a:r>
            <a:r>
              <a:rPr lang="en-US" sz="1600" dirty="0" err="1">
                <a:latin typeface="Times New Roman" pitchFamily="18" charset="0"/>
                <a:cs typeface="Times New Roman" pitchFamily="18" charset="0"/>
              </a:rPr>
              <a:t>Taejoon</a:t>
            </a:r>
            <a:r>
              <a:rPr lang="en-US" sz="1600" dirty="0">
                <a:latin typeface="Times New Roman" pitchFamily="18" charset="0"/>
                <a:cs typeface="Times New Roman" pitchFamily="18" charset="0"/>
              </a:rPr>
              <a:t> Park(Sang Rim Corp.), </a:t>
            </a:r>
            <a:r>
              <a:rPr lang="en-US" sz="1600" dirty="0" err="1">
                <a:latin typeface="Times New Roman" pitchFamily="18" charset="0"/>
                <a:cs typeface="Times New Roman" pitchFamily="18" charset="0"/>
              </a:rPr>
              <a:t>Hyejeong</a:t>
            </a:r>
            <a:r>
              <a:rPr lang="en-US" sz="1600" dirty="0">
                <a:latin typeface="Times New Roman" pitchFamily="18" charset="0"/>
                <a:cs typeface="Times New Roman" pitchFamily="18" charset="0"/>
              </a:rPr>
              <a:t> Cho (RIZM), Sung </a:t>
            </a:r>
            <a:r>
              <a:rPr lang="en-US" sz="1600" dirty="0" err="1">
                <a:latin typeface="Times New Roman" pitchFamily="18" charset="0"/>
                <a:cs typeface="Times New Roman" pitchFamily="18" charset="0"/>
              </a:rPr>
              <a:t>Hoon</a:t>
            </a:r>
            <a:r>
              <a:rPr lang="en-US" sz="1600" dirty="0">
                <a:latin typeface="Times New Roman" pitchFamily="18" charset="0"/>
                <a:cs typeface="Times New Roman" pitchFamily="18" charset="0"/>
              </a:rPr>
              <a:t> Yoon (</a:t>
            </a:r>
            <a:r>
              <a:rPr lang="en-US" sz="1600" dirty="0" err="1">
                <a:latin typeface="Times New Roman" pitchFamily="18" charset="0"/>
                <a:cs typeface="Times New Roman" pitchFamily="18" charset="0"/>
              </a:rPr>
              <a:t>Kogen</a:t>
            </a:r>
            <a:r>
              <a:rPr lang="en-US" sz="1600" dirty="0">
                <a:latin typeface="Times New Roman" pitchFamily="18" charset="0"/>
                <a:cs typeface="Times New Roman" pitchFamily="18" charset="0"/>
              </a:rPr>
              <a:t> Corp.),Timur </a:t>
            </a:r>
            <a:r>
              <a:rPr lang="en-US" sz="1600" dirty="0" err="1">
                <a:latin typeface="Times New Roman" pitchFamily="18" charset="0"/>
                <a:cs typeface="Times New Roman" pitchFamily="18" charset="0"/>
              </a:rPr>
              <a:t>Khudaybergenov</a:t>
            </a:r>
            <a:r>
              <a:rPr lang="en-US" sz="1600" dirty="0">
                <a:latin typeface="Times New Roman" pitchFamily="18" charset="0"/>
                <a:cs typeface="Times New Roman" pitchFamily="18" charset="0"/>
              </a:rPr>
              <a:t> (SNUST), </a:t>
            </a:r>
            <a:r>
              <a:rPr lang="en-US" sz="1600" dirty="0" err="1">
                <a:latin typeface="Times New Roman" pitchFamily="18" charset="0"/>
                <a:cs typeface="Times New Roman" pitchFamily="18" charset="0"/>
              </a:rPr>
              <a:t>Deokgun</a:t>
            </a:r>
            <a:r>
              <a:rPr lang="en-US" sz="1600" dirty="0">
                <a:latin typeface="Times New Roman" pitchFamily="18" charset="0"/>
                <a:cs typeface="Times New Roman" pitchFamily="18" charset="0"/>
              </a:rPr>
              <a:t> Woo (SNUST), Vinayagam Mariappan (SNUST)</a:t>
            </a:r>
          </a:p>
          <a:p>
            <a:pPr marL="228600" algn="just"/>
            <a:r>
              <a:rPr lang="en-US" sz="1600" b="1" dirty="0">
                <a:latin typeface="Times New Roman" pitchFamily="18" charset="0"/>
                <a:cs typeface="Times New Roman" pitchFamily="18" charset="0"/>
              </a:rPr>
              <a:t>Address: </a:t>
            </a:r>
            <a:r>
              <a:rPr lang="en-US" sz="1600" dirty="0">
                <a:latin typeface="Times New Roman" pitchFamily="18" charset="0"/>
                <a:cs typeface="Times New Roman" pitchFamily="18" charset="0"/>
              </a:rPr>
              <a:t>Contact Information: +82-2-970-6431, FAX: +82-2-970-6123, E-Mail: chajs@seoultech.ac.kr </a:t>
            </a:r>
          </a:p>
          <a:p>
            <a:pPr marL="228600" algn="just"/>
            <a:r>
              <a:rPr lang="en-US" sz="1600" b="1" dirty="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V2I Optical Wireless link design consideration for VAT. This proposed optical camera communication (OCC) link using visible light communication (VLC) technology to do position localization of an Fire Fighting Drone in the smart warehouse security Service. This solution is introduced as a part of a complex of security and logistics automation in the smart warehouse. </a:t>
            </a: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OCCs Link using VLC technology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latin typeface="Times New Roman" panose="02020603050405020304" pitchFamily="18" charset="0"/>
                <a:ea typeface="굴림" panose="020B0600000101010101" pitchFamily="50" charset="-127"/>
                <a:cs typeface="Times New Roman" panose="02020603050405020304" pitchFamily="18" charset="0"/>
              </a:rPr>
              <a:t>Contents</a:t>
            </a:r>
            <a:endParaRPr lang="en-US" sz="3200" b="1" dirty="0">
              <a:latin typeface="Times New Roman" panose="02020603050405020304" pitchFamily="18" charset="0"/>
              <a:cs typeface="Times New Roman" panose="02020603050405020304" pitchFamily="18" charset="0"/>
            </a:endParaRPr>
          </a:p>
        </p:txBody>
      </p:sp>
      <p:sp>
        <p:nvSpPr>
          <p:cNvPr id="7" name="Content Placeholder 2"/>
          <p:cNvSpPr txBox="1">
            <a:spLocks/>
          </p:cNvSpPr>
          <p:nvPr/>
        </p:nvSpPr>
        <p:spPr>
          <a:xfrm>
            <a:off x="495300" y="2033587"/>
            <a:ext cx="8153400" cy="20812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Security Drone in Warehouse Security</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OCC Link Based Security Drone Position Localization</a:t>
            </a: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2</a:t>
            </a:r>
          </a:p>
        </p:txBody>
      </p:sp>
    </p:spTree>
    <p:extLst>
      <p:ext uri="{BB962C8B-B14F-4D97-AF65-F5344CB8AC3E}">
        <p14:creationId xmlns:p14="http://schemas.microsoft.com/office/powerpoint/2010/main" val="2035284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txBox="1">
            <a:spLocks/>
          </p:cNvSpPr>
          <p:nvPr/>
        </p:nvSpPr>
        <p:spPr>
          <a:xfrm>
            <a:off x="3702278" y="1181394"/>
            <a:ext cx="5055509" cy="5134071"/>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Warehouses and storage facilities are often targeted by burglars or nature fire accidents due to stocked items.</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provide reliable warehouse security, everything logistic items risk-related needs to be factored in, from theft prevention, access control, surveillance, fire and safety, to disaster recovery, data security and environmental monitoring.</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Drones already used for emergency and disaster management programs, national weather service tracking and traffic management programs, etc.</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to add connectivity between warehouse infrastructure and security service drone.</a:t>
            </a:r>
          </a:p>
          <a:p>
            <a:pPr marL="285750" indent="-285750" algn="just">
              <a:lnSpc>
                <a:spcPct val="150000"/>
              </a:lnSpc>
              <a:buFont typeface="Arial" panose="020B0604020202020204" pitchFamily="34" charset="0"/>
              <a:buChar char="•"/>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warehouse lightings built-in sensor interface to transmit the warehouse area environmental conditions and  Drone installed with camera to receive information using light communication technology to predict the every areas environmental safety measures. </a:t>
            </a: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3</a:t>
            </a:r>
          </a:p>
        </p:txBody>
      </p:sp>
      <p:sp>
        <p:nvSpPr>
          <p:cNvPr id="12" name="Title 1">
            <a:extLst>
              <a:ext uri="{FF2B5EF4-FFF2-40B4-BE49-F238E27FC236}">
                <a16:creationId xmlns:a16="http://schemas.microsoft.com/office/drawing/2014/main" id="{2DCED658-5FDD-4D1B-9F39-269667A08D3C}"/>
              </a:ext>
            </a:extLst>
          </p:cNvPr>
          <p:cNvSpPr txBox="1">
            <a:spLocks/>
          </p:cNvSpPr>
          <p:nvPr/>
        </p:nvSpPr>
        <p:spPr>
          <a:xfrm>
            <a:off x="0" y="609600"/>
            <a:ext cx="91440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000" b="1" dirty="0">
                <a:latin typeface="Times New Roman" panose="02020603050405020304" pitchFamily="18" charset="0"/>
                <a:cs typeface="Times New Roman" panose="02020603050405020304" pitchFamily="18" charset="0"/>
              </a:rPr>
              <a:t>Needs for </a:t>
            </a:r>
            <a:r>
              <a:rPr lang="en-US" altLang="ko-KR" sz="3200" b="1" dirty="0">
                <a:latin typeface="Times New Roman" panose="02020603050405020304" pitchFamily="18" charset="0"/>
                <a:ea typeface="굴림" panose="020B0600000101010101" pitchFamily="50" charset="-127"/>
                <a:cs typeface="Times New Roman" panose="02020603050405020304" pitchFamily="18" charset="0"/>
              </a:rPr>
              <a:t>Security</a:t>
            </a:r>
            <a:r>
              <a:rPr lang="en-US" altLang="ko-KR" sz="3000" b="1" dirty="0">
                <a:latin typeface="Times New Roman" panose="02020603050405020304" pitchFamily="18" charset="0"/>
                <a:cs typeface="Times New Roman" panose="02020603050405020304" pitchFamily="18" charset="0"/>
              </a:rPr>
              <a:t> Drone in Warehouse Security</a:t>
            </a:r>
          </a:p>
        </p:txBody>
      </p:sp>
      <p:grpSp>
        <p:nvGrpSpPr>
          <p:cNvPr id="8" name="Group 7">
            <a:extLst>
              <a:ext uri="{FF2B5EF4-FFF2-40B4-BE49-F238E27FC236}">
                <a16:creationId xmlns:a16="http://schemas.microsoft.com/office/drawing/2014/main" id="{5D52BF67-675D-44ED-9B13-FDBEDC6D2854}"/>
              </a:ext>
            </a:extLst>
          </p:cNvPr>
          <p:cNvGrpSpPr/>
          <p:nvPr/>
        </p:nvGrpSpPr>
        <p:grpSpPr>
          <a:xfrm>
            <a:off x="477940" y="1428532"/>
            <a:ext cx="3332060" cy="4819868"/>
            <a:chOff x="425486" y="1495598"/>
            <a:chExt cx="3332060" cy="4819868"/>
          </a:xfrm>
        </p:grpSpPr>
        <p:sp>
          <p:nvSpPr>
            <p:cNvPr id="11" name="TextBox 10">
              <a:extLst>
                <a:ext uri="{FF2B5EF4-FFF2-40B4-BE49-F238E27FC236}">
                  <a16:creationId xmlns:a16="http://schemas.microsoft.com/office/drawing/2014/main" id="{8DD5C618-6F59-4BDE-AD9A-93EF920ABC65}"/>
                </a:ext>
              </a:extLst>
            </p:cNvPr>
            <p:cNvSpPr txBox="1"/>
            <p:nvPr/>
          </p:nvSpPr>
          <p:spPr>
            <a:xfrm rot="5400000">
              <a:off x="3449647" y="1588053"/>
              <a:ext cx="400354" cy="215444"/>
            </a:xfrm>
            <a:prstGeom prst="rect">
              <a:avLst/>
            </a:prstGeom>
            <a:noFill/>
          </p:spPr>
          <p:txBody>
            <a:bodyPr wrap="none" rtlCol="0">
              <a:spAutoFit/>
            </a:bodyPr>
            <a:lstStyle/>
            <a:p>
              <a:r>
                <a:rPr lang="en-US" sz="800" dirty="0"/>
                <a:t>Google</a:t>
              </a:r>
            </a:p>
          </p:txBody>
        </p:sp>
        <p:sp>
          <p:nvSpPr>
            <p:cNvPr id="15" name="TextBox 53"/>
            <p:cNvSpPr txBox="1">
              <a:spLocks noChangeArrowheads="1"/>
            </p:cNvSpPr>
            <p:nvPr/>
          </p:nvSpPr>
          <p:spPr bwMode="auto">
            <a:xfrm>
              <a:off x="425486" y="6069245"/>
              <a:ext cx="315591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Fire in Warehouse Logistic Storage Area &gt;</a:t>
              </a:r>
            </a:p>
          </p:txBody>
        </p:sp>
        <p:pic>
          <p:nvPicPr>
            <p:cNvPr id="7" name="Picture 6">
              <a:extLst>
                <a:ext uri="{FF2B5EF4-FFF2-40B4-BE49-F238E27FC236}">
                  <a16:creationId xmlns:a16="http://schemas.microsoft.com/office/drawing/2014/main" id="{DAADE2F7-45CB-433F-93A6-0C9D4624FB23}"/>
                </a:ext>
              </a:extLst>
            </p:cNvPr>
            <p:cNvPicPr>
              <a:picLocks noChangeAspect="1"/>
            </p:cNvPicPr>
            <p:nvPr/>
          </p:nvPicPr>
          <p:blipFill>
            <a:blip r:embed="rId3"/>
            <a:stretch>
              <a:fillRect/>
            </a:stretch>
          </p:blipFill>
          <p:spPr>
            <a:xfrm>
              <a:off x="425486" y="3996554"/>
              <a:ext cx="3155914" cy="2087758"/>
            </a:xfrm>
            <a:prstGeom prst="rect">
              <a:avLst/>
            </a:prstGeom>
          </p:spPr>
        </p:pic>
        <p:pic>
          <p:nvPicPr>
            <p:cNvPr id="16" name="Picture 2" descr="Related image">
              <a:extLst>
                <a:ext uri="{FF2B5EF4-FFF2-40B4-BE49-F238E27FC236}">
                  <a16:creationId xmlns:a16="http://schemas.microsoft.com/office/drawing/2014/main" id="{68EBC448-57E1-4662-8FDE-F9797E6A8B4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5486" y="1587040"/>
              <a:ext cx="3155914" cy="2102321"/>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53">
              <a:extLst>
                <a:ext uri="{FF2B5EF4-FFF2-40B4-BE49-F238E27FC236}">
                  <a16:creationId xmlns:a16="http://schemas.microsoft.com/office/drawing/2014/main" id="{279CE4F7-E658-48A1-AEED-1844FFD99E3A}"/>
                </a:ext>
              </a:extLst>
            </p:cNvPr>
            <p:cNvSpPr txBox="1">
              <a:spLocks noChangeArrowheads="1"/>
            </p:cNvSpPr>
            <p:nvPr/>
          </p:nvSpPr>
          <p:spPr bwMode="auto">
            <a:xfrm>
              <a:off x="425486" y="3690326"/>
              <a:ext cx="3155914" cy="297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Warehouse Logistic Storage Area &gt;</a:t>
              </a:r>
            </a:p>
          </p:txBody>
        </p:sp>
      </p:grpSp>
      <p:sp>
        <p:nvSpPr>
          <p:cNvPr id="19" name="TextBox 18">
            <a:extLst>
              <a:ext uri="{FF2B5EF4-FFF2-40B4-BE49-F238E27FC236}">
                <a16:creationId xmlns:a16="http://schemas.microsoft.com/office/drawing/2014/main" id="{0C460559-A4F1-4D5D-B7DC-B02DE07D189C}"/>
              </a:ext>
            </a:extLst>
          </p:cNvPr>
          <p:cNvSpPr txBox="1"/>
          <p:nvPr/>
        </p:nvSpPr>
        <p:spPr>
          <a:xfrm rot="5400000">
            <a:off x="3502101" y="3956796"/>
            <a:ext cx="400354" cy="215444"/>
          </a:xfrm>
          <a:prstGeom prst="rect">
            <a:avLst/>
          </a:prstGeom>
          <a:noFill/>
        </p:spPr>
        <p:txBody>
          <a:bodyPr wrap="none" rtlCol="0">
            <a:spAutoFit/>
          </a:bodyPr>
          <a:lstStyle/>
          <a:p>
            <a:r>
              <a:rPr lang="en-US" sz="800" dirty="0"/>
              <a:t>Google</a:t>
            </a:r>
          </a:p>
        </p:txBody>
      </p:sp>
    </p:spTree>
    <p:extLst>
      <p:ext uri="{BB962C8B-B14F-4D97-AF65-F5344CB8AC3E}">
        <p14:creationId xmlns:p14="http://schemas.microsoft.com/office/powerpoint/2010/main" val="2506635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Content Placeholder 2"/>
          <p:cNvSpPr txBox="1">
            <a:spLocks/>
          </p:cNvSpPr>
          <p:nvPr/>
        </p:nvSpPr>
        <p:spPr>
          <a:xfrm>
            <a:off x="4642916" y="1635012"/>
            <a:ext cx="4289160" cy="3124150"/>
          </a:xfrm>
          <a:prstGeom prst="rect">
            <a:avLst/>
          </a:prstGeom>
        </p:spPr>
        <p:txBody>
          <a:bodyPr vert="horz" lIns="91440" tIns="45720" rIns="91440" bIns="45720" rtlCol="0">
            <a:normAutofit fontScale="2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6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OCC link on Fire Fighting Drone  for Warehouse Security Services</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Warehouse Lighting Infrastructure</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CMOS Camera Installed in the Fire Fighting Drone </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a:t>
            </a:r>
          </a:p>
          <a:p>
            <a:pPr marL="1200150" lvl="2" indent="-285750" algn="just">
              <a:lnSpc>
                <a:spcPct val="170000"/>
              </a:lnSpc>
              <a:buFont typeface="Arial" panose="020B0604020202020204" pitchFamily="34" charset="0"/>
              <a:buChar char="▫"/>
            </a:pP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Offset-VPWM, Multilevel PPM, Inverted PPM, Subcarrier PPM, DSSS SIK etc.</a:t>
            </a:r>
            <a:r>
              <a:rPr lang="en-US" altLang="ko-KR" sz="37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5Mb/s</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a:t>
            </a:r>
            <a:r>
              <a:rPr lang="en-US" altLang="ko-KR" sz="4800" dirty="0" err="1">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LoS</a:t>
            </a: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(Line of Sight)</a:t>
            </a:r>
          </a:p>
          <a:p>
            <a:pPr marL="628650" lvl="1" indent="-171450" algn="just">
              <a:lnSpc>
                <a:spcPct val="170000"/>
              </a:lnSpc>
              <a:buFont typeface="Times New Roman" panose="02020603050405020304" pitchFamily="18" charset="0"/>
              <a:buChar char="˗"/>
            </a:pPr>
            <a:r>
              <a:rPr lang="en-US" altLang="ko-KR" sz="4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5m ~ 200m</a:t>
            </a:r>
            <a:endPar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43" name="TextBox 53"/>
          <p:cNvSpPr txBox="1">
            <a:spLocks noChangeArrowheads="1"/>
          </p:cNvSpPr>
          <p:nvPr/>
        </p:nvSpPr>
        <p:spPr bwMode="auto">
          <a:xfrm>
            <a:off x="58315" y="4759162"/>
            <a:ext cx="458755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a:cs typeface="Times New Roman" panose="02020603050405020304" pitchFamily="18" charset="0"/>
              </a:rPr>
              <a:t>&lt; OCC Link for </a:t>
            </a:r>
            <a:r>
              <a:rPr lang="en-US" altLang="ko-KR" sz="1000" b="1" dirty="0">
                <a:cs typeface="Times New Roman" panose="02020603050405020304" pitchFamily="18" charset="0"/>
              </a:rPr>
              <a:t>Fire Fighting Drone Position Location in Warehouse &gt;</a:t>
            </a:r>
            <a:endParaRPr kumimoji="0" lang="en-US" altLang="ko-KR" sz="1000" b="1" dirty="0">
              <a:cs typeface="Times New Roman" panose="02020603050405020304" pitchFamily="18" charset="0"/>
            </a:endParaRPr>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4</a:t>
            </a:r>
          </a:p>
        </p:txBody>
      </p:sp>
      <p:sp>
        <p:nvSpPr>
          <p:cNvPr id="8" name="직사각형 31">
            <a:extLst>
              <a:ext uri="{FF2B5EF4-FFF2-40B4-BE49-F238E27FC236}">
                <a16:creationId xmlns:a16="http://schemas.microsoft.com/office/drawing/2014/main" id="{705DECBD-92C1-4ABF-BE46-86E03262F73A}"/>
              </a:ext>
            </a:extLst>
          </p:cNvPr>
          <p:cNvSpPr/>
          <p:nvPr/>
        </p:nvSpPr>
        <p:spPr>
          <a:xfrm>
            <a:off x="457200" y="5034804"/>
            <a:ext cx="8229600" cy="1346331"/>
          </a:xfrm>
          <a:prstGeom prst="rect">
            <a:avLst/>
          </a:prstGeom>
        </p:spPr>
        <p:txBody>
          <a:bodyPr wrap="square">
            <a:spAutoFit/>
          </a:bodyPr>
          <a:lstStyle/>
          <a:p>
            <a:pPr algn="just">
              <a:lnSpc>
                <a:spcPct val="150000"/>
              </a:lnSpc>
            </a:pP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 Fire Fighting Futured Drones used in warehouse security service to prevent the theft prevention, access control, surveillance, fire and safety, to disaster recovery, data security and environmental monitoring.</a:t>
            </a:r>
          </a:p>
          <a:p>
            <a:pPr algn="just">
              <a:lnSpc>
                <a:spcPct val="150000"/>
              </a:lnSpc>
            </a:pP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 ※ Use the sensor embedded Lighting infrastructure to transmit environmental condition information about particular position,  position information,  emergency and safety access status and etc.</a:t>
            </a:r>
          </a:p>
        </p:txBody>
      </p:sp>
      <p:sp>
        <p:nvSpPr>
          <p:cNvPr id="10" name="Title 1">
            <a:extLst>
              <a:ext uri="{FF2B5EF4-FFF2-40B4-BE49-F238E27FC236}">
                <a16:creationId xmlns:a16="http://schemas.microsoft.com/office/drawing/2014/main" id="{35DD9297-9C9F-405E-9FFD-C71E1A3C6028}"/>
              </a:ext>
            </a:extLst>
          </p:cNvPr>
          <p:cNvSpPr txBox="1">
            <a:spLocks/>
          </p:cNvSpPr>
          <p:nvPr/>
        </p:nvSpPr>
        <p:spPr>
          <a:xfrm>
            <a:off x="0" y="497257"/>
            <a:ext cx="9144000" cy="101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000" b="1" dirty="0">
                <a:latin typeface="Times New Roman" panose="02020603050405020304" pitchFamily="18" charset="0"/>
                <a:cs typeface="Times New Roman" panose="02020603050405020304" pitchFamily="18" charset="0"/>
              </a:rPr>
              <a:t>OCC Link Based </a:t>
            </a:r>
            <a:r>
              <a:rPr lang="en-US" altLang="ko-KR" sz="3200" b="1" dirty="0">
                <a:latin typeface="Times New Roman" panose="02020603050405020304" pitchFamily="18" charset="0"/>
                <a:ea typeface="굴림" panose="020B0600000101010101" pitchFamily="50" charset="-127"/>
                <a:cs typeface="Times New Roman" panose="02020603050405020304" pitchFamily="18" charset="0"/>
              </a:rPr>
              <a:t>Security</a:t>
            </a:r>
            <a:r>
              <a:rPr lang="en-US" altLang="ko-KR" sz="3000" b="1" dirty="0">
                <a:latin typeface="Times New Roman" panose="02020603050405020304" pitchFamily="18" charset="0"/>
                <a:cs typeface="Times New Roman" panose="02020603050405020304" pitchFamily="18" charset="0"/>
              </a:rPr>
              <a:t> Drone Position Localization</a:t>
            </a:r>
          </a:p>
        </p:txBody>
      </p:sp>
      <p:grpSp>
        <p:nvGrpSpPr>
          <p:cNvPr id="2" name="Group 1">
            <a:extLst>
              <a:ext uri="{FF2B5EF4-FFF2-40B4-BE49-F238E27FC236}">
                <a16:creationId xmlns:a16="http://schemas.microsoft.com/office/drawing/2014/main" id="{B95E6BC6-BC2A-4B67-997F-9AD434DECE82}"/>
              </a:ext>
            </a:extLst>
          </p:cNvPr>
          <p:cNvGrpSpPr/>
          <p:nvPr/>
        </p:nvGrpSpPr>
        <p:grpSpPr>
          <a:xfrm>
            <a:off x="-4665" y="1687299"/>
            <a:ext cx="4650533" cy="3055311"/>
            <a:chOff x="-4665" y="1687299"/>
            <a:chExt cx="4650533" cy="3055311"/>
          </a:xfrm>
        </p:grpSpPr>
        <p:pic>
          <p:nvPicPr>
            <p:cNvPr id="17" name="Picture 4" descr="warehouseì ëí ì´ë¯¸ì§ ê²ìê²°ê³¼">
              <a:extLst>
                <a:ext uri="{FF2B5EF4-FFF2-40B4-BE49-F238E27FC236}">
                  <a16:creationId xmlns:a16="http://schemas.microsoft.com/office/drawing/2014/main" id="{631DEBBA-CAF8-40E8-8231-DAC4A110C1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15" y="1687299"/>
              <a:ext cx="4587553" cy="3055311"/>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4" descr="C:\Users\Vadim\Desktop\dji-drone-phantom4-white.png">
              <a:extLst>
                <a:ext uri="{FF2B5EF4-FFF2-40B4-BE49-F238E27FC236}">
                  <a16:creationId xmlns:a16="http://schemas.microsoft.com/office/drawing/2014/main" id="{F11724A0-CCCE-4453-BC3A-896F6D2AF8AD}"/>
                </a:ext>
              </a:extLst>
            </p:cNvPr>
            <p:cNvPicPr>
              <a:picLocks noChangeAspect="1" noChangeArrowheads="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a:off x="-4665" y="2637146"/>
              <a:ext cx="1291516" cy="901594"/>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4">
              <a:extLst>
                <a:ext uri="{FF2B5EF4-FFF2-40B4-BE49-F238E27FC236}">
                  <a16:creationId xmlns:a16="http://schemas.microsoft.com/office/drawing/2014/main" id="{F6FFF72C-921C-4987-80EB-38A78FB36D1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47688" y="3538740"/>
              <a:ext cx="478097" cy="589031"/>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4" descr="C:\Users\Vadim\Desktop\dji-drone-phantom4-white.png">
              <a:extLst>
                <a:ext uri="{FF2B5EF4-FFF2-40B4-BE49-F238E27FC236}">
                  <a16:creationId xmlns:a16="http://schemas.microsoft.com/office/drawing/2014/main" id="{D4EB79F2-869D-4860-8979-3735C57D0006}"/>
                </a:ext>
              </a:extLst>
            </p:cNvPr>
            <p:cNvPicPr>
              <a:picLocks noChangeAspect="1" noChangeArrowheads="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rcRect/>
            <a:stretch>
              <a:fillRect/>
            </a:stretch>
          </p:blipFill>
          <p:spPr bwMode="auto">
            <a:xfrm>
              <a:off x="2471893" y="3308561"/>
              <a:ext cx="1291516" cy="901594"/>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16">
              <a:extLst>
                <a:ext uri="{FF2B5EF4-FFF2-40B4-BE49-F238E27FC236}">
                  <a16:creationId xmlns:a16="http://schemas.microsoft.com/office/drawing/2014/main" id="{114C3DAA-037E-4F3A-AEC3-FA21A0F7A3E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16200000">
              <a:off x="3218324" y="3735954"/>
              <a:ext cx="285800" cy="429895"/>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16">
              <a:extLst>
                <a:ext uri="{FF2B5EF4-FFF2-40B4-BE49-F238E27FC236}">
                  <a16:creationId xmlns:a16="http://schemas.microsoft.com/office/drawing/2014/main" id="{087902B9-0996-441B-B8A3-4FDD0476DFBF}"/>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16200000">
              <a:off x="3436269" y="3902757"/>
              <a:ext cx="285800" cy="429895"/>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16">
              <a:extLst>
                <a:ext uri="{FF2B5EF4-FFF2-40B4-BE49-F238E27FC236}">
                  <a16:creationId xmlns:a16="http://schemas.microsoft.com/office/drawing/2014/main" id="{E440BF1D-AC3F-469E-9826-7D6B259668E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16200000">
              <a:off x="3837615" y="3902757"/>
              <a:ext cx="285800" cy="429895"/>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16">
              <a:extLst>
                <a:ext uri="{FF2B5EF4-FFF2-40B4-BE49-F238E27FC236}">
                  <a16:creationId xmlns:a16="http://schemas.microsoft.com/office/drawing/2014/main" id="{EB333DB5-CF42-4071-A58C-0D995A724187}"/>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16200000">
              <a:off x="3651216" y="3712051"/>
              <a:ext cx="285800" cy="429895"/>
            </a:xfrm>
            <a:prstGeom prst="rect">
              <a:avLst/>
            </a:prstGeom>
            <a:noFill/>
            <a:extLst>
              <a:ext uri="{909E8E84-426E-40DD-AFC4-6F175D3DCCD1}">
                <a14:hiddenFill xmlns:a14="http://schemas.microsoft.com/office/drawing/2010/main">
                  <a:solidFill>
                    <a:srgbClr val="FFFFFF"/>
                  </a:solidFill>
                </a14:hiddenFill>
              </a:ext>
            </a:extLst>
          </p:spPr>
        </p:pic>
        <p:sp>
          <p:nvSpPr>
            <p:cNvPr id="25" name="Isosceles Triangle 24">
              <a:extLst>
                <a:ext uri="{FF2B5EF4-FFF2-40B4-BE49-F238E27FC236}">
                  <a16:creationId xmlns:a16="http://schemas.microsoft.com/office/drawing/2014/main" id="{F83A8B75-E945-41FA-8E7B-05906D73C159}"/>
                </a:ext>
              </a:extLst>
            </p:cNvPr>
            <p:cNvSpPr/>
            <p:nvPr/>
          </p:nvSpPr>
          <p:spPr>
            <a:xfrm rot="15790711">
              <a:off x="2210748" y="1194196"/>
              <a:ext cx="837886" cy="4001285"/>
            </a:xfrm>
            <a:prstGeom prst="triangle">
              <a:avLst>
                <a:gd name="adj" fmla="val 80392"/>
              </a:avLst>
            </a:prstGeom>
            <a:solidFill>
              <a:srgbClr val="FFFF00">
                <a:alpha val="4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Isosceles Triangle 25">
              <a:extLst>
                <a:ext uri="{FF2B5EF4-FFF2-40B4-BE49-F238E27FC236}">
                  <a16:creationId xmlns:a16="http://schemas.microsoft.com/office/drawing/2014/main" id="{C1DACC9F-CD54-4EAE-91B8-7229E9AD9FF6}"/>
                </a:ext>
              </a:extLst>
            </p:cNvPr>
            <p:cNvSpPr/>
            <p:nvPr/>
          </p:nvSpPr>
          <p:spPr>
            <a:xfrm rot="20802445">
              <a:off x="268117" y="1824408"/>
              <a:ext cx="585762" cy="1542353"/>
            </a:xfrm>
            <a:prstGeom prst="triangle">
              <a:avLst>
                <a:gd name="adj" fmla="val 100000"/>
              </a:avLst>
            </a:prstGeom>
            <a:solidFill>
              <a:srgbClr val="FF0000">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74F65F79-81E6-45E2-9C62-378ED6B1C383}"/>
                </a:ext>
              </a:extLst>
            </p:cNvPr>
            <p:cNvSpPr txBox="1"/>
            <p:nvPr/>
          </p:nvSpPr>
          <p:spPr>
            <a:xfrm rot="5194613">
              <a:off x="352412" y="2685461"/>
              <a:ext cx="774077" cy="246221"/>
            </a:xfrm>
            <a:prstGeom prst="rect">
              <a:avLst/>
            </a:prstGeom>
            <a:noFill/>
          </p:spPr>
          <p:txBody>
            <a:bodyPr wrap="square" rtlCol="0">
              <a:spAutoFit/>
            </a:bodyPr>
            <a:lstStyle/>
            <a:p>
              <a:pPr algn="ctr"/>
              <a:r>
                <a:rPr lang="en-US" sz="1000" b="1" dirty="0">
                  <a:solidFill>
                    <a:schemeClr val="bg1"/>
                  </a:solidFill>
                </a:rPr>
                <a:t>OCC Link</a:t>
              </a:r>
            </a:p>
          </p:txBody>
        </p:sp>
        <p:sp>
          <p:nvSpPr>
            <p:cNvPr id="28" name="TextBox 27">
              <a:extLst>
                <a:ext uri="{FF2B5EF4-FFF2-40B4-BE49-F238E27FC236}">
                  <a16:creationId xmlns:a16="http://schemas.microsoft.com/office/drawing/2014/main" id="{222A5701-B2EB-46AB-B709-1619D779999C}"/>
                </a:ext>
              </a:extLst>
            </p:cNvPr>
            <p:cNvSpPr txBox="1"/>
            <p:nvPr/>
          </p:nvSpPr>
          <p:spPr>
            <a:xfrm rot="21288475">
              <a:off x="2408154" y="2890735"/>
              <a:ext cx="1116411" cy="276999"/>
            </a:xfrm>
            <a:prstGeom prst="rect">
              <a:avLst/>
            </a:prstGeom>
            <a:noFill/>
          </p:spPr>
          <p:txBody>
            <a:bodyPr wrap="square" rtlCol="0">
              <a:spAutoFit/>
            </a:bodyPr>
            <a:lstStyle/>
            <a:p>
              <a:pPr algn="ctr"/>
              <a:r>
                <a:rPr lang="en-US" sz="1200" b="1" dirty="0"/>
                <a:t>OCC Link</a:t>
              </a:r>
            </a:p>
          </p:txBody>
        </p:sp>
        <p:sp>
          <p:nvSpPr>
            <p:cNvPr id="29" name="Isosceles Triangle 28">
              <a:extLst>
                <a:ext uri="{FF2B5EF4-FFF2-40B4-BE49-F238E27FC236}">
                  <a16:creationId xmlns:a16="http://schemas.microsoft.com/office/drawing/2014/main" id="{CB232CD9-8819-4AB2-A025-6793773DFF2E}"/>
                </a:ext>
              </a:extLst>
            </p:cNvPr>
            <p:cNvSpPr/>
            <p:nvPr/>
          </p:nvSpPr>
          <p:spPr>
            <a:xfrm rot="1180755">
              <a:off x="2863306" y="2508265"/>
              <a:ext cx="1146862" cy="1411745"/>
            </a:xfrm>
            <a:prstGeom prst="triangle">
              <a:avLst>
                <a:gd name="adj" fmla="val 100000"/>
              </a:avLst>
            </a:prstGeom>
            <a:solidFill>
              <a:srgbClr val="FF00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0F9CD6B4-CA00-4817-9264-35D82B5D2313}"/>
                </a:ext>
              </a:extLst>
            </p:cNvPr>
            <p:cNvSpPr txBox="1"/>
            <p:nvPr/>
          </p:nvSpPr>
          <p:spPr>
            <a:xfrm rot="7877872">
              <a:off x="3303472" y="3213692"/>
              <a:ext cx="774077" cy="246221"/>
            </a:xfrm>
            <a:prstGeom prst="rect">
              <a:avLst/>
            </a:prstGeom>
            <a:noFill/>
          </p:spPr>
          <p:txBody>
            <a:bodyPr wrap="square" rtlCol="0">
              <a:spAutoFit/>
            </a:bodyPr>
            <a:lstStyle/>
            <a:p>
              <a:pPr algn="ctr"/>
              <a:r>
                <a:rPr lang="en-US" sz="1000" b="1" dirty="0">
                  <a:solidFill>
                    <a:schemeClr val="bg1"/>
                  </a:solidFill>
                </a:rPr>
                <a:t>OCC Link</a:t>
              </a:r>
            </a:p>
          </p:txBody>
        </p:sp>
      </p:grpSp>
    </p:spTree>
    <p:extLst>
      <p:ext uri="{BB962C8B-B14F-4D97-AF65-F5344CB8AC3E}">
        <p14:creationId xmlns:p14="http://schemas.microsoft.com/office/powerpoint/2010/main" val="1155247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latin typeface="Times New Roman" panose="02020603050405020304" pitchFamily="18" charset="0"/>
                <a:cs typeface="Times New Roman" panose="02020603050405020304" pitchFamily="18" charset="0"/>
              </a:rPr>
              <a:t>Conclusion</a:t>
            </a:r>
            <a:endParaRPr lang="en-US" sz="3200" b="1" dirty="0">
              <a:latin typeface="Times New Roman" panose="02020603050405020304" pitchFamily="18" charset="0"/>
              <a:cs typeface="Times New Roman" panose="02020603050405020304" pitchFamily="18" charset="0"/>
            </a:endParaRPr>
          </a:p>
        </p:txBody>
      </p:sp>
      <p:sp>
        <p:nvSpPr>
          <p:cNvPr id="7" name="Content Placeholder 2"/>
          <p:cNvSpPr txBox="1">
            <a:spLocks/>
          </p:cNvSpPr>
          <p:nvPr/>
        </p:nvSpPr>
        <p:spPr>
          <a:xfrm>
            <a:off x="381000" y="1614972"/>
            <a:ext cx="8229600" cy="445712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the warehouse position localization using OCC link for solar powered warehouse safety solution .</a:t>
            </a: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This proposed solution used for security drone position localization in smart warehouse security services to prevent the warehouse accidents.</a:t>
            </a:r>
          </a:p>
          <a:p>
            <a:pPr marL="342900" indent="-342900" algn="just">
              <a:buFont typeface="Arial" panose="020B0604020202020204" pitchFamily="34" charset="0"/>
              <a:buChar char="•"/>
              <a:tabLst>
                <a:tab pos="2417763" algn="l"/>
              </a:tabLst>
            </a:pP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ware lighting infrastructure built-in with sensor interface to transmit warehouse environmental condition to drones installed for warehouse security.</a:t>
            </a:r>
          </a:p>
          <a:p>
            <a:pPr marL="342900" indent="-342900" algn="just">
              <a:buFont typeface="Arial" panose="020B0604020202020204" pitchFamily="34" charset="0"/>
              <a:buChar char="•"/>
              <a:tabLst>
                <a:tab pos="2417763" algn="l"/>
              </a:tabLst>
            </a:pP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Security Drone installed with camera uses the OCC technology to collect sensor data and predict the environmental safety measures.</a:t>
            </a:r>
          </a:p>
          <a:p>
            <a:pPr marL="342900" indent="-342900" algn="just">
              <a:buFont typeface="Arial" panose="020B0604020202020204" pitchFamily="34" charset="0"/>
              <a:buChar char="•"/>
              <a:tabLst>
                <a:tab pos="2417763" algn="l"/>
              </a:tabLst>
            </a:pP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proposed solution provides the every logistic items risk-related needs to be factored in, from theft prevention, access control, surveillance, fire and safety, to disaster recovery, data security and environmental monitoring, etc.</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5</a:t>
            </a:r>
          </a:p>
        </p:txBody>
      </p:sp>
    </p:spTree>
    <p:extLst>
      <p:ext uri="{BB962C8B-B14F-4D97-AF65-F5344CB8AC3E}">
        <p14:creationId xmlns:p14="http://schemas.microsoft.com/office/powerpoint/2010/main" val="27746277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19789</TotalTime>
  <Words>503</Words>
  <Application>Microsoft Office PowerPoint</Application>
  <PresentationFormat>On-screen Show (4:3)</PresentationFormat>
  <Paragraphs>70</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Vinayagam Mariappan</cp:lastModifiedBy>
  <cp:revision>511</cp:revision>
  <cp:lastPrinted>2017-05-07T15:48:38Z</cp:lastPrinted>
  <dcterms:created xsi:type="dcterms:W3CDTF">2010-05-15T17:50:32Z</dcterms:created>
  <dcterms:modified xsi:type="dcterms:W3CDTF">2019-09-19T02:41:16Z</dcterms:modified>
</cp:coreProperties>
</file>