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79" d="100"/>
          <a:sy n="79" d="100"/>
        </p:scale>
        <p:origin x="2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15-19-0439-00-0vat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15-19-0439-00-0vat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355031"/>
            <a:ext cx="9144000" cy="6093976"/>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Warehouse Position Localization Using OCC Link for Solar Powered Warehouse Safety Solution</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(VTASK Co., Ltd),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National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Hwang </a:t>
            </a:r>
            <a:r>
              <a:rPr lang="en-US" sz="1600" dirty="0" err="1">
                <a:latin typeface="Times New Roman" pitchFamily="18" charset="0"/>
                <a:cs typeface="Times New Roman" pitchFamily="18" charset="0"/>
              </a:rPr>
              <a:t>Hyeonseok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Seoil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Un.v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Welfrun</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(SKKU),</a:t>
            </a:r>
            <a:r>
              <a:rPr lang="en-US" sz="1600" dirty="0" err="1">
                <a:latin typeface="Times New Roman" pitchFamily="18" charset="0"/>
                <a:cs typeface="Times New Roman" pitchFamily="18" charset="0"/>
              </a:rPr>
              <a:t>Minsoo</a:t>
            </a:r>
            <a:r>
              <a:rPr lang="en-US" sz="1600" dirty="0">
                <a:latin typeface="Times New Roman" pitchFamily="18" charset="0"/>
                <a:cs typeface="Times New Roman" pitchFamily="18" charset="0"/>
              </a:rPr>
              <a:t> Kim(Sang Rim Corp.), </a:t>
            </a:r>
            <a:r>
              <a:rPr lang="en-US" sz="1600" dirty="0" err="1">
                <a:latin typeface="Times New Roman" pitchFamily="18" charset="0"/>
                <a:cs typeface="Times New Roman" pitchFamily="18" charset="0"/>
              </a:rPr>
              <a:t>Taejoon</a:t>
            </a:r>
            <a:r>
              <a:rPr lang="en-US" sz="1600" dirty="0">
                <a:latin typeface="Times New Roman" pitchFamily="18" charset="0"/>
                <a:cs typeface="Times New Roman" pitchFamily="18" charset="0"/>
              </a:rPr>
              <a:t> Park(Sang Rim Corp.), </a:t>
            </a:r>
            <a:r>
              <a:rPr lang="en-US" sz="1600" dirty="0" err="1">
                <a:latin typeface="Times New Roman" pitchFamily="18" charset="0"/>
                <a:cs typeface="Times New Roman" pitchFamily="18" charset="0"/>
              </a:rPr>
              <a:t>Hyejeong</a:t>
            </a:r>
            <a:r>
              <a:rPr lang="en-US" sz="1600" dirty="0">
                <a:latin typeface="Times New Roman" pitchFamily="18" charset="0"/>
                <a:cs typeface="Times New Roman" pitchFamily="18" charset="0"/>
              </a:rPr>
              <a:t> Cho (RIZM), Sung </a:t>
            </a:r>
            <a:r>
              <a:rPr lang="en-US" sz="1600" dirty="0" err="1">
                <a:latin typeface="Times New Roman" pitchFamily="18" charset="0"/>
                <a:cs typeface="Times New Roman" pitchFamily="18" charset="0"/>
              </a:rPr>
              <a:t>Hoon</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Kogen</a:t>
            </a:r>
            <a:r>
              <a:rPr lang="en-US" sz="1600" dirty="0">
                <a:latin typeface="Times New Roman" pitchFamily="18" charset="0"/>
                <a:cs typeface="Times New Roman" pitchFamily="18" charset="0"/>
              </a:rPr>
              <a:t> Corp.),Timur </a:t>
            </a:r>
            <a:r>
              <a:rPr lang="en-US" sz="1600" dirty="0" err="1">
                <a:latin typeface="Times New Roman" pitchFamily="18" charset="0"/>
                <a:cs typeface="Times New Roman" pitchFamily="18" charset="0"/>
              </a:rPr>
              <a:t>Khudaybergenov</a:t>
            </a:r>
            <a:r>
              <a:rPr lang="en-US" sz="1600" dirty="0">
                <a:latin typeface="Times New Roman" pitchFamily="18" charset="0"/>
                <a:cs typeface="Times New Roman" pitchFamily="18" charset="0"/>
              </a:rPr>
              <a:t> (SNUST),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Optical Wireless link design consideration for VAT. This proposed optical camera communication (OCC) link using visible light communication (VLC) technology to do position localization of an Fire Fighting Drone in the smart warehouse security Service. This solution is introduced as a part of a complex of security and logistics automation in the smart warehouse.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OCCs Link using VLC technology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Security Drone in Warehouse Security</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Based Security Drone Position Localization</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3702278" y="1181394"/>
            <a:ext cx="5055509" cy="513407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Warehouses and storage facilities are often targeted by burglars or nature fire accidents due to stocked items.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reliable warehouse security, everything logistic items risk-related needs to be factored in, from theft prevention, access control, surveillance, fire and safety, to disaster recovery, data security and environmental monitoring.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already used for emergency and disaster management programs, national weather service tracking and traffic management programs,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add connectivity between warehouse infrastructure and security service drone.</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warehouse lightings built-in sensor interface to transmit the warehouse area environmental conditions and  Drone installed with camera to receive information using light communication technology to predict the every areas environmental safety measures. </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2" name="Title 1">
            <a:extLst>
              <a:ext uri="{FF2B5EF4-FFF2-40B4-BE49-F238E27FC236}">
                <a16:creationId xmlns:a16="http://schemas.microsoft.com/office/drawing/2014/main" id="{2DCED658-5FDD-4D1B-9F39-269667A08D3C}"/>
              </a:ext>
            </a:extLst>
          </p:cNvPr>
          <p:cNvSpPr txBox="1">
            <a:spLocks/>
          </p:cNvSpPr>
          <p:nvPr/>
        </p:nvSpPr>
        <p:spPr>
          <a:xfrm>
            <a:off x="0" y="609600"/>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a:t>
            </a: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Security</a:t>
            </a:r>
            <a:r>
              <a:rPr lang="en-US" altLang="ko-KR" sz="3000" b="1" dirty="0">
                <a:latin typeface="Times New Roman" panose="02020603050405020304" pitchFamily="18" charset="0"/>
                <a:cs typeface="Times New Roman" panose="02020603050405020304" pitchFamily="18" charset="0"/>
              </a:rPr>
              <a:t> Drone in Warehouse Security</a:t>
            </a:r>
          </a:p>
        </p:txBody>
      </p:sp>
      <p:grpSp>
        <p:nvGrpSpPr>
          <p:cNvPr id="8" name="Group 7">
            <a:extLst>
              <a:ext uri="{FF2B5EF4-FFF2-40B4-BE49-F238E27FC236}">
                <a16:creationId xmlns:a16="http://schemas.microsoft.com/office/drawing/2014/main" id="{5D52BF67-675D-44ED-9B13-FDBEDC6D2854}"/>
              </a:ext>
            </a:extLst>
          </p:cNvPr>
          <p:cNvGrpSpPr/>
          <p:nvPr/>
        </p:nvGrpSpPr>
        <p:grpSpPr>
          <a:xfrm>
            <a:off x="477940" y="1428532"/>
            <a:ext cx="3332060" cy="4819868"/>
            <a:chOff x="425486" y="1495598"/>
            <a:chExt cx="3332060" cy="4819868"/>
          </a:xfrm>
        </p:grpSpPr>
        <p:sp>
          <p:nvSpPr>
            <p:cNvPr id="11" name="TextBox 10">
              <a:extLst>
                <a:ext uri="{FF2B5EF4-FFF2-40B4-BE49-F238E27FC236}">
                  <a16:creationId xmlns:a16="http://schemas.microsoft.com/office/drawing/2014/main" id="{8DD5C618-6F59-4BDE-AD9A-93EF920ABC65}"/>
                </a:ext>
              </a:extLst>
            </p:cNvPr>
            <p:cNvSpPr txBox="1"/>
            <p:nvPr/>
          </p:nvSpPr>
          <p:spPr>
            <a:xfrm rot="5400000">
              <a:off x="3449647" y="1588053"/>
              <a:ext cx="400354" cy="215444"/>
            </a:xfrm>
            <a:prstGeom prst="rect">
              <a:avLst/>
            </a:prstGeom>
            <a:noFill/>
          </p:spPr>
          <p:txBody>
            <a:bodyPr wrap="none" rtlCol="0">
              <a:spAutoFit/>
            </a:bodyPr>
            <a:lstStyle/>
            <a:p>
              <a:r>
                <a:rPr lang="en-US" sz="800" dirty="0"/>
                <a:t>Google</a:t>
              </a:r>
            </a:p>
          </p:txBody>
        </p:sp>
        <p:sp>
          <p:nvSpPr>
            <p:cNvPr id="15" name="TextBox 53"/>
            <p:cNvSpPr txBox="1">
              <a:spLocks noChangeArrowheads="1"/>
            </p:cNvSpPr>
            <p:nvPr/>
          </p:nvSpPr>
          <p:spPr bwMode="auto">
            <a:xfrm>
              <a:off x="425486" y="6069245"/>
              <a:ext cx="31559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Fire in Warehouse Logistic Storage Area &gt;</a:t>
              </a:r>
            </a:p>
          </p:txBody>
        </p:sp>
        <p:pic>
          <p:nvPicPr>
            <p:cNvPr id="7" name="Picture 6">
              <a:extLst>
                <a:ext uri="{FF2B5EF4-FFF2-40B4-BE49-F238E27FC236}">
                  <a16:creationId xmlns:a16="http://schemas.microsoft.com/office/drawing/2014/main" id="{DAADE2F7-45CB-433F-93A6-0C9D4624FB23}"/>
                </a:ext>
              </a:extLst>
            </p:cNvPr>
            <p:cNvPicPr>
              <a:picLocks noChangeAspect="1"/>
            </p:cNvPicPr>
            <p:nvPr/>
          </p:nvPicPr>
          <p:blipFill>
            <a:blip r:embed="rId3"/>
            <a:stretch>
              <a:fillRect/>
            </a:stretch>
          </p:blipFill>
          <p:spPr>
            <a:xfrm>
              <a:off x="425486" y="3996554"/>
              <a:ext cx="3155914" cy="2087758"/>
            </a:xfrm>
            <a:prstGeom prst="rect">
              <a:avLst/>
            </a:prstGeom>
          </p:spPr>
        </p:pic>
        <p:pic>
          <p:nvPicPr>
            <p:cNvPr id="16" name="Picture 2" descr="Related image">
              <a:extLst>
                <a:ext uri="{FF2B5EF4-FFF2-40B4-BE49-F238E27FC236}">
                  <a16:creationId xmlns:a16="http://schemas.microsoft.com/office/drawing/2014/main" id="{68EBC448-57E1-4662-8FDE-F9797E6A8B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5486" y="1587040"/>
              <a:ext cx="3155914" cy="210232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53">
              <a:extLst>
                <a:ext uri="{FF2B5EF4-FFF2-40B4-BE49-F238E27FC236}">
                  <a16:creationId xmlns:a16="http://schemas.microsoft.com/office/drawing/2014/main" id="{279CE4F7-E658-48A1-AEED-1844FFD99E3A}"/>
                </a:ext>
              </a:extLst>
            </p:cNvPr>
            <p:cNvSpPr txBox="1">
              <a:spLocks noChangeArrowheads="1"/>
            </p:cNvSpPr>
            <p:nvPr/>
          </p:nvSpPr>
          <p:spPr bwMode="auto">
            <a:xfrm>
              <a:off x="425486" y="3690326"/>
              <a:ext cx="315591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Warehouse Logistic Storage Area &gt;</a:t>
              </a:r>
            </a:p>
          </p:txBody>
        </p:sp>
      </p:grpSp>
      <p:sp>
        <p:nvSpPr>
          <p:cNvPr id="19" name="TextBox 18">
            <a:extLst>
              <a:ext uri="{FF2B5EF4-FFF2-40B4-BE49-F238E27FC236}">
                <a16:creationId xmlns:a16="http://schemas.microsoft.com/office/drawing/2014/main" id="{0C460559-A4F1-4D5D-B7DC-B02DE07D189C}"/>
              </a:ext>
            </a:extLst>
          </p:cNvPr>
          <p:cNvSpPr txBox="1"/>
          <p:nvPr/>
        </p:nvSpPr>
        <p:spPr>
          <a:xfrm rot="5400000">
            <a:off x="3502101" y="3956796"/>
            <a:ext cx="400354" cy="215444"/>
          </a:xfrm>
          <a:prstGeom prst="rect">
            <a:avLst/>
          </a:prstGeom>
          <a:noFill/>
        </p:spPr>
        <p:txBody>
          <a:bodyPr wrap="none" rtlCol="0">
            <a:spAutoFit/>
          </a:bodyPr>
          <a:lstStyle/>
          <a:p>
            <a:r>
              <a:rPr lang="en-US" sz="800" dirty="0"/>
              <a:t>Google</a:t>
            </a:r>
          </a:p>
        </p:txBody>
      </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4642916" y="1635012"/>
            <a:ext cx="4289160" cy="3124150"/>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6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on Fire Fighting Drone  for Warehouse Security Services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Warehouse Lighting Infrastructure</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Camera Installed in the Fire Fighting Drone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Offset-VPWM, Multilevel PPM, Inverted PPM, Subcarrier PPM, DSSS SIK etc.</a:t>
            </a: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48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58315" y="4759162"/>
            <a:ext cx="45875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OCC Link for </a:t>
            </a:r>
            <a:r>
              <a:rPr lang="en-US" altLang="ko-KR" sz="1000" b="1" dirty="0">
                <a:cs typeface="Times New Roman" panose="02020603050405020304" pitchFamily="18" charset="0"/>
              </a:rPr>
              <a:t>Fire Fighting Drone Position Location in Warehouse &gt;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8" name="직사각형 31">
            <a:extLst>
              <a:ext uri="{FF2B5EF4-FFF2-40B4-BE49-F238E27FC236}">
                <a16:creationId xmlns:a16="http://schemas.microsoft.com/office/drawing/2014/main" id="{705DECBD-92C1-4ABF-BE46-86E03262F73A}"/>
              </a:ext>
            </a:extLst>
          </p:cNvPr>
          <p:cNvSpPr/>
          <p:nvPr/>
        </p:nvSpPr>
        <p:spPr>
          <a:xfrm>
            <a:off x="457200" y="5034804"/>
            <a:ext cx="8229600"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Fire Fighting Futured Drones used in warehouse security service to prevent the theft prevention, access control, surveillance, fire and safety, to disaster recovery, data security and environmental monitoring.</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 Use the sensor embedded Lighting infrastructure to transmit environmental condition information about particular position,  position information,  emergency and safety access status and etc.</a:t>
            </a:r>
          </a:p>
        </p:txBody>
      </p:sp>
      <p:sp>
        <p:nvSpPr>
          <p:cNvPr id="10" name="Title 1">
            <a:extLst>
              <a:ext uri="{FF2B5EF4-FFF2-40B4-BE49-F238E27FC236}">
                <a16:creationId xmlns:a16="http://schemas.microsoft.com/office/drawing/2014/main" id="{35DD9297-9C9F-405E-9FFD-C71E1A3C6028}"/>
              </a:ext>
            </a:extLst>
          </p:cNvPr>
          <p:cNvSpPr txBox="1">
            <a:spLocks/>
          </p:cNvSpPr>
          <p:nvPr/>
        </p:nvSpPr>
        <p:spPr>
          <a:xfrm>
            <a:off x="0" y="497257"/>
            <a:ext cx="9144000" cy="101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OCC Link Based </a:t>
            </a: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Security</a:t>
            </a:r>
            <a:r>
              <a:rPr lang="en-US" altLang="ko-KR" sz="3000" b="1" dirty="0">
                <a:latin typeface="Times New Roman" panose="02020603050405020304" pitchFamily="18" charset="0"/>
                <a:cs typeface="Times New Roman" panose="02020603050405020304" pitchFamily="18" charset="0"/>
              </a:rPr>
              <a:t> Drone Position Localization</a:t>
            </a:r>
          </a:p>
        </p:txBody>
      </p:sp>
      <p:grpSp>
        <p:nvGrpSpPr>
          <p:cNvPr id="2" name="Group 1">
            <a:extLst>
              <a:ext uri="{FF2B5EF4-FFF2-40B4-BE49-F238E27FC236}">
                <a16:creationId xmlns:a16="http://schemas.microsoft.com/office/drawing/2014/main" id="{B95E6BC6-BC2A-4B67-997F-9AD434DECE82}"/>
              </a:ext>
            </a:extLst>
          </p:cNvPr>
          <p:cNvGrpSpPr/>
          <p:nvPr/>
        </p:nvGrpSpPr>
        <p:grpSpPr>
          <a:xfrm>
            <a:off x="-4665" y="1687299"/>
            <a:ext cx="4650533" cy="3055311"/>
            <a:chOff x="-4665" y="1687299"/>
            <a:chExt cx="4650533" cy="3055311"/>
          </a:xfrm>
        </p:grpSpPr>
        <p:pic>
          <p:nvPicPr>
            <p:cNvPr id="17" name="Picture 4" descr="warehouseì ëí ì´ë¯¸ì§ ê²ìê²°ê³¼">
              <a:extLst>
                <a:ext uri="{FF2B5EF4-FFF2-40B4-BE49-F238E27FC236}">
                  <a16:creationId xmlns:a16="http://schemas.microsoft.com/office/drawing/2014/main" id="{631DEBBA-CAF8-40E8-8231-DAC4A110C1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15" y="1687299"/>
              <a:ext cx="4587553" cy="305531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Vadim\Desktop\dji-drone-phantom4-white.png">
              <a:extLst>
                <a:ext uri="{FF2B5EF4-FFF2-40B4-BE49-F238E27FC236}">
                  <a16:creationId xmlns:a16="http://schemas.microsoft.com/office/drawing/2014/main" id="{F11724A0-CCCE-4453-BC3A-896F6D2AF8AD}"/>
                </a:ext>
              </a:extLst>
            </p:cNvPr>
            <p:cNvPicPr>
              <a:picLocks noChangeAspect="1" noChangeArrowheads="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4665" y="2637146"/>
              <a:ext cx="1291516" cy="90159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4">
              <a:extLst>
                <a:ext uri="{FF2B5EF4-FFF2-40B4-BE49-F238E27FC236}">
                  <a16:creationId xmlns:a16="http://schemas.microsoft.com/office/drawing/2014/main" id="{F6FFF72C-921C-4987-80EB-38A78FB36D1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47688" y="3538740"/>
              <a:ext cx="478097" cy="58903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Vadim\Desktop\dji-drone-phantom4-white.png">
              <a:extLst>
                <a:ext uri="{FF2B5EF4-FFF2-40B4-BE49-F238E27FC236}">
                  <a16:creationId xmlns:a16="http://schemas.microsoft.com/office/drawing/2014/main" id="{D4EB79F2-869D-4860-8979-3735C57D0006}"/>
                </a:ext>
              </a:extLst>
            </p:cNvPr>
            <p:cNvPicPr>
              <a:picLocks noChangeAspect="1" noChangeArrowheads="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471893" y="3308561"/>
              <a:ext cx="1291516" cy="90159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a:extLst>
                <a:ext uri="{FF2B5EF4-FFF2-40B4-BE49-F238E27FC236}">
                  <a16:creationId xmlns:a16="http://schemas.microsoft.com/office/drawing/2014/main" id="{114C3DAA-037E-4F3A-AEC3-FA21A0F7A3E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200000">
              <a:off x="3218324" y="3735954"/>
              <a:ext cx="285800" cy="42989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6">
              <a:extLst>
                <a:ext uri="{FF2B5EF4-FFF2-40B4-BE49-F238E27FC236}">
                  <a16:creationId xmlns:a16="http://schemas.microsoft.com/office/drawing/2014/main" id="{087902B9-0996-441B-B8A3-4FDD0476DFB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200000">
              <a:off x="3436269" y="3902757"/>
              <a:ext cx="285800" cy="42989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6">
              <a:extLst>
                <a:ext uri="{FF2B5EF4-FFF2-40B4-BE49-F238E27FC236}">
                  <a16:creationId xmlns:a16="http://schemas.microsoft.com/office/drawing/2014/main" id="{E440BF1D-AC3F-469E-9826-7D6B259668E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200000">
              <a:off x="3837615" y="3902757"/>
              <a:ext cx="285800" cy="42989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6">
              <a:extLst>
                <a:ext uri="{FF2B5EF4-FFF2-40B4-BE49-F238E27FC236}">
                  <a16:creationId xmlns:a16="http://schemas.microsoft.com/office/drawing/2014/main" id="{EB333DB5-CF42-4071-A58C-0D995A72418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200000">
              <a:off x="3651216" y="3712051"/>
              <a:ext cx="285800" cy="429895"/>
            </a:xfrm>
            <a:prstGeom prst="rect">
              <a:avLst/>
            </a:prstGeom>
            <a:noFill/>
            <a:extLst>
              <a:ext uri="{909E8E84-426E-40DD-AFC4-6F175D3DCCD1}">
                <a14:hiddenFill xmlns:a14="http://schemas.microsoft.com/office/drawing/2010/main">
                  <a:solidFill>
                    <a:srgbClr val="FFFFFF"/>
                  </a:solidFill>
                </a14:hiddenFill>
              </a:ext>
            </a:extLst>
          </p:spPr>
        </p:pic>
        <p:sp>
          <p:nvSpPr>
            <p:cNvPr id="25" name="Isosceles Triangle 24">
              <a:extLst>
                <a:ext uri="{FF2B5EF4-FFF2-40B4-BE49-F238E27FC236}">
                  <a16:creationId xmlns:a16="http://schemas.microsoft.com/office/drawing/2014/main" id="{F83A8B75-E945-41FA-8E7B-05906D73C159}"/>
                </a:ext>
              </a:extLst>
            </p:cNvPr>
            <p:cNvSpPr/>
            <p:nvPr/>
          </p:nvSpPr>
          <p:spPr>
            <a:xfrm rot="15790711">
              <a:off x="2210748" y="1194196"/>
              <a:ext cx="837886" cy="4001285"/>
            </a:xfrm>
            <a:prstGeom prst="triangle">
              <a:avLst>
                <a:gd name="adj" fmla="val 80392"/>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C1DACC9F-CD54-4EAE-91B8-7229E9AD9FF6}"/>
                </a:ext>
              </a:extLst>
            </p:cNvPr>
            <p:cNvSpPr/>
            <p:nvPr/>
          </p:nvSpPr>
          <p:spPr>
            <a:xfrm rot="20802445">
              <a:off x="268117" y="1824408"/>
              <a:ext cx="585762" cy="1542353"/>
            </a:xfrm>
            <a:prstGeom prst="triangle">
              <a:avLst>
                <a:gd name="adj" fmla="val 100000"/>
              </a:avLst>
            </a:prstGeom>
            <a:solidFill>
              <a:srgbClr val="FF00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4F65F79-81E6-45E2-9C62-378ED6B1C383}"/>
                </a:ext>
              </a:extLst>
            </p:cNvPr>
            <p:cNvSpPr txBox="1"/>
            <p:nvPr/>
          </p:nvSpPr>
          <p:spPr>
            <a:xfrm rot="5194613">
              <a:off x="352412" y="2685461"/>
              <a:ext cx="774077" cy="246221"/>
            </a:xfrm>
            <a:prstGeom prst="rect">
              <a:avLst/>
            </a:prstGeom>
            <a:noFill/>
          </p:spPr>
          <p:txBody>
            <a:bodyPr wrap="square" rtlCol="0">
              <a:spAutoFit/>
            </a:bodyPr>
            <a:lstStyle/>
            <a:p>
              <a:pPr algn="ctr"/>
              <a:r>
                <a:rPr lang="en-US" sz="1000" b="1" dirty="0">
                  <a:solidFill>
                    <a:schemeClr val="bg1"/>
                  </a:solidFill>
                </a:rPr>
                <a:t>OCC Link</a:t>
              </a:r>
            </a:p>
          </p:txBody>
        </p:sp>
        <p:sp>
          <p:nvSpPr>
            <p:cNvPr id="28" name="TextBox 27">
              <a:extLst>
                <a:ext uri="{FF2B5EF4-FFF2-40B4-BE49-F238E27FC236}">
                  <a16:creationId xmlns:a16="http://schemas.microsoft.com/office/drawing/2014/main" id="{222A5701-B2EB-46AB-B709-1619D779999C}"/>
                </a:ext>
              </a:extLst>
            </p:cNvPr>
            <p:cNvSpPr txBox="1"/>
            <p:nvPr/>
          </p:nvSpPr>
          <p:spPr>
            <a:xfrm rot="21288475">
              <a:off x="2408154" y="2890735"/>
              <a:ext cx="1116411" cy="276999"/>
            </a:xfrm>
            <a:prstGeom prst="rect">
              <a:avLst/>
            </a:prstGeom>
            <a:noFill/>
          </p:spPr>
          <p:txBody>
            <a:bodyPr wrap="square" rtlCol="0">
              <a:spAutoFit/>
            </a:bodyPr>
            <a:lstStyle/>
            <a:p>
              <a:pPr algn="ctr"/>
              <a:r>
                <a:rPr lang="en-US" sz="1200" b="1" dirty="0"/>
                <a:t>OCC Link</a:t>
              </a:r>
            </a:p>
          </p:txBody>
        </p:sp>
        <p:sp>
          <p:nvSpPr>
            <p:cNvPr id="29" name="Isosceles Triangle 28">
              <a:extLst>
                <a:ext uri="{FF2B5EF4-FFF2-40B4-BE49-F238E27FC236}">
                  <a16:creationId xmlns:a16="http://schemas.microsoft.com/office/drawing/2014/main" id="{CB232CD9-8819-4AB2-A025-6793773DFF2E}"/>
                </a:ext>
              </a:extLst>
            </p:cNvPr>
            <p:cNvSpPr/>
            <p:nvPr/>
          </p:nvSpPr>
          <p:spPr>
            <a:xfrm rot="1180755">
              <a:off x="2863306" y="2508265"/>
              <a:ext cx="1146862" cy="1411745"/>
            </a:xfrm>
            <a:prstGeom prst="triangle">
              <a:avLst>
                <a:gd name="adj" fmla="val 100000"/>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F9CD6B4-CA00-4817-9264-35D82B5D2313}"/>
                </a:ext>
              </a:extLst>
            </p:cNvPr>
            <p:cNvSpPr txBox="1"/>
            <p:nvPr/>
          </p:nvSpPr>
          <p:spPr>
            <a:xfrm rot="7877872">
              <a:off x="3303472" y="3213692"/>
              <a:ext cx="774077" cy="246221"/>
            </a:xfrm>
            <a:prstGeom prst="rect">
              <a:avLst/>
            </a:prstGeom>
            <a:noFill/>
          </p:spPr>
          <p:txBody>
            <a:bodyPr wrap="square" rtlCol="0">
              <a:spAutoFit/>
            </a:bodyPr>
            <a:lstStyle/>
            <a:p>
              <a:pPr algn="ctr"/>
              <a:r>
                <a:rPr lang="en-US" sz="1000" b="1" dirty="0">
                  <a:solidFill>
                    <a:schemeClr val="bg1"/>
                  </a:solidFill>
                </a:rPr>
                <a:t>OCC Link</a:t>
              </a:r>
            </a:p>
          </p:txBody>
        </p:sp>
      </p:gr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381000" y="1614972"/>
            <a:ext cx="8229600" cy="44571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warehouse position localization using OCC link for solar powered warehouse safety solution .</a:t>
            </a: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proposed solution used for security drone position localization in smart warehouse security services to prevent the warehouse accidents.</a:t>
            </a: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ware lighting infrastructure built-in with sensor interface to transmit warehouse environmental condition to drones installed for warehouse security.</a:t>
            </a: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Security Drone installed with camera uses the OCC technology to collect sensor data and predict the environmental safety measures.</a:t>
            </a: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proposed solution provides the every logistic items risk-related needs to be factored in, from theft prevention, access control, surveillance, fire and safety, to disaster recovery, data security and environmental monitoring, etc.</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19789</TotalTime>
  <Words>503</Words>
  <Application>Microsoft Office PowerPoint</Application>
  <PresentationFormat>On-screen Show (4:3)</PresentationFormat>
  <Paragraphs>70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511</cp:revision>
  <cp:lastPrinted>2017-05-07T15:48:38Z</cp:lastPrinted>
  <dcterms:created xsi:type="dcterms:W3CDTF">2010-05-15T17:50:32Z</dcterms:created>
  <dcterms:modified xsi:type="dcterms:W3CDTF">2019-09-19T02:41:16Z</dcterms:modified>
</cp:coreProperties>
</file>