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74" d="100"/>
          <a:sy n="74" d="100"/>
        </p:scale>
        <p:origin x="370"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9/19/2019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9/19/2019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15-19-0438-00-0vat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2018</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15-19-0438-00-0vat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342124"/>
            <a:ext cx="9144000" cy="6093976"/>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IoT/IoL Enabled Warehouse Logistics Service Position Alignment through Optical Wireless Link</a:t>
            </a: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September 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Jaesang Cha (VTASK Co., Ltd), </a:t>
            </a:r>
            <a:r>
              <a:rPr lang="en-US" sz="1600" dirty="0" err="1">
                <a:latin typeface="Times New Roman" pitchFamily="18" charset="0"/>
                <a:cs typeface="Times New Roman" pitchFamily="18" charset="0"/>
              </a:rPr>
              <a:t>Juphil</a:t>
            </a:r>
            <a:r>
              <a:rPr lang="en-US" sz="1600" dirty="0">
                <a:latin typeface="Times New Roman" pitchFamily="18" charset="0"/>
                <a:cs typeface="Times New Roman" pitchFamily="18" charset="0"/>
              </a:rPr>
              <a:t> Cho (</a:t>
            </a:r>
            <a:r>
              <a:rPr lang="en-US" sz="1600" dirty="0" err="1">
                <a:latin typeface="Times New Roman" pitchFamily="18" charset="0"/>
                <a:cs typeface="Times New Roman" pitchFamily="18" charset="0"/>
              </a:rPr>
              <a:t>Kunsan</a:t>
            </a:r>
            <a:r>
              <a:rPr lang="en-US" sz="1600" dirty="0">
                <a:latin typeface="Times New Roman" pitchFamily="18" charset="0"/>
                <a:cs typeface="Times New Roman" pitchFamily="18" charset="0"/>
              </a:rPr>
              <a:t> National Univ.), </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Namseoul</a:t>
            </a:r>
            <a:r>
              <a:rPr lang="en-US" sz="1600" dirty="0">
                <a:latin typeface="Times New Roman" pitchFamily="18" charset="0"/>
                <a:cs typeface="Times New Roman" pitchFamily="18" charset="0"/>
              </a:rPr>
              <a:t> Univ.), Hwang </a:t>
            </a:r>
            <a:r>
              <a:rPr lang="en-US" sz="1600" dirty="0" err="1">
                <a:latin typeface="Times New Roman" pitchFamily="18" charset="0"/>
                <a:cs typeface="Times New Roman" pitchFamily="18" charset="0"/>
              </a:rPr>
              <a:t>Hyeonseok</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Seoil</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Un.v</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Daeyoon</a:t>
            </a:r>
            <a:r>
              <a:rPr lang="en-US" sz="1600" dirty="0">
                <a:latin typeface="Times New Roman" pitchFamily="18" charset="0"/>
                <a:cs typeface="Times New Roman" pitchFamily="18" charset="0"/>
              </a:rPr>
              <a:t> Cha (VTASK Co., Ltd), </a:t>
            </a:r>
            <a:r>
              <a:rPr lang="en-US" sz="1600" dirty="0" err="1">
                <a:latin typeface="Times New Roman" pitchFamily="18" charset="0"/>
                <a:cs typeface="Times New Roman" pitchFamily="18" charset="0"/>
              </a:rPr>
              <a:t>YoungMin</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Welfrun</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Kaewon</a:t>
            </a:r>
            <a:r>
              <a:rPr lang="en-US" sz="1600" dirty="0">
                <a:latin typeface="Times New Roman" pitchFamily="18" charset="0"/>
                <a:cs typeface="Times New Roman" pitchFamily="18" charset="0"/>
              </a:rPr>
              <a:t> Choi (SKKU),</a:t>
            </a:r>
            <a:r>
              <a:rPr lang="en-US" sz="1600" dirty="0" err="1">
                <a:latin typeface="Times New Roman" pitchFamily="18" charset="0"/>
                <a:cs typeface="Times New Roman" pitchFamily="18" charset="0"/>
              </a:rPr>
              <a:t>Minsoo</a:t>
            </a:r>
            <a:r>
              <a:rPr lang="en-US" sz="1600" dirty="0">
                <a:latin typeface="Times New Roman" pitchFamily="18" charset="0"/>
                <a:cs typeface="Times New Roman" pitchFamily="18" charset="0"/>
              </a:rPr>
              <a:t> Kim(Sang Rim Corp.), </a:t>
            </a:r>
            <a:r>
              <a:rPr lang="en-US" sz="1600" dirty="0" err="1">
                <a:latin typeface="Times New Roman" pitchFamily="18" charset="0"/>
                <a:cs typeface="Times New Roman" pitchFamily="18" charset="0"/>
              </a:rPr>
              <a:t>Taejoon</a:t>
            </a:r>
            <a:r>
              <a:rPr lang="en-US" sz="1600" dirty="0">
                <a:latin typeface="Times New Roman" pitchFamily="18" charset="0"/>
                <a:cs typeface="Times New Roman" pitchFamily="18" charset="0"/>
              </a:rPr>
              <a:t> Park(Sang Rim Corp.), </a:t>
            </a:r>
            <a:r>
              <a:rPr lang="en-US" sz="1600" dirty="0" err="1">
                <a:latin typeface="Times New Roman" pitchFamily="18" charset="0"/>
                <a:cs typeface="Times New Roman" pitchFamily="18" charset="0"/>
              </a:rPr>
              <a:t>Hyejeong</a:t>
            </a:r>
            <a:r>
              <a:rPr lang="en-US" sz="1600" dirty="0">
                <a:latin typeface="Times New Roman" pitchFamily="18" charset="0"/>
                <a:cs typeface="Times New Roman" pitchFamily="18" charset="0"/>
              </a:rPr>
              <a:t> Cho (RIZM), Sung </a:t>
            </a:r>
            <a:r>
              <a:rPr lang="en-US" sz="1600" dirty="0" err="1">
                <a:latin typeface="Times New Roman" pitchFamily="18" charset="0"/>
                <a:cs typeface="Times New Roman" pitchFamily="18" charset="0"/>
              </a:rPr>
              <a:t>Hoon</a:t>
            </a:r>
            <a:r>
              <a:rPr lang="en-US" sz="1600" dirty="0">
                <a:latin typeface="Times New Roman" pitchFamily="18" charset="0"/>
                <a:cs typeface="Times New Roman" pitchFamily="18" charset="0"/>
              </a:rPr>
              <a:t> Yoon (</a:t>
            </a:r>
            <a:r>
              <a:rPr lang="en-US" sz="1600" dirty="0" err="1">
                <a:latin typeface="Times New Roman" pitchFamily="18" charset="0"/>
                <a:cs typeface="Times New Roman" pitchFamily="18" charset="0"/>
              </a:rPr>
              <a:t>Kogen</a:t>
            </a:r>
            <a:r>
              <a:rPr lang="en-US" sz="1600" dirty="0">
                <a:latin typeface="Times New Roman" pitchFamily="18" charset="0"/>
                <a:cs typeface="Times New Roman" pitchFamily="18" charset="0"/>
              </a:rPr>
              <a:t> Corp.),Timur </a:t>
            </a:r>
            <a:r>
              <a:rPr lang="en-US" sz="1600" dirty="0" err="1">
                <a:latin typeface="Times New Roman" pitchFamily="18" charset="0"/>
                <a:cs typeface="Times New Roman" pitchFamily="18" charset="0"/>
              </a:rPr>
              <a:t>Khudaybergenov</a:t>
            </a:r>
            <a:r>
              <a:rPr lang="en-US" sz="1600" dirty="0">
                <a:latin typeface="Times New Roman" pitchFamily="18" charset="0"/>
                <a:cs typeface="Times New Roman" pitchFamily="18" charset="0"/>
              </a:rPr>
              <a:t> (SNUST), </a:t>
            </a:r>
            <a:r>
              <a:rPr lang="en-US" sz="1600" dirty="0" err="1">
                <a:latin typeface="Times New Roman" pitchFamily="18" charset="0"/>
                <a:cs typeface="Times New Roman" pitchFamily="18" charset="0"/>
              </a:rPr>
              <a:t>Deokgun</a:t>
            </a:r>
            <a:r>
              <a:rPr lang="en-US" sz="1600" dirty="0">
                <a:latin typeface="Times New Roman" pitchFamily="18" charset="0"/>
                <a:cs typeface="Times New Roman" pitchFamily="18" charset="0"/>
              </a:rPr>
              <a:t> Woo (SNUST), Vinayagam Mariappan(SNUST)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Optical Wireless link design consideration for VAT. This proposed optical wireless link used to do position alignment of an Warehouse Automated Guided Vehicles. This solution is introduced as a part of a complex of logistics monitoring and scheduling in the warehouse automation. </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Optical Wireless Link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Warehouse Logistics Service  Position Alignment</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Optical Wireless Link for Warehouse Logistics Service Position Alignment</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4079684" y="1181394"/>
            <a:ext cx="4911916" cy="513407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Efficient automated solution have been the key to maintaining success for smart warehouse management in recent years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Automated Guided Vehicles (AGV) have been proved to be an one of the most popular technologies used in warehouse automation due to their modularity, accuracy and speed.</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Location precision is key feature in autonomous vehicle development. </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increase the accuracy and productivity of AGV by sharing information of transported goods between every warehouse AGVs.</a:t>
            </a:r>
          </a:p>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AGV needs align with precise position to handle goods for timely and efficient logistic services.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warehouse lightings and 2D LED Tag on  logistic items to transmit position co-ordinates of the logistics items.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Camera installed in the AGV to receive position information to align the AGV position. </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grpSp>
        <p:nvGrpSpPr>
          <p:cNvPr id="6" name="Group 5">
            <a:extLst>
              <a:ext uri="{FF2B5EF4-FFF2-40B4-BE49-F238E27FC236}">
                <a16:creationId xmlns:a16="http://schemas.microsoft.com/office/drawing/2014/main" id="{84468B51-A904-4193-91DA-9BE47C697393}"/>
              </a:ext>
            </a:extLst>
          </p:cNvPr>
          <p:cNvGrpSpPr/>
          <p:nvPr/>
        </p:nvGrpSpPr>
        <p:grpSpPr>
          <a:xfrm>
            <a:off x="457201" y="1524860"/>
            <a:ext cx="3761307" cy="4538843"/>
            <a:chOff x="457201" y="1524860"/>
            <a:chExt cx="3761307" cy="4538843"/>
          </a:xfrm>
        </p:grpSpPr>
        <p:sp>
          <p:nvSpPr>
            <p:cNvPr id="11" name="TextBox 10">
              <a:extLst>
                <a:ext uri="{FF2B5EF4-FFF2-40B4-BE49-F238E27FC236}">
                  <a16:creationId xmlns:a16="http://schemas.microsoft.com/office/drawing/2014/main" id="{8DD5C618-6F59-4BDE-AD9A-93EF920ABC65}"/>
                </a:ext>
              </a:extLst>
            </p:cNvPr>
            <p:cNvSpPr txBox="1"/>
            <p:nvPr/>
          </p:nvSpPr>
          <p:spPr>
            <a:xfrm rot="5400000">
              <a:off x="3910609" y="1617315"/>
              <a:ext cx="400354" cy="215444"/>
            </a:xfrm>
            <a:prstGeom prst="rect">
              <a:avLst/>
            </a:prstGeom>
            <a:noFill/>
          </p:spPr>
          <p:txBody>
            <a:bodyPr wrap="none" rtlCol="0">
              <a:spAutoFit/>
            </a:bodyPr>
            <a:lstStyle/>
            <a:p>
              <a:r>
                <a:rPr lang="en-US" sz="800" dirty="0"/>
                <a:t>Google</a:t>
              </a:r>
            </a:p>
          </p:txBody>
        </p:sp>
        <p:grpSp>
          <p:nvGrpSpPr>
            <p:cNvPr id="5" name="Group 4">
              <a:extLst>
                <a:ext uri="{FF2B5EF4-FFF2-40B4-BE49-F238E27FC236}">
                  <a16:creationId xmlns:a16="http://schemas.microsoft.com/office/drawing/2014/main" id="{CCE724D6-6F9F-41F8-9E10-B656131FF87E}"/>
                </a:ext>
              </a:extLst>
            </p:cNvPr>
            <p:cNvGrpSpPr/>
            <p:nvPr/>
          </p:nvGrpSpPr>
          <p:grpSpPr>
            <a:xfrm>
              <a:off x="457201" y="1600200"/>
              <a:ext cx="3581884" cy="4463503"/>
              <a:chOff x="457201" y="1524000"/>
              <a:chExt cx="3581884" cy="4463503"/>
            </a:xfrm>
          </p:grpSpPr>
          <p:sp>
            <p:nvSpPr>
              <p:cNvPr id="15" name="TextBox 53"/>
              <p:cNvSpPr txBox="1">
                <a:spLocks noChangeArrowheads="1"/>
              </p:cNvSpPr>
              <p:nvPr/>
            </p:nvSpPr>
            <p:spPr bwMode="auto">
              <a:xfrm>
                <a:off x="466725" y="5741282"/>
                <a:ext cx="357187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AGV Logistic Carrier Usage in Warehouse &gt;</a:t>
                </a:r>
              </a:p>
            </p:txBody>
          </p:sp>
          <p:grpSp>
            <p:nvGrpSpPr>
              <p:cNvPr id="4" name="Group 3">
                <a:extLst>
                  <a:ext uri="{FF2B5EF4-FFF2-40B4-BE49-F238E27FC236}">
                    <a16:creationId xmlns:a16="http://schemas.microsoft.com/office/drawing/2014/main" id="{6C57ED80-ADF3-43F2-9E47-5B228AAC638D}"/>
                  </a:ext>
                </a:extLst>
              </p:cNvPr>
              <p:cNvGrpSpPr/>
              <p:nvPr/>
            </p:nvGrpSpPr>
            <p:grpSpPr>
              <a:xfrm>
                <a:off x="457201" y="1524000"/>
                <a:ext cx="3581884" cy="4217282"/>
                <a:chOff x="457201" y="1524000"/>
                <a:chExt cx="3581884" cy="4217282"/>
              </a:xfrm>
            </p:grpSpPr>
            <p:pic>
              <p:nvPicPr>
                <p:cNvPr id="2" name="Picture 2" descr="ÐÐ°ÑÑÐ¸Ð½ÐºÐ¸ Ð¿Ð¾ Ð·Ð°Ð¿ÑÐ¾ÑÑ agv warehouse autom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725" y="1524000"/>
                  <a:ext cx="3571875" cy="203835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ÐÐ°ÑÑÐ¸Ð½ÐºÐ¸ Ð¿Ð¾ Ð·Ð°Ð¿ÑÐ¾ÑÑ agv warehouse automati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1" y="3552353"/>
                  <a:ext cx="3581884" cy="2188929"/>
                </a:xfrm>
                <a:prstGeom prst="rect">
                  <a:avLst/>
                </a:prstGeom>
                <a:noFill/>
                <a:extLst>
                  <a:ext uri="{909E8E84-426E-40DD-AFC4-6F175D3DCCD1}">
                    <a14:hiddenFill xmlns:a14="http://schemas.microsoft.com/office/drawing/2010/main">
                      <a:solidFill>
                        <a:srgbClr val="FFFFFF"/>
                      </a:solidFill>
                    </a14:hiddenFill>
                  </a:ext>
                </a:extLst>
              </p:spPr>
            </p:pic>
          </p:grpSp>
        </p:grpSp>
      </p:grpSp>
      <p:sp>
        <p:nvSpPr>
          <p:cNvPr id="12" name="Title 1">
            <a:extLst>
              <a:ext uri="{FF2B5EF4-FFF2-40B4-BE49-F238E27FC236}">
                <a16:creationId xmlns:a16="http://schemas.microsoft.com/office/drawing/2014/main" id="{2DCED658-5FDD-4D1B-9F39-269667A08D3C}"/>
              </a:ext>
            </a:extLst>
          </p:cNvPr>
          <p:cNvSpPr txBox="1">
            <a:spLocks/>
          </p:cNvSpPr>
          <p:nvPr/>
        </p:nvSpPr>
        <p:spPr>
          <a:xfrm>
            <a:off x="0" y="457200"/>
            <a:ext cx="9144000" cy="838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latin typeface="Times New Roman" panose="02020603050405020304" pitchFamily="18" charset="0"/>
                <a:cs typeface="Times New Roman" panose="02020603050405020304" pitchFamily="18" charset="0"/>
              </a:rPr>
              <a:t>Needs for Warehouse Logistics Service  Position Alignment</a:t>
            </a:r>
          </a:p>
        </p:txBody>
      </p:sp>
    </p:spTree>
    <p:extLst>
      <p:ext uri="{BB962C8B-B14F-4D97-AF65-F5344CB8AC3E}">
        <p14:creationId xmlns:p14="http://schemas.microsoft.com/office/powerpoint/2010/main" val="2506635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ontent Placeholder 2"/>
          <p:cNvSpPr txBox="1">
            <a:spLocks/>
          </p:cNvSpPr>
          <p:nvPr/>
        </p:nvSpPr>
        <p:spPr>
          <a:xfrm>
            <a:off x="4572000" y="1513827"/>
            <a:ext cx="4289160" cy="3675672"/>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6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communication link for Warehouse AGV solution</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Lighting of AGV or 2D Color Coded Package Distribution LED Tag</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CMOS Camera Installed in the AGV </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p>
          <a:p>
            <a:pPr marL="1200150" lvl="2" indent="-285750" algn="just">
              <a:lnSpc>
                <a:spcPct val="170000"/>
              </a:lnSpc>
              <a:buFont typeface="Arial" panose="020B0604020202020204" pitchFamily="34"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VTASC, SS2DC, Quick-QR Code, 2D Color Code</a:t>
            </a:r>
          </a:p>
          <a:p>
            <a:pPr marL="1200150" lvl="2" indent="-285750" algn="just">
              <a:lnSpc>
                <a:spcPct val="170000"/>
              </a:lnSpc>
              <a:buFont typeface="Arial" panose="020B0604020202020204" pitchFamily="34"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Offset-VPWM, Multilevel PPM, Inverted PPM, Subcarrier PPM, DSSS SIK etc.</a:t>
            </a: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5Mb/s</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a:t>
            </a:r>
            <a:r>
              <a:rPr lang="en-US" altLang="ko-KR" sz="48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LoS</a:t>
            </a: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(Line of Sight)</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5m ~ 50m</a:t>
            </a:r>
            <a:endPar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332415" y="4853878"/>
            <a:ext cx="422171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Optical Wireless Communication Link for AGV Position Alignment</a:t>
            </a:r>
            <a:r>
              <a:rPr lang="en-US" altLang="ko-KR" sz="1000" b="1" dirty="0">
                <a:cs typeface="Times New Roman" panose="02020603050405020304" pitchFamily="18" charset="0"/>
              </a:rPr>
              <a:t>&gt;</a:t>
            </a:r>
            <a:endParaRPr kumimoji="0" lang="en-US" altLang="ko-KR" sz="1000" b="1" dirty="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sp>
        <p:nvSpPr>
          <p:cNvPr id="8" name="직사각형 31">
            <a:extLst>
              <a:ext uri="{FF2B5EF4-FFF2-40B4-BE49-F238E27FC236}">
                <a16:creationId xmlns:a16="http://schemas.microsoft.com/office/drawing/2014/main" id="{705DECBD-92C1-4ABF-BE46-86E03262F73A}"/>
              </a:ext>
            </a:extLst>
          </p:cNvPr>
          <p:cNvSpPr/>
          <p:nvPr/>
        </p:nvSpPr>
        <p:spPr>
          <a:xfrm>
            <a:off x="457200" y="5034804"/>
            <a:ext cx="8229600" cy="1346331"/>
          </a:xfrm>
          <a:prstGeom prst="rect">
            <a:avLst/>
          </a:prstGeom>
        </p:spPr>
        <p:txBody>
          <a:bodyPr wrap="square">
            <a:spAutoFit/>
          </a:bodyPr>
          <a:lstStyle/>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AGV used for transportation goods in the warehouse uses the optical wireless decoded information to align the AGV positions for an precise and efficient warehouse logistic services .</a:t>
            </a:r>
          </a:p>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 Use the Lightings or 2D LED Tags to transmit information about position information, type of goods, weight and etc.</a:t>
            </a:r>
          </a:p>
        </p:txBody>
      </p:sp>
      <p:sp>
        <p:nvSpPr>
          <p:cNvPr id="10" name="Title 1">
            <a:extLst>
              <a:ext uri="{FF2B5EF4-FFF2-40B4-BE49-F238E27FC236}">
                <a16:creationId xmlns:a16="http://schemas.microsoft.com/office/drawing/2014/main" id="{35DD9297-9C9F-405E-9FFD-C71E1A3C6028}"/>
              </a:ext>
            </a:extLst>
          </p:cNvPr>
          <p:cNvSpPr txBox="1">
            <a:spLocks/>
          </p:cNvSpPr>
          <p:nvPr/>
        </p:nvSpPr>
        <p:spPr>
          <a:xfrm>
            <a:off x="0" y="497257"/>
            <a:ext cx="9144000" cy="101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latin typeface="Times New Roman" panose="02020603050405020304" pitchFamily="18" charset="0"/>
                <a:cs typeface="Times New Roman" panose="02020603050405020304" pitchFamily="18" charset="0"/>
              </a:rPr>
              <a:t>Optical Wireless Link for Warehouse Logistics Service Position Alignment</a:t>
            </a:r>
          </a:p>
        </p:txBody>
      </p:sp>
      <p:grpSp>
        <p:nvGrpSpPr>
          <p:cNvPr id="4" name="Group 3">
            <a:extLst>
              <a:ext uri="{FF2B5EF4-FFF2-40B4-BE49-F238E27FC236}">
                <a16:creationId xmlns:a16="http://schemas.microsoft.com/office/drawing/2014/main" id="{A4D71F41-D64D-40BA-9644-1C1F15F7D3ED}"/>
              </a:ext>
            </a:extLst>
          </p:cNvPr>
          <p:cNvGrpSpPr/>
          <p:nvPr/>
        </p:nvGrpSpPr>
        <p:grpSpPr>
          <a:xfrm>
            <a:off x="477265" y="1788208"/>
            <a:ext cx="4016404" cy="3015084"/>
            <a:chOff x="477265" y="1788208"/>
            <a:chExt cx="4016404" cy="3015084"/>
          </a:xfrm>
        </p:grpSpPr>
        <p:pic>
          <p:nvPicPr>
            <p:cNvPr id="3" name="Picture 2">
              <a:extLst>
                <a:ext uri="{FF2B5EF4-FFF2-40B4-BE49-F238E27FC236}">
                  <a16:creationId xmlns:a16="http://schemas.microsoft.com/office/drawing/2014/main" id="{D0D60074-2CEE-4904-B276-9D86C141A145}"/>
                </a:ext>
              </a:extLst>
            </p:cNvPr>
            <p:cNvPicPr>
              <a:picLocks noChangeAspect="1"/>
            </p:cNvPicPr>
            <p:nvPr/>
          </p:nvPicPr>
          <p:blipFill>
            <a:blip r:embed="rId3"/>
            <a:stretch>
              <a:fillRect/>
            </a:stretch>
          </p:blipFill>
          <p:spPr>
            <a:xfrm>
              <a:off x="477265" y="1788208"/>
              <a:ext cx="4016404" cy="3015084"/>
            </a:xfrm>
            <a:prstGeom prst="rect">
              <a:avLst/>
            </a:prstGeom>
          </p:spPr>
        </p:pic>
        <p:pic>
          <p:nvPicPr>
            <p:cNvPr id="2052" name="Picture 4" descr="ÐÐ°ÑÑÐ¸Ð½ÐºÐ¸ Ð¿Ð¾ Ð·Ð°Ð¿ÑÐ¾ÑÑ color square"/>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918424" y="2776108"/>
              <a:ext cx="182931" cy="182931"/>
            </a:xfrm>
            <a:prstGeom prst="rect">
              <a:avLst/>
            </a:prstGeom>
            <a:noFill/>
            <a:extLst>
              <a:ext uri="{909E8E84-426E-40DD-AFC4-6F175D3DCCD1}">
                <a14:hiddenFill xmlns:a14="http://schemas.microsoft.com/office/drawing/2010/main">
                  <a:solidFill>
                    <a:srgbClr val="FFFFFF"/>
                  </a:solidFill>
                </a14:hiddenFill>
              </a:ext>
            </a:extLst>
          </p:spPr>
        </p:pic>
        <p:sp>
          <p:nvSpPr>
            <p:cNvPr id="11" name="Isosceles Triangle 10">
              <a:extLst>
                <a:ext uri="{FF2B5EF4-FFF2-40B4-BE49-F238E27FC236}">
                  <a16:creationId xmlns:a16="http://schemas.microsoft.com/office/drawing/2014/main" id="{C0A5B972-DBF9-446D-97D9-144B24C5A51A}"/>
                </a:ext>
              </a:extLst>
            </p:cNvPr>
            <p:cNvSpPr/>
            <p:nvPr/>
          </p:nvSpPr>
          <p:spPr>
            <a:xfrm rot="21243021">
              <a:off x="1915624" y="2772675"/>
              <a:ext cx="678837" cy="1162588"/>
            </a:xfrm>
            <a:prstGeom prst="triangle">
              <a:avLst>
                <a:gd name="adj" fmla="val 18927"/>
              </a:avLst>
            </a:prstGeom>
            <a:solidFill>
              <a:srgbClr val="FFFF00">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02221190-FF1D-41F1-8B8E-126229AFC402}"/>
                </a:ext>
              </a:extLst>
            </p:cNvPr>
            <p:cNvSpPr txBox="1"/>
            <p:nvPr/>
          </p:nvSpPr>
          <p:spPr>
            <a:xfrm rot="4388694">
              <a:off x="1792686" y="3320428"/>
              <a:ext cx="774077" cy="246221"/>
            </a:xfrm>
            <a:prstGeom prst="rect">
              <a:avLst/>
            </a:prstGeom>
            <a:noFill/>
          </p:spPr>
          <p:txBody>
            <a:bodyPr wrap="square" rtlCol="0">
              <a:spAutoFit/>
            </a:bodyPr>
            <a:lstStyle/>
            <a:p>
              <a:pPr algn="ctr"/>
              <a:r>
                <a:rPr lang="en-US" sz="1000" b="1" dirty="0"/>
                <a:t>OWC Link</a:t>
              </a:r>
            </a:p>
          </p:txBody>
        </p:sp>
        <p:sp>
          <p:nvSpPr>
            <p:cNvPr id="13" name="Isosceles Triangle 12">
              <a:extLst>
                <a:ext uri="{FF2B5EF4-FFF2-40B4-BE49-F238E27FC236}">
                  <a16:creationId xmlns:a16="http://schemas.microsoft.com/office/drawing/2014/main" id="{7D468553-C0B0-4B40-8A88-4E6FD7F1E8AB}"/>
                </a:ext>
              </a:extLst>
            </p:cNvPr>
            <p:cNvSpPr/>
            <p:nvPr/>
          </p:nvSpPr>
          <p:spPr>
            <a:xfrm rot="20355033">
              <a:off x="1811279" y="3833461"/>
              <a:ext cx="736889" cy="605575"/>
            </a:xfrm>
            <a:prstGeom prst="triangle">
              <a:avLst>
                <a:gd name="adj" fmla="val 18927"/>
              </a:avLst>
            </a:prstGeom>
            <a:solidFill>
              <a:srgbClr val="FF0000">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05DE9B4C-F6C3-42A3-9330-A2EAB81EEC72}"/>
                </a:ext>
              </a:extLst>
            </p:cNvPr>
            <p:cNvSpPr txBox="1"/>
            <p:nvPr/>
          </p:nvSpPr>
          <p:spPr>
            <a:xfrm rot="3235645">
              <a:off x="1665937" y="4089908"/>
              <a:ext cx="774077" cy="215444"/>
            </a:xfrm>
            <a:prstGeom prst="rect">
              <a:avLst/>
            </a:prstGeom>
            <a:noFill/>
          </p:spPr>
          <p:txBody>
            <a:bodyPr wrap="square" rtlCol="0">
              <a:spAutoFit/>
            </a:bodyPr>
            <a:lstStyle/>
            <a:p>
              <a:pPr algn="ctr"/>
              <a:r>
                <a:rPr lang="en-US" sz="800" b="1" dirty="0">
                  <a:solidFill>
                    <a:schemeClr val="bg1"/>
                  </a:solidFill>
                </a:rPr>
                <a:t>OWC Link</a:t>
              </a:r>
            </a:p>
          </p:txBody>
        </p:sp>
        <p:sp>
          <p:nvSpPr>
            <p:cNvPr id="15" name="Isosceles Triangle 14">
              <a:extLst>
                <a:ext uri="{FF2B5EF4-FFF2-40B4-BE49-F238E27FC236}">
                  <a16:creationId xmlns:a16="http://schemas.microsoft.com/office/drawing/2014/main" id="{A3A6A6E5-AB6F-4F6F-A346-B6309C29DADB}"/>
                </a:ext>
              </a:extLst>
            </p:cNvPr>
            <p:cNvSpPr/>
            <p:nvPr/>
          </p:nvSpPr>
          <p:spPr>
            <a:xfrm rot="21243021">
              <a:off x="3091385" y="1926398"/>
              <a:ext cx="678837" cy="1896284"/>
            </a:xfrm>
            <a:prstGeom prst="triangle">
              <a:avLst>
                <a:gd name="adj" fmla="val 18927"/>
              </a:avLst>
            </a:prstGeom>
            <a:solidFill>
              <a:srgbClr val="FFFF00">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F817A476-277A-4291-BC56-15EF755ED9B9}"/>
                </a:ext>
              </a:extLst>
            </p:cNvPr>
            <p:cNvSpPr txBox="1"/>
            <p:nvPr/>
          </p:nvSpPr>
          <p:spPr>
            <a:xfrm rot="4735536">
              <a:off x="2991078" y="2902411"/>
              <a:ext cx="774077" cy="246221"/>
            </a:xfrm>
            <a:prstGeom prst="rect">
              <a:avLst/>
            </a:prstGeom>
            <a:noFill/>
          </p:spPr>
          <p:txBody>
            <a:bodyPr wrap="square" rtlCol="0">
              <a:spAutoFit/>
            </a:bodyPr>
            <a:lstStyle/>
            <a:p>
              <a:pPr algn="ctr"/>
              <a:r>
                <a:rPr lang="en-US" sz="1000" b="1" dirty="0"/>
                <a:t>OWC Link</a:t>
              </a:r>
            </a:p>
          </p:txBody>
        </p:sp>
      </p:grpSp>
    </p:spTree>
    <p:extLst>
      <p:ext uri="{BB962C8B-B14F-4D97-AF65-F5344CB8AC3E}">
        <p14:creationId xmlns:p14="http://schemas.microsoft.com/office/powerpoint/2010/main" val="115524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57200" y="1981200"/>
            <a:ext cx="8229600" cy="38862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IoT/IoL Enabled Warehouse Logistics Service Position Alignment through Optical Wireless Link to increase the accuracy and productivity solution for smart warehouse logistic management.</a:t>
            </a:r>
          </a:p>
          <a:p>
            <a:pPr marL="342900" indent="-342900" algn="just">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Lighting  and Camera System installed in the Warehouse and AGV</a:t>
            </a:r>
          </a:p>
          <a:p>
            <a:pPr marL="342900" indent="-342900" algn="just">
              <a:buFont typeface="Arial" panose="020B0604020202020204" pitchFamily="34" charset="0"/>
              <a:buChar char="•"/>
              <a:tabLst>
                <a:tab pos="2417763" algn="l"/>
              </a:tabLst>
            </a:pP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this proposed optical wireless link, the 2D Color coded LED Tag attached on goods as a Transmitter and CMOS Camera installed in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AGV as a receiver to share the position and transported goods’ information.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5</a:t>
            </a:r>
          </a:p>
        </p:txBody>
      </p:sp>
    </p:spTree>
    <p:extLst>
      <p:ext uri="{BB962C8B-B14F-4D97-AF65-F5344CB8AC3E}">
        <p14:creationId xmlns:p14="http://schemas.microsoft.com/office/powerpoint/2010/main" val="2774627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19623</TotalTime>
  <Words>471</Words>
  <Application>Microsoft Office PowerPoint</Application>
  <PresentationFormat>On-screen Show (4:3)</PresentationFormat>
  <Paragraphs>71</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499</cp:revision>
  <cp:lastPrinted>2017-05-07T15:48:38Z</cp:lastPrinted>
  <dcterms:created xsi:type="dcterms:W3CDTF">2010-05-15T17:50:32Z</dcterms:created>
  <dcterms:modified xsi:type="dcterms:W3CDTF">2019-09-19T02:39:26Z</dcterms:modified>
</cp:coreProperties>
</file>