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1"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0000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74" d="100"/>
          <a:sy n="74" d="100"/>
        </p:scale>
        <p:origin x="45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9/19/2019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902939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9/19/2019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2018</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15-19-0437-00-0vat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2018</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15-19-0437-00-0vat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Transparent Heads Up Display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based OCC of Vehicle Front Glass for Delivery Vehicle Tracking Solutions</a:t>
            </a: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September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 (SNUST), </a:t>
            </a:r>
            <a:r>
              <a:rPr lang="en-US" sz="1600" dirty="0" err="1">
                <a:latin typeface="Times New Roman" pitchFamily="18" charset="0"/>
                <a:cs typeface="Times New Roman" pitchFamily="18" charset="0"/>
              </a:rPr>
              <a:t>Gooman</a:t>
            </a:r>
            <a:r>
              <a:rPr lang="en-US" sz="1600" dirty="0">
                <a:latin typeface="Times New Roman" pitchFamily="18" charset="0"/>
                <a:cs typeface="Times New Roman" pitchFamily="18" charset="0"/>
              </a:rPr>
              <a:t> Park (SNUST),</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Namseoul</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Hyoungkyu</a:t>
            </a:r>
            <a:r>
              <a:rPr lang="en-US" sz="1600" dirty="0">
                <a:latin typeface="Times New Roman" pitchFamily="18" charset="0"/>
                <a:cs typeface="Times New Roman" pitchFamily="18" charset="0"/>
              </a:rPr>
              <a:t> Song (Sejong Univ.),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 Vinayagam Mariappan (SNUST)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Optical Camera Communication (OCC) Link design consideration for VAT. This proposed heads up display (HUD) based OCC solution used to find the location of delivery vehicle during delivery service time on the road. This VAT solution can used to operate on the application services like ITS, ADAS, digital signage with connected information services etc. on road condition..</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transparent heads up display based OCC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Delivery Vehicle Tracking Solutions</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Display based OCC for Vehicle Tracking</a:t>
            </a:r>
          </a:p>
          <a:p>
            <a:pPr marL="342900" indent="-342900" algn="l">
              <a:buFont typeface="Arial" panose="020B0604020202020204" pitchFamily="34" charset="0"/>
              <a:buChar char="•"/>
              <a:tabLst>
                <a:tab pos="2417763" algn="l"/>
              </a:tabLst>
            </a:pP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9600"/>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Delivery Vehicle Tracking Solutions</a:t>
            </a:r>
          </a:p>
        </p:txBody>
      </p:sp>
      <p:sp>
        <p:nvSpPr>
          <p:cNvPr id="10" name="Content Placeholder 2"/>
          <p:cNvSpPr txBox="1">
            <a:spLocks/>
          </p:cNvSpPr>
          <p:nvPr/>
        </p:nvSpPr>
        <p:spPr>
          <a:xfrm>
            <a:off x="3951848" y="1272681"/>
            <a:ext cx="5115952" cy="5021903"/>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Delivery service companies require a great amount of organization, planning, and correct execution in order to ensure quick, efficient, and secure delivery of packages to desired destinations.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Frequent Traffic congestion and accidental conditions can delay in the delivery and customers used to wait for long time and postponed their other activities.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inform the delivery vehicle position and on road condition to customer in order to avoid customers delivery dissatisfactions.   </a:t>
            </a:r>
          </a:p>
          <a:p>
            <a:pPr marL="285750" indent="-285750" algn="just">
              <a:lnSpc>
                <a:spcPct val="150000"/>
              </a:lnSpc>
              <a:buFont typeface="Arial" panose="020B0604020202020204" pitchFamily="34" charset="0"/>
              <a:buChar char="•"/>
            </a:pP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Utilize the vehicles heads up display (HUD) as a transmitter for Optical Camera Communication Link to connect with ITS Infrastructure.</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Vehicles transmits the ID and On-road condition information using transparent HUD of the vehicle.</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vehicle transmitter information's are decoded by roadway lights connected with camera and deliver the data to the ITS Infrastructure.</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ITS infrastructure server receives the vehicles information and gives the information to delivery service provider in real time. </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24" name="TextBox 53">
            <a:extLst>
              <a:ext uri="{FF2B5EF4-FFF2-40B4-BE49-F238E27FC236}">
                <a16:creationId xmlns:a16="http://schemas.microsoft.com/office/drawing/2014/main" id="{555B6C22-A44A-458D-B700-86C0703B179E}"/>
              </a:ext>
            </a:extLst>
          </p:cNvPr>
          <p:cNvSpPr txBox="1">
            <a:spLocks noChangeArrowheads="1"/>
          </p:cNvSpPr>
          <p:nvPr/>
        </p:nvSpPr>
        <p:spPr bwMode="auto">
          <a:xfrm>
            <a:off x="462585" y="3585461"/>
            <a:ext cx="348387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indent="0" algn="ctr" latinLnBrk="1">
              <a:buNone/>
            </a:pPr>
            <a:r>
              <a:rPr kumimoji="0" lang="en-US" altLang="ko-KR" sz="1000" b="1" dirty="0">
                <a:latin typeface="Times New Roman" panose="02020603050405020304" pitchFamily="18" charset="0"/>
                <a:cs typeface="Times New Roman" panose="02020603050405020304" pitchFamily="18" charset="0"/>
              </a:rPr>
              <a:t>&lt; Delivery Vehicle on Road Driving Conditions &gt;</a:t>
            </a:r>
          </a:p>
        </p:txBody>
      </p:sp>
      <p:pic>
        <p:nvPicPr>
          <p:cNvPr id="1026" name="Picture 2">
            <a:extLst>
              <a:ext uri="{FF2B5EF4-FFF2-40B4-BE49-F238E27FC236}">
                <a16:creationId xmlns:a16="http://schemas.microsoft.com/office/drawing/2014/main" id="{9387BB10-512E-4718-A149-CF3B8A9914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586" y="1295400"/>
            <a:ext cx="3483876" cy="23273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Heads up display of vehicle">
            <a:extLst>
              <a:ext uri="{FF2B5EF4-FFF2-40B4-BE49-F238E27FC236}">
                <a16:creationId xmlns:a16="http://schemas.microsoft.com/office/drawing/2014/main" id="{D4BB1AB6-B7A1-4533-A6B0-C2E0A13CFAB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2586" y="3810000"/>
            <a:ext cx="3483876" cy="2324398"/>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53">
            <a:extLst>
              <a:ext uri="{FF2B5EF4-FFF2-40B4-BE49-F238E27FC236}">
                <a16:creationId xmlns:a16="http://schemas.microsoft.com/office/drawing/2014/main" id="{C4BA4EB3-B3B4-4029-99A8-F051161A3F71}"/>
              </a:ext>
            </a:extLst>
          </p:cNvPr>
          <p:cNvSpPr txBox="1">
            <a:spLocks noChangeArrowheads="1"/>
          </p:cNvSpPr>
          <p:nvPr/>
        </p:nvSpPr>
        <p:spPr bwMode="auto">
          <a:xfrm>
            <a:off x="457200" y="6096000"/>
            <a:ext cx="348387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indent="0" algn="ctr" latinLnBrk="1">
              <a:buNone/>
            </a:pPr>
            <a:r>
              <a:rPr kumimoji="0" lang="en-US" altLang="ko-KR" sz="1000" b="1" dirty="0">
                <a:latin typeface="Times New Roman" panose="02020603050405020304" pitchFamily="18" charset="0"/>
                <a:cs typeface="Times New Roman" panose="02020603050405020304" pitchFamily="18" charset="0"/>
              </a:rPr>
              <a:t>&lt; </a:t>
            </a:r>
            <a:r>
              <a:rPr lang="en-US" altLang="ko-KR" sz="1000" b="1" dirty="0">
                <a:latin typeface="Times New Roman" panose="02020603050405020304" pitchFamily="18" charset="0"/>
                <a:cs typeface="Times New Roman" panose="02020603050405020304" pitchFamily="18" charset="0"/>
              </a:rPr>
              <a:t>Heads Up Display Usage in Vehicles </a:t>
            </a:r>
            <a:r>
              <a:rPr kumimoji="0" lang="en-US" altLang="ko-KR" sz="1000" b="1" dirty="0">
                <a:latin typeface="Times New Roman" panose="02020603050405020304" pitchFamily="18" charset="0"/>
                <a:cs typeface="Times New Roman" panose="02020603050405020304" pitchFamily="18" charset="0"/>
              </a:rPr>
              <a:t>&gt;</a:t>
            </a:r>
          </a:p>
        </p:txBody>
      </p:sp>
      <p:sp>
        <p:nvSpPr>
          <p:cNvPr id="11" name="Rectangle 10">
            <a:extLst>
              <a:ext uri="{FF2B5EF4-FFF2-40B4-BE49-F238E27FC236}">
                <a16:creationId xmlns:a16="http://schemas.microsoft.com/office/drawing/2014/main" id="{3DC32B07-3684-4F97-B140-2905A3E2CC09}"/>
              </a:ext>
            </a:extLst>
          </p:cNvPr>
          <p:cNvSpPr/>
          <p:nvPr/>
        </p:nvSpPr>
        <p:spPr>
          <a:xfrm rot="5400000">
            <a:off x="3723456" y="5832698"/>
            <a:ext cx="557380" cy="215444"/>
          </a:xfrm>
          <a:prstGeom prst="rect">
            <a:avLst/>
          </a:prstGeom>
        </p:spPr>
        <p:txBody>
          <a:bodyPr wrap="square">
            <a:spAutoFit/>
          </a:bodyPr>
          <a:lstStyle/>
          <a:p>
            <a:pPr algn="r"/>
            <a:r>
              <a:rPr lang="en-US" sz="800" dirty="0"/>
              <a:t>GOOGLE</a:t>
            </a:r>
          </a:p>
        </p:txBody>
      </p:sp>
      <p:sp>
        <p:nvSpPr>
          <p:cNvPr id="12" name="Rectangle 11">
            <a:extLst>
              <a:ext uri="{FF2B5EF4-FFF2-40B4-BE49-F238E27FC236}">
                <a16:creationId xmlns:a16="http://schemas.microsoft.com/office/drawing/2014/main" id="{9D4A2977-6DCA-4102-8864-D0C187E19B3C}"/>
              </a:ext>
            </a:extLst>
          </p:cNvPr>
          <p:cNvSpPr/>
          <p:nvPr/>
        </p:nvSpPr>
        <p:spPr>
          <a:xfrm rot="5400000">
            <a:off x="3728388" y="3322159"/>
            <a:ext cx="557380" cy="215444"/>
          </a:xfrm>
          <a:prstGeom prst="rect">
            <a:avLst/>
          </a:prstGeom>
        </p:spPr>
        <p:txBody>
          <a:bodyPr wrap="square">
            <a:spAutoFit/>
          </a:bodyPr>
          <a:lstStyle/>
          <a:p>
            <a:pPr algn="r"/>
            <a:r>
              <a:rPr lang="en-US" sz="800" dirty="0"/>
              <a:t>GOOGLE</a:t>
            </a:r>
          </a:p>
        </p:txBody>
      </p:sp>
    </p:spTree>
    <p:extLst>
      <p:ext uri="{BB962C8B-B14F-4D97-AF65-F5344CB8AC3E}">
        <p14:creationId xmlns:p14="http://schemas.microsoft.com/office/powerpoint/2010/main" val="2829544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89002"/>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Transparent Display based OCC for Vehicle Tracking</a:t>
            </a:r>
          </a:p>
        </p:txBody>
      </p:sp>
      <p:sp>
        <p:nvSpPr>
          <p:cNvPr id="41" name="Content Placeholder 2"/>
          <p:cNvSpPr txBox="1">
            <a:spLocks/>
          </p:cNvSpPr>
          <p:nvPr/>
        </p:nvSpPr>
        <p:spPr>
          <a:xfrm>
            <a:off x="5413115" y="1683454"/>
            <a:ext cx="3459643" cy="3388631"/>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5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HUD based OCC Link for Delivery Vehicle Tracking</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Transparent HUD of Vehicle</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Roadway Traffic Signal Connected CMOS Image Sensor</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VTASC, SS2DC, Quick-QR Code, 2D Color Code</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13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(Line of Sight)</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5m ~ 100m</a:t>
            </a:r>
          </a:p>
        </p:txBody>
      </p:sp>
      <p:sp>
        <p:nvSpPr>
          <p:cNvPr id="43" name="TextBox 53"/>
          <p:cNvSpPr txBox="1">
            <a:spLocks noChangeArrowheads="1"/>
          </p:cNvSpPr>
          <p:nvPr/>
        </p:nvSpPr>
        <p:spPr bwMode="auto">
          <a:xfrm>
            <a:off x="372622" y="4800643"/>
            <a:ext cx="51581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a:cs typeface="Times New Roman" panose="02020603050405020304" pitchFamily="18" charset="0"/>
              </a:rPr>
              <a:t>&lt; </a:t>
            </a:r>
            <a:r>
              <a:rPr lang="en-US" altLang="ko-KR" sz="1200" dirty="0">
                <a:cs typeface="Times New Roman" panose="02020603050405020304" pitchFamily="18" charset="0"/>
              </a:rPr>
              <a:t>Transparent HUD</a:t>
            </a:r>
            <a:r>
              <a:rPr kumimoji="0" lang="en-US" altLang="ko-KR" sz="1200" dirty="0">
                <a:cs typeface="Times New Roman" panose="02020603050405020304" pitchFamily="18" charset="0"/>
              </a:rPr>
              <a:t> </a:t>
            </a:r>
            <a:r>
              <a:rPr lang="en-US" altLang="ko-KR" sz="1200" dirty="0">
                <a:cs typeface="Times New Roman" panose="02020603050405020304" pitchFamily="18" charset="0"/>
              </a:rPr>
              <a:t>based V2I OCC  Link Model </a:t>
            </a:r>
            <a:r>
              <a:rPr kumimoji="0" lang="en-US" altLang="ko-KR" sz="1200" dirty="0">
                <a:cs typeface="Times New Roman" panose="02020603050405020304" pitchFamily="18" charset="0"/>
              </a:rPr>
              <a:t>&gt;</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grpSp>
        <p:nvGrpSpPr>
          <p:cNvPr id="2" name="Group 1">
            <a:extLst>
              <a:ext uri="{FF2B5EF4-FFF2-40B4-BE49-F238E27FC236}">
                <a16:creationId xmlns:a16="http://schemas.microsoft.com/office/drawing/2014/main" id="{2B23345C-887A-43FD-88DA-FCE48216A199}"/>
              </a:ext>
            </a:extLst>
          </p:cNvPr>
          <p:cNvGrpSpPr/>
          <p:nvPr/>
        </p:nvGrpSpPr>
        <p:grpSpPr>
          <a:xfrm>
            <a:off x="239743" y="1822658"/>
            <a:ext cx="5146935" cy="2939365"/>
            <a:chOff x="339465" y="1364303"/>
            <a:chExt cx="4523917" cy="2530770"/>
          </a:xfrm>
        </p:grpSpPr>
        <p:pic>
          <p:nvPicPr>
            <p:cNvPr id="16" name="Picture 4" descr="C:\Users\Vadim\Desktop\download.jpg">
              <a:extLst>
                <a:ext uri="{FF2B5EF4-FFF2-40B4-BE49-F238E27FC236}">
                  <a16:creationId xmlns:a16="http://schemas.microsoft.com/office/drawing/2014/main" id="{BC1DBEDF-A283-469C-9671-E70F85F3341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57217" y="2603320"/>
              <a:ext cx="732735" cy="1143000"/>
            </a:xfrm>
            <a:prstGeom prst="rect">
              <a:avLst/>
            </a:prstGeom>
            <a:noFill/>
            <a:extLst>
              <a:ext uri="{909E8E84-426E-40DD-AFC4-6F175D3DCCD1}">
                <a14:hiddenFill xmlns:a14="http://schemas.microsoft.com/office/drawing/2010/main">
                  <a:solidFill>
                    <a:srgbClr val="FFFFFF"/>
                  </a:solidFill>
                </a14:hiddenFill>
              </a:ext>
            </a:extLst>
          </p:spPr>
        </p:pic>
        <p:pic>
          <p:nvPicPr>
            <p:cNvPr id="17" name="Рисунок 4">
              <a:extLst>
                <a:ext uri="{FF2B5EF4-FFF2-40B4-BE49-F238E27FC236}">
                  <a16:creationId xmlns:a16="http://schemas.microsoft.com/office/drawing/2014/main" id="{70349009-BBFF-4F2F-8E3D-DC4170787C1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573" y="3087598"/>
              <a:ext cx="1561409" cy="807475"/>
            </a:xfrm>
            <a:prstGeom prst="rect">
              <a:avLst/>
            </a:prstGeom>
          </p:spPr>
        </p:pic>
        <p:cxnSp>
          <p:nvCxnSpPr>
            <p:cNvPr id="18" name="Прямая соединительная линия 3">
              <a:extLst>
                <a:ext uri="{FF2B5EF4-FFF2-40B4-BE49-F238E27FC236}">
                  <a16:creationId xmlns:a16="http://schemas.microsoft.com/office/drawing/2014/main" id="{277CD523-87E2-48E8-A7B5-DA1889E32AE1}"/>
                </a:ext>
              </a:extLst>
            </p:cNvPr>
            <p:cNvCxnSpPr/>
            <p:nvPr/>
          </p:nvCxnSpPr>
          <p:spPr>
            <a:xfrm>
              <a:off x="628558" y="3784806"/>
              <a:ext cx="4234824" cy="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pic>
          <p:nvPicPr>
            <p:cNvPr id="19" name="Picture 4" descr="C:\Users\Vadim\Desktop\download.jpg">
              <a:extLst>
                <a:ext uri="{FF2B5EF4-FFF2-40B4-BE49-F238E27FC236}">
                  <a16:creationId xmlns:a16="http://schemas.microsoft.com/office/drawing/2014/main" id="{DEC9CB06-FF08-414F-98DB-F979739A782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9465" y="2580241"/>
              <a:ext cx="732735" cy="11430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C:\Users\Vadim\Desktop\download.jpg">
              <a:extLst>
                <a:ext uri="{FF2B5EF4-FFF2-40B4-BE49-F238E27FC236}">
                  <a16:creationId xmlns:a16="http://schemas.microsoft.com/office/drawing/2014/main" id="{0C2A588B-6FFF-4F89-848F-55D8EFB5BC8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48780" y="2829076"/>
              <a:ext cx="158078" cy="11333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5" descr="C:\Users\Vadim\Desktop\download.jpg">
              <a:extLst>
                <a:ext uri="{FF2B5EF4-FFF2-40B4-BE49-F238E27FC236}">
                  <a16:creationId xmlns:a16="http://schemas.microsoft.com/office/drawing/2014/main" id="{6EB230C1-DE0E-43BB-B35D-AA7C2E668C6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4179" y="2829075"/>
              <a:ext cx="158078" cy="113339"/>
            </a:xfrm>
            <a:prstGeom prst="rect">
              <a:avLst/>
            </a:prstGeom>
            <a:noFill/>
            <a:extLst>
              <a:ext uri="{909E8E84-426E-40DD-AFC4-6F175D3DCCD1}">
                <a14:hiddenFill xmlns:a14="http://schemas.microsoft.com/office/drawing/2010/main">
                  <a:solidFill>
                    <a:srgbClr val="FFFFFF"/>
                  </a:solidFill>
                </a14:hiddenFill>
              </a:ext>
            </a:extLst>
          </p:spPr>
        </p:pic>
        <p:sp>
          <p:nvSpPr>
            <p:cNvPr id="23" name="Isosceles Triangle 50">
              <a:extLst>
                <a:ext uri="{FF2B5EF4-FFF2-40B4-BE49-F238E27FC236}">
                  <a16:creationId xmlns:a16="http://schemas.microsoft.com/office/drawing/2014/main" id="{06B42007-89FF-41AE-BEC2-D9D864349A18}"/>
                </a:ext>
              </a:extLst>
            </p:cNvPr>
            <p:cNvSpPr/>
            <p:nvPr/>
          </p:nvSpPr>
          <p:spPr>
            <a:xfrm rot="17898403">
              <a:off x="3095164" y="2676122"/>
              <a:ext cx="317131" cy="886603"/>
            </a:xfrm>
            <a:prstGeom prst="triangle">
              <a:avLst>
                <a:gd name="adj" fmla="val 52805"/>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4" name="Рисунок 10">
              <a:extLst>
                <a:ext uri="{FF2B5EF4-FFF2-40B4-BE49-F238E27FC236}">
                  <a16:creationId xmlns:a16="http://schemas.microsoft.com/office/drawing/2014/main" id="{BD6C394A-94E5-4AB0-90AE-8386FC2B096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534528">
              <a:off x="3687510" y="3360101"/>
              <a:ext cx="91211" cy="51747"/>
            </a:xfrm>
            <a:prstGeom prst="rect">
              <a:avLst/>
            </a:prstGeom>
          </p:spPr>
        </p:pic>
        <p:pic>
          <p:nvPicPr>
            <p:cNvPr id="25" name="Рисунок 12">
              <a:extLst>
                <a:ext uri="{FF2B5EF4-FFF2-40B4-BE49-F238E27FC236}">
                  <a16:creationId xmlns:a16="http://schemas.microsoft.com/office/drawing/2014/main" id="{49FF79D1-A116-4AAD-B419-E27AE458943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4116" y="1442864"/>
              <a:ext cx="1117415" cy="791038"/>
            </a:xfrm>
            <a:prstGeom prst="rect">
              <a:avLst/>
            </a:prstGeom>
          </p:spPr>
        </p:pic>
        <p:pic>
          <p:nvPicPr>
            <p:cNvPr id="26" name="Рисунок 15">
              <a:extLst>
                <a:ext uri="{FF2B5EF4-FFF2-40B4-BE49-F238E27FC236}">
                  <a16:creationId xmlns:a16="http://schemas.microsoft.com/office/drawing/2014/main" id="{8E6FF7DB-5246-4843-A8CD-9FED07A16B1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098229" y="1364303"/>
              <a:ext cx="1179710" cy="761896"/>
            </a:xfrm>
            <a:prstGeom prst="rect">
              <a:avLst/>
            </a:prstGeom>
          </p:spPr>
        </p:pic>
        <p:cxnSp>
          <p:nvCxnSpPr>
            <p:cNvPr id="27" name="Прямая со стрелкой 20">
              <a:extLst>
                <a:ext uri="{FF2B5EF4-FFF2-40B4-BE49-F238E27FC236}">
                  <a16:creationId xmlns:a16="http://schemas.microsoft.com/office/drawing/2014/main" id="{A1287410-A5F0-4346-814D-5AF3EFD0B133}"/>
                </a:ext>
              </a:extLst>
            </p:cNvPr>
            <p:cNvCxnSpPr>
              <a:cxnSpLocks/>
            </p:cNvCxnSpPr>
            <p:nvPr/>
          </p:nvCxnSpPr>
          <p:spPr>
            <a:xfrm flipV="1">
              <a:off x="2723159" y="2126199"/>
              <a:ext cx="0" cy="477120"/>
            </a:xfrm>
            <a:prstGeom prst="straightConnector1">
              <a:avLst/>
            </a:prstGeom>
            <a:ln w="15875">
              <a:solidFill>
                <a:schemeClr val="tx1"/>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35">
              <a:extLst>
                <a:ext uri="{FF2B5EF4-FFF2-40B4-BE49-F238E27FC236}">
                  <a16:creationId xmlns:a16="http://schemas.microsoft.com/office/drawing/2014/main" id="{36696E04-568B-4442-B29A-AC2947262479}"/>
                </a:ext>
              </a:extLst>
            </p:cNvPr>
            <p:cNvCxnSpPr>
              <a:stCxn id="25" idx="3"/>
            </p:cNvCxnSpPr>
            <p:nvPr/>
          </p:nvCxnSpPr>
          <p:spPr>
            <a:xfrm>
              <a:off x="1671531" y="1838383"/>
              <a:ext cx="574456" cy="0"/>
            </a:xfrm>
            <a:prstGeom prst="line">
              <a:avLst/>
            </a:prstGeom>
            <a:ln w="1905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41">
              <a:extLst>
                <a:ext uri="{FF2B5EF4-FFF2-40B4-BE49-F238E27FC236}">
                  <a16:creationId xmlns:a16="http://schemas.microsoft.com/office/drawing/2014/main" id="{3057C7AB-D5E4-4513-8777-950AB005FD81}"/>
                </a:ext>
              </a:extLst>
            </p:cNvPr>
            <p:cNvCxnSpPr/>
            <p:nvPr/>
          </p:nvCxnSpPr>
          <p:spPr>
            <a:xfrm>
              <a:off x="3727125" y="2942414"/>
              <a:ext cx="1" cy="388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53">
              <a:extLst>
                <a:ext uri="{FF2B5EF4-FFF2-40B4-BE49-F238E27FC236}">
                  <a16:creationId xmlns:a16="http://schemas.microsoft.com/office/drawing/2014/main" id="{95AEB2FE-83A7-4046-8848-B2C2296186CE}"/>
                </a:ext>
              </a:extLst>
            </p:cNvPr>
            <p:cNvSpPr txBox="1">
              <a:spLocks noChangeArrowheads="1"/>
            </p:cNvSpPr>
            <p:nvPr/>
          </p:nvSpPr>
          <p:spPr bwMode="auto">
            <a:xfrm>
              <a:off x="3066060" y="2758905"/>
              <a:ext cx="1437148" cy="211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dirty="0">
                  <a:cs typeface="Times New Roman" panose="02020603050405020304" pitchFamily="18" charset="0"/>
                </a:rPr>
                <a:t>&lt; </a:t>
              </a:r>
              <a:r>
                <a:rPr lang="en-US" altLang="ko-KR" sz="1000" dirty="0">
                  <a:cs typeface="Times New Roman" panose="02020603050405020304" pitchFamily="18" charset="0"/>
                </a:rPr>
                <a:t>HUD with OCC Code</a:t>
              </a:r>
              <a:r>
                <a:rPr kumimoji="0" lang="en-US" altLang="ko-KR" sz="1000" dirty="0">
                  <a:cs typeface="Times New Roman" panose="02020603050405020304" pitchFamily="18" charset="0"/>
                </a:rPr>
                <a:t>&gt;</a:t>
              </a:r>
            </a:p>
          </p:txBody>
        </p:sp>
      </p:grpSp>
      <p:sp>
        <p:nvSpPr>
          <p:cNvPr id="34" name="직사각형 31">
            <a:extLst>
              <a:ext uri="{FF2B5EF4-FFF2-40B4-BE49-F238E27FC236}">
                <a16:creationId xmlns:a16="http://schemas.microsoft.com/office/drawing/2014/main" id="{A35B3E31-F69C-4632-95F7-011C241E5DC4}"/>
              </a:ext>
            </a:extLst>
          </p:cNvPr>
          <p:cNvSpPr/>
          <p:nvPr/>
        </p:nvSpPr>
        <p:spPr>
          <a:xfrm>
            <a:off x="396582" y="4992876"/>
            <a:ext cx="8202845" cy="1346331"/>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Uses the OCC technology to identify vehicle, location of the vehicle, and inroad conditions near the vehicle to the delivery service provider in real time. </a:t>
            </a:r>
          </a:p>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Use the road traffic monitoring camera systems, to recognize and decode the data from the transmitter delivery vehicle.</a:t>
            </a:r>
          </a:p>
        </p:txBody>
      </p:sp>
    </p:spTree>
    <p:extLst>
      <p:ext uri="{BB962C8B-B14F-4D97-AF65-F5344CB8AC3E}">
        <p14:creationId xmlns:p14="http://schemas.microsoft.com/office/powerpoint/2010/main" val="115524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976876"/>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381000" y="1828800"/>
            <a:ext cx="8229600" cy="3962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a:solidFill>
                  <a:schemeClr val="tx1"/>
                </a:solidFill>
                <a:latin typeface="Times New Roman" panose="02020603050405020304" pitchFamily="18" charset="0"/>
                <a:cs typeface="Times New Roman" panose="02020603050405020304" pitchFamily="18" charset="0"/>
              </a:rPr>
              <a:t>roposed the transparent heads up display (HUD) based OCC of Vehicle Front Glass for Delivery Vehicle Tracking Solutions.</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Utilize the existing CCTV Camera installed for traffic monitoring to make install the proposed service in a wide range.</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Uses the transparent HUD of the vehicle to transmit vehicle specific information and road condition information to ITS connected infrastructure.</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ITS infrastructure server forward the vehicles information to delivery service provider for delivery vehicle tracking in real time. </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9385</TotalTime>
  <Words>479</Words>
  <Application>Microsoft Office PowerPoint</Application>
  <PresentationFormat>On-screen Show (4:3)</PresentationFormat>
  <Paragraphs>73</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382</cp:revision>
  <cp:lastPrinted>2017-05-07T15:48:38Z</cp:lastPrinted>
  <dcterms:created xsi:type="dcterms:W3CDTF">2010-05-15T17:50:32Z</dcterms:created>
  <dcterms:modified xsi:type="dcterms:W3CDTF">2019-09-19T02:37:11Z</dcterms:modified>
</cp:coreProperties>
</file>