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80" r:id="rId2"/>
    <p:sldId id="304" r:id="rId3"/>
    <p:sldId id="310" r:id="rId4"/>
    <p:sldId id="309" r:id="rId5"/>
    <p:sldId id="306" r:id="rId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6600"/>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6159" autoAdjust="0"/>
  </p:normalViewPr>
  <p:slideViewPr>
    <p:cSldViewPr>
      <p:cViewPr varScale="1">
        <p:scale>
          <a:sx n="78" d="100"/>
          <a:sy n="78" d="100"/>
        </p:scale>
        <p:origin x="182" y="7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85" d="100"/>
          <a:sy n="85" d="100"/>
        </p:scale>
        <p:origin x="3835" y="53"/>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9/19/2019</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a:t>January  2018</a:t>
            </a: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9/19/2019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1</a:t>
            </a:fld>
            <a:endParaRPr lang="en-US"/>
          </a:p>
        </p:txBody>
      </p:sp>
      <p:sp>
        <p:nvSpPr>
          <p:cNvPr id="5" name="Footer Placeholder 4"/>
          <p:cNvSpPr>
            <a:spLocks noGrp="1"/>
          </p:cNvSpPr>
          <p:nvPr>
            <p:ph type="ftr" sz="quarter" idx="11"/>
          </p:nvPr>
        </p:nvSpPr>
        <p:spPr/>
        <p:txBody>
          <a:bodyPr/>
          <a:lstStyle/>
          <a:p>
            <a:r>
              <a:rPr lang="en-US"/>
              <a:t>Submission</a:t>
            </a:r>
          </a:p>
        </p:txBody>
      </p:sp>
      <p:sp>
        <p:nvSpPr>
          <p:cNvPr id="6" name="Header Placeholder 5"/>
          <p:cNvSpPr>
            <a:spLocks noGrp="1"/>
          </p:cNvSpPr>
          <p:nvPr>
            <p:ph type="hdr" sz="quarter" idx="12"/>
          </p:nvPr>
        </p:nvSpPr>
        <p:spPr/>
        <p:txBody>
          <a:bodyPr/>
          <a:lstStyle/>
          <a:p>
            <a:r>
              <a:rPr lang="en-US"/>
              <a:t>March 2017</a:t>
            </a:r>
          </a:p>
        </p:txBody>
      </p:sp>
    </p:spTree>
    <p:extLst>
      <p:ext uri="{BB962C8B-B14F-4D97-AF65-F5344CB8AC3E}">
        <p14:creationId xmlns:p14="http://schemas.microsoft.com/office/powerpoint/2010/main" val="42426403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2</a:t>
            </a:fld>
            <a:endParaRPr lang="en-US"/>
          </a:p>
        </p:txBody>
      </p:sp>
      <p:sp>
        <p:nvSpPr>
          <p:cNvPr id="5" name="Footer Placeholder 4"/>
          <p:cNvSpPr>
            <a:spLocks noGrp="1"/>
          </p:cNvSpPr>
          <p:nvPr>
            <p:ph type="ftr" sz="quarter" idx="11"/>
          </p:nvPr>
        </p:nvSpPr>
        <p:spPr/>
        <p:txBody>
          <a:bodyPr/>
          <a:lstStyle/>
          <a:p>
            <a:r>
              <a:rPr lang="en-US"/>
              <a:t>Submission</a:t>
            </a:r>
          </a:p>
        </p:txBody>
      </p:sp>
      <p:sp>
        <p:nvSpPr>
          <p:cNvPr id="6" name="Header Placeholder 5"/>
          <p:cNvSpPr>
            <a:spLocks noGrp="1"/>
          </p:cNvSpPr>
          <p:nvPr>
            <p:ph type="hdr" sz="quarter" idx="12"/>
          </p:nvPr>
        </p:nvSpPr>
        <p:spPr/>
        <p:txBody>
          <a:bodyPr/>
          <a:lstStyle/>
          <a:p>
            <a:r>
              <a:rPr lang="en-US"/>
              <a:t>March 2017</a:t>
            </a:r>
          </a:p>
        </p:txBody>
      </p:sp>
    </p:spTree>
    <p:extLst>
      <p:ext uri="{BB962C8B-B14F-4D97-AF65-F5344CB8AC3E}">
        <p14:creationId xmlns:p14="http://schemas.microsoft.com/office/powerpoint/2010/main" val="16433718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3</a:t>
            </a:fld>
            <a:endParaRPr lang="en-US"/>
          </a:p>
        </p:txBody>
      </p:sp>
      <p:sp>
        <p:nvSpPr>
          <p:cNvPr id="5" name="Footer Placeholder 4"/>
          <p:cNvSpPr>
            <a:spLocks noGrp="1"/>
          </p:cNvSpPr>
          <p:nvPr>
            <p:ph type="ftr" sz="quarter" idx="11"/>
          </p:nvPr>
        </p:nvSpPr>
        <p:spPr/>
        <p:txBody>
          <a:bodyPr/>
          <a:lstStyle/>
          <a:p>
            <a:r>
              <a:rPr lang="en-US"/>
              <a:t>Submission</a:t>
            </a:r>
          </a:p>
        </p:txBody>
      </p:sp>
      <p:sp>
        <p:nvSpPr>
          <p:cNvPr id="6" name="Header Placeholder 5"/>
          <p:cNvSpPr>
            <a:spLocks noGrp="1"/>
          </p:cNvSpPr>
          <p:nvPr>
            <p:ph type="hdr" sz="quarter" idx="12"/>
          </p:nvPr>
        </p:nvSpPr>
        <p:spPr/>
        <p:txBody>
          <a:bodyPr/>
          <a:lstStyle/>
          <a:p>
            <a:r>
              <a:rPr lang="en-US"/>
              <a:t>March 2017</a:t>
            </a:r>
          </a:p>
        </p:txBody>
      </p:sp>
    </p:spTree>
    <p:extLst>
      <p:ext uri="{BB962C8B-B14F-4D97-AF65-F5344CB8AC3E}">
        <p14:creationId xmlns:p14="http://schemas.microsoft.com/office/powerpoint/2010/main" val="16433718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234A02-7D3B-CD49-A0E0-CACF1D6BF2B3}" type="slidenum">
              <a:rPr lang="en-US" smtClean="0"/>
              <a:t>4</a:t>
            </a:fld>
            <a:endParaRPr lang="en-US"/>
          </a:p>
        </p:txBody>
      </p:sp>
      <p:sp>
        <p:nvSpPr>
          <p:cNvPr id="5" name="Footer Placeholder 4"/>
          <p:cNvSpPr>
            <a:spLocks noGrp="1"/>
          </p:cNvSpPr>
          <p:nvPr>
            <p:ph type="ftr" sz="quarter" idx="11"/>
          </p:nvPr>
        </p:nvSpPr>
        <p:spPr/>
        <p:txBody>
          <a:bodyPr/>
          <a:lstStyle/>
          <a:p>
            <a:r>
              <a:rPr lang="en-US"/>
              <a:t>Submission</a:t>
            </a:r>
          </a:p>
        </p:txBody>
      </p:sp>
      <p:sp>
        <p:nvSpPr>
          <p:cNvPr id="6" name="Header Placeholder 5"/>
          <p:cNvSpPr>
            <a:spLocks noGrp="1"/>
          </p:cNvSpPr>
          <p:nvPr>
            <p:ph type="hdr" sz="quarter" idx="12"/>
          </p:nvPr>
        </p:nvSpPr>
        <p:spPr/>
        <p:txBody>
          <a:bodyPr/>
          <a:lstStyle/>
          <a:p>
            <a:r>
              <a:rPr lang="en-US"/>
              <a:t>March 2017</a:t>
            </a:r>
          </a:p>
        </p:txBody>
      </p:sp>
    </p:spTree>
    <p:extLst>
      <p:ext uri="{BB962C8B-B14F-4D97-AF65-F5344CB8AC3E}">
        <p14:creationId xmlns:p14="http://schemas.microsoft.com/office/powerpoint/2010/main" val="341368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5</a:t>
            </a:fld>
            <a:endParaRPr lang="en-US"/>
          </a:p>
        </p:txBody>
      </p:sp>
      <p:sp>
        <p:nvSpPr>
          <p:cNvPr id="5" name="Footer Placeholder 4"/>
          <p:cNvSpPr>
            <a:spLocks noGrp="1"/>
          </p:cNvSpPr>
          <p:nvPr>
            <p:ph type="ftr" sz="quarter" idx="11"/>
          </p:nvPr>
        </p:nvSpPr>
        <p:spPr/>
        <p:txBody>
          <a:bodyPr/>
          <a:lstStyle/>
          <a:p>
            <a:r>
              <a:rPr lang="en-US"/>
              <a:t>Submission</a:t>
            </a:r>
          </a:p>
        </p:txBody>
      </p:sp>
      <p:sp>
        <p:nvSpPr>
          <p:cNvPr id="6" name="Header Placeholder 5"/>
          <p:cNvSpPr>
            <a:spLocks noGrp="1"/>
          </p:cNvSpPr>
          <p:nvPr>
            <p:ph type="hdr" sz="quarter" idx="12"/>
          </p:nvPr>
        </p:nvSpPr>
        <p:spPr/>
        <p:txBody>
          <a:bodyPr/>
          <a:lstStyle/>
          <a:p>
            <a:r>
              <a:rPr lang="en-US"/>
              <a:t>March 2017</a:t>
            </a:r>
          </a:p>
        </p:txBody>
      </p:sp>
    </p:spTree>
    <p:extLst>
      <p:ext uri="{BB962C8B-B14F-4D97-AF65-F5344CB8AC3E}">
        <p14:creationId xmlns:p14="http://schemas.microsoft.com/office/powerpoint/2010/main" val="34977007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C697761A-F4E6-294D-9AFB-521E0AC40CDA}" type="datetime1">
              <a:rPr lang="en-US" smtClean="0"/>
              <a:t>9/19/2019</a:t>
            </a:fld>
            <a:endParaRPr lang="en-US"/>
          </a:p>
        </p:txBody>
      </p:sp>
      <p:sp>
        <p:nvSpPr>
          <p:cNvPr id="5" name="Footer Placeholder 4"/>
          <p:cNvSpPr>
            <a:spLocks noGrp="1"/>
          </p:cNvSpPr>
          <p:nvPr>
            <p:ph type="ftr" sz="quarter" idx="11"/>
          </p:nvPr>
        </p:nvSpPr>
        <p:spPr/>
        <p:txBody>
          <a:bodyPr/>
          <a:lstStyle/>
          <a:p>
            <a:endParaRPr lang="en-US" dirty="0"/>
          </a:p>
          <a:p>
            <a:endParaRPr lang="en-US" dirty="0"/>
          </a:p>
        </p:txBody>
      </p:sp>
      <p:sp>
        <p:nvSpPr>
          <p:cNvPr id="6" name="Slide Number Placeholder 5"/>
          <p:cNvSpPr>
            <a:spLocks noGrp="1"/>
          </p:cNvSpPr>
          <p:nvPr>
            <p:ph type="sldNum" sz="quarter" idx="12"/>
          </p:nvPr>
        </p:nvSpPr>
        <p:spPr>
          <a:xfrm>
            <a:off x="6324600" y="6356350"/>
            <a:ext cx="2362200" cy="365125"/>
          </a:xfrm>
        </p:spPr>
        <p:txBody>
          <a:bodyPr/>
          <a:lstStyle/>
          <a:p>
            <a:fld id="{1613948B-9904-4F55-AB85-19EFE6CFA19B}" type="slidenum">
              <a:rPr lang="en-US" smtClean="0"/>
              <a:pPr/>
              <a:t>‹#›</a:t>
            </a:fld>
            <a:endParaRPr lang="en-US" dirty="0"/>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rPr>
              <a:t>Submission</a:t>
            </a:r>
          </a:p>
        </p:txBody>
      </p:sp>
      <p:sp>
        <p:nvSpPr>
          <p:cNvPr id="10" name="Date Placeholder 3"/>
          <p:cNvSpPr txBox="1">
            <a:spLocks/>
          </p:cNvSpPr>
          <p:nvPr userDrawn="1"/>
        </p:nvSpPr>
        <p:spPr>
          <a:xfrm>
            <a:off x="3810000" y="6324600"/>
            <a:ext cx="4876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rPr>
              <a:t>Jaesang Cha, SNUST</a:t>
            </a:r>
          </a:p>
        </p:txBody>
      </p: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457200" y="152400"/>
            <a:ext cx="1524000" cy="307777"/>
          </a:xfrm>
          <a:prstGeom prst="rect">
            <a:avLst/>
          </a:prstGeom>
          <a:noFill/>
        </p:spPr>
        <p:txBody>
          <a:bodyPr wrap="square" rtlCol="0">
            <a:spAutoFit/>
          </a:bodyPr>
          <a:lstStyle/>
          <a:p>
            <a:r>
              <a:rPr lang="en-US" sz="1400" b="1" dirty="0">
                <a:latin typeface="Times New Roman" pitchFamily="18" charset="0"/>
                <a:cs typeface="Times New Roman" pitchFamily="18" charset="0"/>
              </a:rPr>
              <a:t>September 2019</a:t>
            </a:r>
          </a:p>
        </p:txBody>
      </p:sp>
      <p:sp>
        <p:nvSpPr>
          <p:cNvPr id="14" name="TextBox 13">
            <a:extLst>
              <a:ext uri="{FF2B5EF4-FFF2-40B4-BE49-F238E27FC236}">
                <a16:creationId xmlns:a16="http://schemas.microsoft.com/office/drawing/2014/main" id="{A6ED0771-4812-4E67-B691-0B893AE8BBD2}"/>
              </a:ext>
            </a:extLst>
          </p:cNvPr>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chemeClr val="tx1"/>
                </a:solidFill>
                <a:latin typeface="Times New Roman" pitchFamily="18" charset="0"/>
                <a:cs typeface="Times New Roman" pitchFamily="18" charset="0"/>
              </a:rPr>
              <a:t>doc.: IEEE 15-19-0436-00-0vat</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B968935-F7C2-2943-A84E-BC9132FE84FE}" type="datetime1">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A8EE152-3E99-7342-B6D8-9F040714AC7D}" type="datetime1">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752600" cy="307777"/>
          </a:xfrm>
          <a:prstGeom prst="rect">
            <a:avLst/>
          </a:prstGeom>
          <a:noFill/>
        </p:spPr>
        <p:txBody>
          <a:bodyPr wrap="square" rtlCol="0">
            <a:spAutoFit/>
          </a:bodyPr>
          <a:lstStyle/>
          <a:p>
            <a:r>
              <a:rPr lang="en-US" sz="1400" b="1" dirty="0">
                <a:latin typeface="Times New Roman" pitchFamily="18" charset="0"/>
                <a:cs typeface="Times New Roman" pitchFamily="18" charset="0"/>
              </a:rPr>
              <a:t>September 2019</a:t>
            </a: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sz="1400" b="1" dirty="0">
                <a:latin typeface="Times New Roman" pitchFamily="18" charset="0"/>
                <a:cs typeface="Times New Roman" pitchFamily="18" charset="0"/>
              </a:rPr>
              <a:t>doc.: IEEE 15-19-0436-00-0vat</a:t>
            </a: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rPr>
              <a:t>Submission</a:t>
            </a:r>
          </a:p>
        </p:txBody>
      </p:sp>
      <p:sp>
        <p:nvSpPr>
          <p:cNvPr id="19" name="Date Placeholder 3"/>
          <p:cNvSpPr txBox="1">
            <a:spLocks/>
          </p:cNvSpPr>
          <p:nvPr userDrawn="1"/>
        </p:nvSpPr>
        <p:spPr>
          <a:xfrm>
            <a:off x="4191000" y="6324600"/>
            <a:ext cx="4495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rPr>
              <a:t>Jaesang Cha, SNUST</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25A640E-46A6-FE4D-ABF4-0D518D60FBB9}" type="datetime1">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12879A4-D9B4-F64D-A058-EF37CC0DC8FD}" type="datetime1">
              <a:rPr lang="en-US" smtClean="0"/>
              <a:t>9/19/2019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62B5D2A-4D6C-8143-8602-4163F4B50C71}" type="datetime1">
              <a:rPr lang="en-US" smtClean="0"/>
              <a:t>9/19/2019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83D3F40-E048-474A-9262-361127BB8570}" type="datetime1">
              <a:rPr lang="en-US" smtClean="0"/>
              <a:t>9/19/2019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854423-2E0A-6547-B4E9-1F109BABAE57}" type="datetime1">
              <a:rPr lang="en-US" smtClean="0"/>
              <a:t>9/19/2019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2580BF7-1EF4-924D-A091-E1142F83A0ED}" type="datetime1">
              <a:rPr lang="en-US" smtClean="0"/>
              <a:t>9/19/2019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A8B32AF-F286-2345-A16E-116F901FEE7B}" type="datetime1">
              <a:rPr lang="en-US" smtClean="0"/>
              <a:t>9/19/2019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6D8D05-7B36-9540-8C07-B77D58EE1E8F}" type="datetime1">
              <a:rPr lang="en-US" smtClean="0"/>
              <a:t>9/19/2019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13948B-9904-4F55-AB85-19EFE6CFA19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0" y="467710"/>
            <a:ext cx="9144000" cy="5755422"/>
          </a:xfrm>
          <a:prstGeom prst="rect">
            <a:avLst/>
          </a:prstGeom>
          <a:noFill/>
          <a:ln w="12700">
            <a:noFill/>
            <a:miter lim="800000"/>
            <a:headEnd type="none" w="sm" len="sm"/>
            <a:tailEnd type="none" w="sm" len="sm"/>
          </a:ln>
          <a:effectLst/>
        </p:spPr>
        <p:txBody>
          <a:bodyPr wrap="square">
            <a:spAutoFit/>
          </a:bodyPr>
          <a:lstStyle/>
          <a:p>
            <a:pPr algn="ctr"/>
            <a:r>
              <a:rPr lang="en-US" sz="1800" b="1" u="sng" dirty="0">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a:latin typeface="Times New Roman" pitchFamily="18" charset="0"/>
              <a:cs typeface="Times New Roman" pitchFamily="18" charset="0"/>
            </a:endParaRPr>
          </a:p>
          <a:p>
            <a:pPr marL="228600"/>
            <a:r>
              <a:rPr lang="en-US" altLang="ko-KR" sz="1600" b="1" dirty="0">
                <a:latin typeface="Times New Roman" pitchFamily="18" charset="0"/>
                <a:cs typeface="Times New Roman" pitchFamily="18" charset="0"/>
              </a:rPr>
              <a:t>Submission Title: Display Based OWC Link Embedded Airport Guide Robot for Travelers Assistance</a:t>
            </a:r>
            <a:endParaRPr lang="en-US" altLang="ko-KR" sz="1600" dirty="0">
              <a:latin typeface="Times New Roman" panose="02020603050405020304" pitchFamily="18" charset="0"/>
              <a:ea typeface="굴림" panose="020B0600000101010101" pitchFamily="50" charset="-127"/>
              <a:cs typeface="Times New Roman" panose="02020603050405020304" pitchFamily="18" charset="0"/>
            </a:endParaRPr>
          </a:p>
          <a:p>
            <a:pPr marL="228600"/>
            <a:r>
              <a:rPr lang="en-US" sz="1600" b="1" dirty="0">
                <a:latin typeface="Times New Roman" pitchFamily="18" charset="0"/>
                <a:cs typeface="Times New Roman" pitchFamily="18" charset="0"/>
              </a:rPr>
              <a:t>Date Submitted: </a:t>
            </a:r>
            <a:r>
              <a:rPr lang="en-US" sz="1600" dirty="0">
                <a:latin typeface="Times New Roman" pitchFamily="18" charset="0"/>
                <a:cs typeface="Times New Roman" pitchFamily="18" charset="0"/>
              </a:rPr>
              <a:t>September</a:t>
            </a:r>
            <a:r>
              <a:rPr lang="en-US" sz="1600" b="1" dirty="0">
                <a:latin typeface="Times New Roman" pitchFamily="18" charset="0"/>
                <a:cs typeface="Times New Roman" pitchFamily="18" charset="0"/>
              </a:rPr>
              <a:t> </a:t>
            </a:r>
            <a:r>
              <a:rPr lang="en-US" sz="1600" dirty="0">
                <a:latin typeface="Times New Roman" pitchFamily="18" charset="0"/>
                <a:cs typeface="Times New Roman" pitchFamily="18" charset="0"/>
              </a:rPr>
              <a:t>2019	</a:t>
            </a:r>
          </a:p>
          <a:p>
            <a:pPr marL="228600" algn="just"/>
            <a:r>
              <a:rPr lang="en-US" sz="1600" b="1" dirty="0">
                <a:latin typeface="Times New Roman" pitchFamily="18" charset="0"/>
                <a:cs typeface="Times New Roman" pitchFamily="18" charset="0"/>
              </a:rPr>
              <a:t>Source:</a:t>
            </a:r>
            <a:r>
              <a:rPr lang="en-US" sz="1600" dirty="0">
                <a:latin typeface="Times New Roman" pitchFamily="18" charset="0"/>
                <a:cs typeface="Times New Roman" pitchFamily="18" charset="0"/>
              </a:rPr>
              <a:t> Jaesang Cha (SNUST), </a:t>
            </a:r>
            <a:r>
              <a:rPr lang="en-US" sz="1600" dirty="0" err="1">
                <a:latin typeface="Times New Roman" pitchFamily="18" charset="0"/>
                <a:cs typeface="Times New Roman" pitchFamily="18" charset="0"/>
              </a:rPr>
              <a:t>Gooman</a:t>
            </a:r>
            <a:r>
              <a:rPr lang="en-US" sz="1600" dirty="0">
                <a:latin typeface="Times New Roman" pitchFamily="18" charset="0"/>
                <a:cs typeface="Times New Roman" pitchFamily="18" charset="0"/>
              </a:rPr>
              <a:t> Park (SNUST),</a:t>
            </a:r>
            <a:r>
              <a:rPr lang="en-US" sz="1600" dirty="0" err="1">
                <a:latin typeface="Times New Roman" pitchFamily="18" charset="0"/>
                <a:cs typeface="Times New Roman" pitchFamily="18" charset="0"/>
              </a:rPr>
              <a:t>Sangwoon</a:t>
            </a:r>
            <a:r>
              <a:rPr lang="en-US" sz="1600" dirty="0">
                <a:latin typeface="Times New Roman" pitchFamily="18" charset="0"/>
                <a:cs typeface="Times New Roman" pitchFamily="18" charset="0"/>
              </a:rPr>
              <a:t> Lee (</a:t>
            </a:r>
            <a:r>
              <a:rPr lang="en-US" sz="1600" dirty="0" err="1">
                <a:latin typeface="Times New Roman" pitchFamily="18" charset="0"/>
                <a:cs typeface="Times New Roman" pitchFamily="18" charset="0"/>
              </a:rPr>
              <a:t>Namseoul</a:t>
            </a:r>
            <a:r>
              <a:rPr lang="en-US" sz="1600" dirty="0">
                <a:latin typeface="Times New Roman" pitchFamily="18" charset="0"/>
                <a:cs typeface="Times New Roman" pitchFamily="18" charset="0"/>
              </a:rPr>
              <a:t> Univ.), </a:t>
            </a:r>
            <a:r>
              <a:rPr lang="en-US" sz="1600" dirty="0" err="1">
                <a:latin typeface="Times New Roman" pitchFamily="18" charset="0"/>
                <a:cs typeface="Times New Roman" pitchFamily="18" charset="0"/>
              </a:rPr>
              <a:t>Hyoungkyu</a:t>
            </a:r>
            <a:r>
              <a:rPr lang="en-US" sz="1600" dirty="0">
                <a:latin typeface="Times New Roman" pitchFamily="18" charset="0"/>
                <a:cs typeface="Times New Roman" pitchFamily="18" charset="0"/>
              </a:rPr>
              <a:t> Song (Sejong Univ.), </a:t>
            </a:r>
            <a:r>
              <a:rPr lang="en-US" sz="1600" dirty="0" err="1">
                <a:latin typeface="Times New Roman" pitchFamily="18" charset="0"/>
                <a:cs typeface="Times New Roman" pitchFamily="18" charset="0"/>
              </a:rPr>
              <a:t>Sooyoung</a:t>
            </a:r>
            <a:r>
              <a:rPr lang="en-US" sz="1600" dirty="0">
                <a:latin typeface="Times New Roman" pitchFamily="18" charset="0"/>
                <a:cs typeface="Times New Roman" pitchFamily="18" charset="0"/>
              </a:rPr>
              <a:t> Chang (SYCA), Vinayagam Mariappan (SNUST)</a:t>
            </a:r>
          </a:p>
          <a:p>
            <a:pPr marL="228600" algn="just"/>
            <a:r>
              <a:rPr lang="en-US" sz="1600" b="1" dirty="0">
                <a:latin typeface="Times New Roman" pitchFamily="18" charset="0"/>
                <a:cs typeface="Times New Roman" pitchFamily="18" charset="0"/>
              </a:rPr>
              <a:t>Address: </a:t>
            </a:r>
            <a:r>
              <a:rPr lang="en-US" sz="1600" dirty="0">
                <a:latin typeface="Times New Roman" pitchFamily="18" charset="0"/>
                <a:cs typeface="Times New Roman" pitchFamily="18" charset="0"/>
              </a:rPr>
              <a:t>Contact Information: +82-2-970-6431, FAX: +82-2-970-6123, E-Mail: chajs@seoultech.ac.kr </a:t>
            </a:r>
          </a:p>
          <a:p>
            <a:pPr marL="228600" algn="just"/>
            <a:r>
              <a:rPr lang="en-US" sz="1600" b="1" dirty="0">
                <a:latin typeface="Times New Roman" pitchFamily="18" charset="0"/>
                <a:cs typeface="Times New Roman" pitchFamily="18" charset="0"/>
              </a:rPr>
              <a:t>Re:</a:t>
            </a:r>
          </a:p>
          <a:p>
            <a:pPr marL="228600" algn="just">
              <a:spcBef>
                <a:spcPts val="600"/>
              </a:spcBef>
              <a:spcAft>
                <a:spcPts val="600"/>
              </a:spcAft>
            </a:pPr>
            <a:r>
              <a:rPr lang="en-US" altLang="ko-KR" sz="1600" b="1" dirty="0">
                <a:latin typeface="Times New Roman" pitchFamily="18" charset="0"/>
                <a:cs typeface="Times New Roman" pitchFamily="18" charset="0"/>
              </a:rPr>
              <a:t>Abstract: </a:t>
            </a:r>
            <a:r>
              <a:rPr lang="en-US" altLang="ko-KR" sz="1600" dirty="0">
                <a:latin typeface="Times New Roman" pitchFamily="18" charset="0"/>
                <a:cs typeface="Times New Roman" pitchFamily="18" charset="0"/>
              </a:rPr>
              <a:t>This documents introduce the V2X OWC Link design consideration for VAT. This proposed VAT solution used for travelers assistance in the airport through guide robot using display based optical wireless communication (OWC) technology. Also this VAT solution can be used to operate on the application services like ITS, ADAS, digital signage with connected information services, etc. on road condition. </a:t>
            </a:r>
          </a:p>
          <a:p>
            <a:pPr marL="228600" algn="just">
              <a:spcBef>
                <a:spcPts val="600"/>
              </a:spcBef>
              <a:spcAft>
                <a:spcPts val="600"/>
              </a:spcAft>
            </a:pPr>
            <a:r>
              <a:rPr lang="en-US" altLang="ko-KR" sz="1600" b="1" dirty="0">
                <a:latin typeface="Times New Roman" pitchFamily="18" charset="0"/>
                <a:cs typeface="Times New Roman" pitchFamily="18" charset="0"/>
              </a:rPr>
              <a:t>Purpose: </a:t>
            </a:r>
            <a:r>
              <a:rPr lang="en-US" altLang="ko-KR" sz="1600" dirty="0">
                <a:latin typeface="Times New Roman" pitchFamily="18" charset="0"/>
                <a:cs typeface="Times New Roman" pitchFamily="18" charset="0"/>
              </a:rPr>
              <a:t>To provided concept models of  OWC technology solution based on </a:t>
            </a:r>
            <a:r>
              <a:rPr lang="en-US" sz="1600" dirty="0">
                <a:latin typeface="Times New Roman" pitchFamily="18" charset="0"/>
                <a:cs typeface="Times New Roman" pitchFamily="18" charset="0"/>
              </a:rPr>
              <a:t>based on display</a:t>
            </a:r>
            <a:r>
              <a:rPr lang="en-US" altLang="ko-KR" sz="1600" dirty="0">
                <a:latin typeface="Times New Roman" pitchFamily="18" charset="0"/>
                <a:cs typeface="Times New Roman" pitchFamily="18" charset="0"/>
              </a:rPr>
              <a:t> for </a:t>
            </a:r>
            <a:r>
              <a:rPr lang="en-US" altLang="en-US" sz="1600" dirty="0">
                <a:latin typeface="Times New Roman" panose="02020603050405020304" pitchFamily="18" charset="0"/>
                <a:cs typeface="Times New Roman" panose="02020603050405020304" pitchFamily="18" charset="0"/>
              </a:rPr>
              <a:t>Vehicular Assistant Technology (VAT) Interest Group.</a:t>
            </a:r>
            <a:r>
              <a:rPr lang="en-US" altLang="ko-KR" sz="1600" b="1" dirty="0">
                <a:latin typeface="Times New Roman" pitchFamily="18" charset="0"/>
                <a:cs typeface="Times New Roman" pitchFamily="18" charset="0"/>
              </a:rPr>
              <a:t> </a:t>
            </a:r>
            <a:r>
              <a:rPr lang="en-US" altLang="ko-KR" sz="1600" dirty="0">
                <a:latin typeface="Times New Roman" pitchFamily="18" charset="0"/>
                <a:cs typeface="Times New Roman" pitchFamily="18" charset="0"/>
              </a:rPr>
              <a:t>	</a:t>
            </a:r>
          </a:p>
          <a:p>
            <a:pPr marL="228600" algn="just">
              <a:spcBef>
                <a:spcPts val="600"/>
              </a:spcBef>
              <a:spcAft>
                <a:spcPts val="600"/>
              </a:spcAft>
            </a:pPr>
            <a:r>
              <a:rPr lang="en-US" altLang="ko-KR" sz="1600" b="1" dirty="0">
                <a:latin typeface="Times New Roman" pitchFamily="18" charset="0"/>
                <a:cs typeface="Times New Roman" pitchFamily="18" charset="0"/>
              </a:rPr>
              <a:t>Notice:</a:t>
            </a:r>
            <a:r>
              <a:rPr lang="en-US" altLang="ko-KR" sz="1600" dirty="0">
                <a:latin typeface="Times New Roman" pitchFamily="18" charset="0"/>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28600" algn="just"/>
            <a:r>
              <a:rPr lang="en-US" altLang="ko-KR" sz="1600" b="1" dirty="0">
                <a:latin typeface="Times New Roman" pitchFamily="18" charset="0"/>
                <a:cs typeface="Times New Roman" pitchFamily="18" charset="0"/>
              </a:rPr>
              <a:t>Release:</a:t>
            </a:r>
            <a:r>
              <a:rPr lang="en-US" altLang="ko-KR" sz="1600" dirty="0">
                <a:latin typeface="Times New Roman" pitchFamily="18" charset="0"/>
                <a:cs typeface="Times New Roman" pitchFamily="18" charset="0"/>
              </a:rPr>
              <a:t> The contributor acknowledges and accepts that this contribution becomes the property of IEEE and may be made publicly available by P802.15. </a:t>
            </a:r>
            <a:r>
              <a:rPr lang="en-US" sz="1600" dirty="0">
                <a:latin typeface="Times New Roman" pitchFamily="18" charset="0"/>
                <a:cs typeface="Times New Roman" pitchFamily="18" charset="0"/>
              </a:rPr>
              <a:t>	</a:t>
            </a:r>
          </a:p>
        </p:txBody>
      </p:sp>
      <p:sp>
        <p:nvSpPr>
          <p:cNvPr id="5" name="TextBox 4"/>
          <p:cNvSpPr txBox="1"/>
          <p:nvPr/>
        </p:nvSpPr>
        <p:spPr>
          <a:xfrm>
            <a:off x="4114800" y="6313246"/>
            <a:ext cx="688009" cy="307777"/>
          </a:xfrm>
          <a:prstGeom prst="rect">
            <a:avLst/>
          </a:prstGeom>
          <a:noFill/>
        </p:spPr>
        <p:txBody>
          <a:bodyPr wrap="none" rtlCol="0">
            <a:spAutoFit/>
          </a:bodyPr>
          <a:lstStyle/>
          <a:p>
            <a:r>
              <a:rPr lang="en-US" sz="1400" dirty="0">
                <a:latin typeface="Times New Roman" pitchFamily="18" charset="0"/>
                <a:cs typeface="Times New Roman" pitchFamily="18" charset="0"/>
              </a:rPr>
              <a:t>Slide 1</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762000"/>
            <a:ext cx="82296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a:ea typeface="굴림" panose="020B0600000101010101" pitchFamily="50" charset="-127"/>
              </a:rPr>
              <a:t>Contents</a:t>
            </a:r>
            <a:endParaRPr lang="en-US" sz="3200" b="1" dirty="0"/>
          </a:p>
        </p:txBody>
      </p:sp>
      <p:sp>
        <p:nvSpPr>
          <p:cNvPr id="7" name="Content Placeholder 2"/>
          <p:cNvSpPr txBox="1">
            <a:spLocks/>
          </p:cNvSpPr>
          <p:nvPr/>
        </p:nvSpPr>
        <p:spPr>
          <a:xfrm>
            <a:off x="495300" y="2033587"/>
            <a:ext cx="8191500" cy="2386013"/>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l">
              <a:buFont typeface="Arial" panose="020B0604020202020204" pitchFamily="34" charset="0"/>
              <a:buChar char="•"/>
              <a:tabLst>
                <a:tab pos="2417763" algn="l"/>
              </a:tabLst>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Needs for Guide Robot to Assist Travelers in Airport </a:t>
            </a:r>
          </a:p>
          <a:p>
            <a:pPr algn="l">
              <a:tabLst>
                <a:tab pos="2417763" algn="l"/>
              </a:tabLst>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a:t>
            </a:r>
          </a:p>
          <a:p>
            <a:pPr marL="342900" indent="-342900" algn="l">
              <a:buFont typeface="Arial" panose="020B0604020202020204" pitchFamily="34" charset="0"/>
              <a:buChar char="•"/>
              <a:tabLst>
                <a:tab pos="2417763" algn="l"/>
              </a:tabLst>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Display Based OWC Link Embedded Airport Guide Robot</a:t>
            </a:r>
          </a:p>
          <a:p>
            <a:pPr marL="342900" indent="-342900" algn="l">
              <a:buFont typeface="Arial" panose="020B0604020202020204" pitchFamily="34" charset="0"/>
              <a:buChar char="•"/>
              <a:tabLst>
                <a:tab pos="2417763" algn="l"/>
              </a:tabLst>
            </a:pPr>
            <a:endPar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Conclusion</a:t>
            </a:r>
            <a:endParaRPr lang="en-US"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8" name="TextBox 7"/>
          <p:cNvSpPr txBox="1"/>
          <p:nvPr/>
        </p:nvSpPr>
        <p:spPr>
          <a:xfrm>
            <a:off x="4114800" y="6313246"/>
            <a:ext cx="688009" cy="307777"/>
          </a:xfrm>
          <a:prstGeom prst="rect">
            <a:avLst/>
          </a:prstGeom>
          <a:noFill/>
        </p:spPr>
        <p:txBody>
          <a:bodyPr wrap="none" rtlCol="0">
            <a:spAutoFit/>
          </a:bodyPr>
          <a:lstStyle/>
          <a:p>
            <a:r>
              <a:rPr lang="en-US" sz="1400" dirty="0">
                <a:latin typeface="Times New Roman" pitchFamily="18" charset="0"/>
                <a:cs typeface="Times New Roman" pitchFamily="18" charset="0"/>
              </a:rPr>
              <a:t>Slide 2</a:t>
            </a:r>
          </a:p>
        </p:txBody>
      </p:sp>
    </p:spTree>
    <p:extLst>
      <p:ext uri="{BB962C8B-B14F-4D97-AF65-F5344CB8AC3E}">
        <p14:creationId xmlns:p14="http://schemas.microsoft.com/office/powerpoint/2010/main" val="20352842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4114800" y="6313246"/>
            <a:ext cx="688009" cy="307777"/>
          </a:xfrm>
          <a:prstGeom prst="rect">
            <a:avLst/>
          </a:prstGeom>
          <a:noFill/>
        </p:spPr>
        <p:txBody>
          <a:bodyPr wrap="none" rtlCol="0">
            <a:spAutoFit/>
          </a:bodyPr>
          <a:lstStyle/>
          <a:p>
            <a:r>
              <a:rPr lang="en-US" sz="1400" dirty="0">
                <a:latin typeface="Times New Roman" pitchFamily="18" charset="0"/>
                <a:cs typeface="Times New Roman" pitchFamily="18" charset="0"/>
              </a:rPr>
              <a:t>Slide 3</a:t>
            </a:r>
          </a:p>
        </p:txBody>
      </p:sp>
      <p:sp>
        <p:nvSpPr>
          <p:cNvPr id="9" name="Content Placeholder 2"/>
          <p:cNvSpPr txBox="1">
            <a:spLocks/>
          </p:cNvSpPr>
          <p:nvPr/>
        </p:nvSpPr>
        <p:spPr>
          <a:xfrm>
            <a:off x="4159770" y="1374893"/>
            <a:ext cx="4495800" cy="4822088"/>
          </a:xfrm>
          <a:prstGeom prst="rect">
            <a:avLst/>
          </a:prstGeom>
          <a:ln>
            <a:solidFill>
              <a:schemeClr val="bg1"/>
            </a:solid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just">
              <a:buFont typeface="Arial" panose="020B0604020202020204" pitchFamily="34" charset="0"/>
              <a:buChar char="•"/>
              <a:tabLst>
                <a:tab pos="2417763" algn="l"/>
              </a:tabLst>
            </a:pPr>
            <a:r>
              <a:rPr lang="en-US" altLang="ko-KR" sz="14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Needs</a:t>
            </a:r>
          </a:p>
          <a:p>
            <a:pPr marL="628650" lvl="1" indent="-171450" algn="just">
              <a:buFontTx/>
              <a:buChar char="-"/>
              <a:tabLst>
                <a:tab pos="2417763" algn="l"/>
              </a:tabLst>
            </a:pPr>
            <a:r>
              <a:rPr lang="en-US"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Every day, some passengers can miss their connecting flight due to delays, language barriers or because they lose their way.</a:t>
            </a:r>
          </a:p>
          <a:p>
            <a:pPr marL="628650" lvl="1" indent="-171450" algn="just">
              <a:buFontTx/>
              <a:buChar char="-"/>
              <a:tabLst>
                <a:tab pos="2417763" algn="l"/>
              </a:tabLst>
            </a:pPr>
            <a:r>
              <a:rPr lang="en-US"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Passenger expectations on airport service have changed dramatically over the past decade.</a:t>
            </a:r>
          </a:p>
          <a:p>
            <a:pPr marL="628650" lvl="1" indent="-171450" algn="just">
              <a:buFontTx/>
              <a:buChar char="-"/>
              <a:tabLst>
                <a:tab pos="2417763" algn="l"/>
              </a:tabLst>
            </a:pPr>
            <a:r>
              <a:rPr lang="en-US"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Passenger expecting to use Robotics, AI and augmented reality to improve airport service.</a:t>
            </a:r>
          </a:p>
          <a:p>
            <a:pPr marL="628650" lvl="1" indent="-171450" algn="just">
              <a:buFontTx/>
              <a:buChar char="-"/>
              <a:tabLst>
                <a:tab pos="2417763" algn="l"/>
              </a:tabLst>
            </a:pPr>
            <a:r>
              <a:rPr lang="en-US"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Airport authority started offering travelers the assistance by guide robot that tells travelers the locations of departure gates, duty-free shops, baggage claims and check-in counters as well as other useful information.</a:t>
            </a:r>
          </a:p>
          <a:p>
            <a:pPr marL="628650" lvl="1" indent="-171450" algn="just">
              <a:buFontTx/>
              <a:buChar char="-"/>
              <a:tabLst>
                <a:tab pos="2417763" algn="l"/>
              </a:tabLst>
            </a:pPr>
            <a:r>
              <a:rPr lang="en-US"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Provides imitated way to share the information with travelers.</a:t>
            </a:r>
          </a:p>
          <a:p>
            <a:pPr marL="342900" indent="-342900" algn="just">
              <a:buFont typeface="Arial" panose="020B0604020202020204" pitchFamily="34" charset="0"/>
              <a:buChar char="•"/>
              <a:tabLst>
                <a:tab pos="2417763" algn="l"/>
              </a:tabLst>
            </a:pPr>
            <a:r>
              <a:rPr lang="en-US" sz="1400" b="1" dirty="0">
                <a:solidFill>
                  <a:schemeClr val="tx1"/>
                </a:solidFill>
                <a:latin typeface="Times New Roman" panose="02020603050405020304" pitchFamily="18" charset="0"/>
                <a:cs typeface="Times New Roman" panose="02020603050405020304" pitchFamily="18" charset="0"/>
              </a:rPr>
              <a:t>Basic Concept</a:t>
            </a:r>
            <a:r>
              <a:rPr lang="en-US" sz="1200" b="1" dirty="0">
                <a:solidFill>
                  <a:schemeClr val="tx1"/>
                </a:solidFill>
                <a:latin typeface="Times New Roman" panose="02020603050405020304" pitchFamily="18" charset="0"/>
                <a:cs typeface="Times New Roman" panose="02020603050405020304" pitchFamily="18" charset="0"/>
              </a:rPr>
              <a:t> </a:t>
            </a:r>
          </a:p>
          <a:p>
            <a:pPr marL="628650" lvl="1" indent="-171450" algn="just">
              <a:buFontTx/>
              <a:buChar char="-"/>
              <a:tabLst>
                <a:tab pos="2417763" algn="l"/>
              </a:tabLst>
            </a:pPr>
            <a:r>
              <a:rPr lang="en-US" sz="1200" dirty="0">
                <a:solidFill>
                  <a:schemeClr val="tx1"/>
                </a:solidFill>
                <a:latin typeface="Times New Roman" panose="02020603050405020304" pitchFamily="18" charset="0"/>
                <a:cs typeface="Times New Roman" panose="02020603050405020304" pitchFamily="18" charset="0"/>
              </a:rPr>
              <a:t>User cannot remember all the details and required to look for details after some interval of time</a:t>
            </a:r>
          </a:p>
          <a:p>
            <a:pPr marL="628650" lvl="1" indent="-171450" algn="just">
              <a:buFontTx/>
              <a:buChar char="-"/>
              <a:tabLst>
                <a:tab pos="2417763" algn="l"/>
              </a:tabLst>
            </a:pPr>
            <a:r>
              <a:rPr lang="en-US" sz="1200" dirty="0">
                <a:solidFill>
                  <a:schemeClr val="tx1"/>
                </a:solidFill>
                <a:latin typeface="Times New Roman" panose="02020603050405020304" pitchFamily="18" charset="0"/>
                <a:cs typeface="Times New Roman" panose="02020603050405020304" pitchFamily="18" charset="0"/>
              </a:rPr>
              <a:t>Best way to solve this issue is to transfer the requested information on travelers smart device so that travelers can see and visualize any moment.</a:t>
            </a:r>
          </a:p>
          <a:p>
            <a:pPr marL="628650" lvl="1" indent="-171450" algn="just">
              <a:buFontTx/>
              <a:buChar char="-"/>
              <a:tabLst>
                <a:tab pos="2417763" algn="l"/>
              </a:tabLst>
            </a:pPr>
            <a:r>
              <a:rPr lang="en-US" sz="1200" dirty="0">
                <a:solidFill>
                  <a:schemeClr val="tx1"/>
                </a:solidFill>
                <a:latin typeface="Times New Roman" panose="02020603050405020304" pitchFamily="18" charset="0"/>
                <a:cs typeface="Times New Roman" panose="02020603050405020304" pitchFamily="18" charset="0"/>
              </a:rPr>
              <a:t>Use the Airport Guide Robot display as a transmitting media and camera on smart devices as receiver to create optical wireless (OWC) link between Airport Guide Robot and Travelers.</a:t>
            </a:r>
          </a:p>
        </p:txBody>
      </p:sp>
      <p:sp>
        <p:nvSpPr>
          <p:cNvPr id="6" name="Title 1"/>
          <p:cNvSpPr txBox="1">
            <a:spLocks/>
          </p:cNvSpPr>
          <p:nvPr/>
        </p:nvSpPr>
        <p:spPr>
          <a:xfrm>
            <a:off x="0" y="533400"/>
            <a:ext cx="9144000" cy="79483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a:ea typeface="굴림" panose="020B0600000101010101" pitchFamily="50" charset="-127"/>
              </a:rPr>
              <a:t>Needs for Guide Robot to Assist Travelers in Airport </a:t>
            </a:r>
            <a:endParaRPr lang="en-US" sz="3200" b="1" dirty="0"/>
          </a:p>
        </p:txBody>
      </p:sp>
      <p:sp>
        <p:nvSpPr>
          <p:cNvPr id="18" name="Rectangle 17"/>
          <p:cNvSpPr/>
          <p:nvPr/>
        </p:nvSpPr>
        <p:spPr>
          <a:xfrm rot="5400000">
            <a:off x="3773358" y="5785788"/>
            <a:ext cx="557380" cy="215444"/>
          </a:xfrm>
          <a:prstGeom prst="rect">
            <a:avLst/>
          </a:prstGeom>
        </p:spPr>
        <p:txBody>
          <a:bodyPr wrap="square">
            <a:spAutoFit/>
          </a:bodyPr>
          <a:lstStyle/>
          <a:p>
            <a:pPr algn="r"/>
            <a:r>
              <a:rPr lang="en-US" sz="800" dirty="0"/>
              <a:t>GOOGLE</a:t>
            </a:r>
          </a:p>
        </p:txBody>
      </p:sp>
      <p:sp>
        <p:nvSpPr>
          <p:cNvPr id="11" name="TextBox 53"/>
          <p:cNvSpPr txBox="1">
            <a:spLocks noChangeArrowheads="1"/>
          </p:cNvSpPr>
          <p:nvPr/>
        </p:nvSpPr>
        <p:spPr bwMode="auto">
          <a:xfrm>
            <a:off x="789039" y="6078379"/>
            <a:ext cx="320028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lvl="1" indent="0" algn="ctr" latinLnBrk="1">
              <a:buNone/>
            </a:pPr>
            <a:r>
              <a:rPr kumimoji="0" lang="en-US" altLang="ko-KR" sz="1000" b="1" dirty="0">
                <a:cs typeface="Times New Roman" panose="02020603050405020304" pitchFamily="18" charset="0"/>
              </a:rPr>
              <a:t>&lt; Airport Guide Robot &gt;</a:t>
            </a:r>
          </a:p>
        </p:txBody>
      </p:sp>
      <p:pic>
        <p:nvPicPr>
          <p:cNvPr id="2" name="Picture 2" descr="Image result for airport confusion for people">
            <a:extLst>
              <a:ext uri="{FF2B5EF4-FFF2-40B4-BE49-F238E27FC236}">
                <a16:creationId xmlns:a16="http://schemas.microsoft.com/office/drawing/2014/main" id="{54AFC856-3CF0-47CD-BF43-28831601448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3894" y="1419194"/>
            <a:ext cx="3190571" cy="2164271"/>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Image result for airport automotive help robo">
            <a:extLst>
              <a:ext uri="{FF2B5EF4-FFF2-40B4-BE49-F238E27FC236}">
                <a16:creationId xmlns:a16="http://schemas.microsoft.com/office/drawing/2014/main" id="{2392D118-F7E5-40B5-83C6-2E54DA1B0E09}"/>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89040" y="3812956"/>
            <a:ext cx="3200283" cy="2250755"/>
          </a:xfrm>
          <a:prstGeom prst="rect">
            <a:avLst/>
          </a:prstGeom>
          <a:noFill/>
          <a:extLst>
            <a:ext uri="{909E8E84-426E-40DD-AFC4-6F175D3DCCD1}">
              <a14:hiddenFill xmlns:a14="http://schemas.microsoft.com/office/drawing/2010/main">
                <a:solidFill>
                  <a:srgbClr val="FFFFFF"/>
                </a:solidFill>
              </a14:hiddenFill>
            </a:ext>
          </a:extLst>
        </p:spPr>
      </p:pic>
      <p:sp>
        <p:nvSpPr>
          <p:cNvPr id="12" name="Rectangle 11">
            <a:extLst>
              <a:ext uri="{FF2B5EF4-FFF2-40B4-BE49-F238E27FC236}">
                <a16:creationId xmlns:a16="http://schemas.microsoft.com/office/drawing/2014/main" id="{CA131D27-1A86-4C2B-9E73-43E978A43201}"/>
              </a:ext>
            </a:extLst>
          </p:cNvPr>
          <p:cNvSpPr/>
          <p:nvPr/>
        </p:nvSpPr>
        <p:spPr>
          <a:xfrm rot="5400000">
            <a:off x="3773358" y="3277492"/>
            <a:ext cx="557380" cy="215444"/>
          </a:xfrm>
          <a:prstGeom prst="rect">
            <a:avLst/>
          </a:prstGeom>
        </p:spPr>
        <p:txBody>
          <a:bodyPr wrap="square">
            <a:spAutoFit/>
          </a:bodyPr>
          <a:lstStyle/>
          <a:p>
            <a:pPr algn="r"/>
            <a:r>
              <a:rPr lang="en-US" sz="800" dirty="0"/>
              <a:t>GOOGLE</a:t>
            </a:r>
          </a:p>
        </p:txBody>
      </p:sp>
      <p:sp>
        <p:nvSpPr>
          <p:cNvPr id="13" name="TextBox 53">
            <a:extLst>
              <a:ext uri="{FF2B5EF4-FFF2-40B4-BE49-F238E27FC236}">
                <a16:creationId xmlns:a16="http://schemas.microsoft.com/office/drawing/2014/main" id="{CDAF2059-8E62-482E-85ED-3DBF4C8D8591}"/>
              </a:ext>
            </a:extLst>
          </p:cNvPr>
          <p:cNvSpPr txBox="1">
            <a:spLocks noChangeArrowheads="1"/>
          </p:cNvSpPr>
          <p:nvPr/>
        </p:nvSpPr>
        <p:spPr bwMode="auto">
          <a:xfrm>
            <a:off x="785049" y="3554962"/>
            <a:ext cx="320028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lvl="1" indent="0" algn="ctr" latinLnBrk="1">
              <a:buNone/>
            </a:pPr>
            <a:r>
              <a:rPr kumimoji="0" lang="en-US" altLang="ko-KR" sz="1000" b="1" dirty="0">
                <a:cs typeface="Times New Roman" panose="02020603050405020304" pitchFamily="18" charset="0"/>
              </a:rPr>
              <a:t>&lt; Navigation Stress for Travelers In Airport &gt;</a:t>
            </a:r>
          </a:p>
        </p:txBody>
      </p:sp>
    </p:spTree>
    <p:extLst>
      <p:ext uri="{BB962C8B-B14F-4D97-AF65-F5344CB8AC3E}">
        <p14:creationId xmlns:p14="http://schemas.microsoft.com/office/powerpoint/2010/main" val="23347672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0" y="657525"/>
            <a:ext cx="9144000" cy="6858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2417763" algn="l"/>
              </a:tabLst>
            </a:pPr>
            <a:r>
              <a:rPr lang="en-US" altLang="ko-KR" sz="3000" b="1" dirty="0"/>
              <a:t>Display Based OWC Link Embedded Airport Guide Robot</a:t>
            </a:r>
          </a:p>
        </p:txBody>
      </p:sp>
      <p:sp>
        <p:nvSpPr>
          <p:cNvPr id="22" name="TextBox 21"/>
          <p:cNvSpPr txBox="1"/>
          <p:nvPr/>
        </p:nvSpPr>
        <p:spPr>
          <a:xfrm>
            <a:off x="4114800" y="6313246"/>
            <a:ext cx="688009" cy="307777"/>
          </a:xfrm>
          <a:prstGeom prst="rect">
            <a:avLst/>
          </a:prstGeom>
          <a:noFill/>
        </p:spPr>
        <p:txBody>
          <a:bodyPr wrap="none" rtlCol="0">
            <a:spAutoFit/>
          </a:bodyPr>
          <a:lstStyle/>
          <a:p>
            <a:r>
              <a:rPr lang="en-US" sz="1400" dirty="0">
                <a:latin typeface="Times New Roman" pitchFamily="18" charset="0"/>
                <a:cs typeface="Times New Roman" pitchFamily="18" charset="0"/>
              </a:rPr>
              <a:t>Slide 4</a:t>
            </a:r>
          </a:p>
        </p:txBody>
      </p:sp>
      <p:sp>
        <p:nvSpPr>
          <p:cNvPr id="16" name="Content Placeholder 2">
            <a:extLst>
              <a:ext uri="{FF2B5EF4-FFF2-40B4-BE49-F238E27FC236}">
                <a16:creationId xmlns:a16="http://schemas.microsoft.com/office/drawing/2014/main" id="{9496B619-AF85-4138-BC52-357EA22CCFE5}"/>
              </a:ext>
            </a:extLst>
          </p:cNvPr>
          <p:cNvSpPr txBox="1">
            <a:spLocks/>
          </p:cNvSpPr>
          <p:nvPr/>
        </p:nvSpPr>
        <p:spPr>
          <a:xfrm>
            <a:off x="5214578" y="1666027"/>
            <a:ext cx="3459643" cy="3388631"/>
          </a:xfrm>
          <a:prstGeom prst="rect">
            <a:avLst/>
          </a:prstGeom>
        </p:spPr>
        <p:txBody>
          <a:bodyPr vert="horz" lIns="91440" tIns="45720" rIns="91440" bIns="45720" rtlCol="0">
            <a:normAutofit fontScale="925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15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Airport Guide Robot Display Based OWC Link for Travelers Assistance</a:t>
            </a:r>
          </a:p>
          <a:p>
            <a:pPr marL="628650" lvl="1" indent="-171450" algn="just">
              <a:lnSpc>
                <a:spcPct val="150000"/>
              </a:lnSpc>
              <a:buFont typeface="Times New Roman" panose="02020603050405020304" pitchFamily="18" charset="0"/>
              <a:buChar char="˗"/>
            </a:pPr>
            <a:r>
              <a:rPr lang="en-US" altLang="ko-KR" sz="13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Tx :  Display of the Guide Robot</a:t>
            </a:r>
          </a:p>
          <a:p>
            <a:pPr marL="628650" lvl="1" indent="-171450" algn="just">
              <a:lnSpc>
                <a:spcPct val="150000"/>
              </a:lnSpc>
              <a:buFont typeface="Times New Roman" panose="02020603050405020304" pitchFamily="18" charset="0"/>
              <a:buChar char="˗"/>
            </a:pPr>
            <a:r>
              <a:rPr lang="en-US" altLang="ko-KR" sz="13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Rx : Travelers Smart Devices CMOS Image Sensor</a:t>
            </a:r>
          </a:p>
          <a:p>
            <a:pPr marL="628650" lvl="1" indent="-171450" algn="just">
              <a:lnSpc>
                <a:spcPct val="150000"/>
              </a:lnSpc>
              <a:buFont typeface="Times New Roman" panose="02020603050405020304" pitchFamily="18" charset="0"/>
              <a:buChar char="˗"/>
            </a:pPr>
            <a:r>
              <a:rPr lang="en-US" altLang="ko-KR" sz="13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Day-Night Communication Mode </a:t>
            </a:r>
          </a:p>
          <a:p>
            <a:pPr marL="628650" lvl="1" indent="-171450" algn="just">
              <a:lnSpc>
                <a:spcPct val="150000"/>
              </a:lnSpc>
              <a:buFont typeface="Times New Roman" panose="02020603050405020304" pitchFamily="18" charset="0"/>
              <a:buChar char="˗"/>
            </a:pPr>
            <a:r>
              <a:rPr lang="en-US" altLang="ko-KR" sz="13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Modulations : </a:t>
            </a:r>
          </a:p>
          <a:p>
            <a:pPr marL="1085850" lvl="2" indent="-171450" algn="just">
              <a:lnSpc>
                <a:spcPct val="150000"/>
              </a:lnSpc>
              <a:buFont typeface="Times New Roman" panose="02020603050405020304" pitchFamily="18" charset="0"/>
              <a:buChar char="▫"/>
            </a:pPr>
            <a:r>
              <a:rPr lang="en-US" altLang="ko-KR" sz="11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VTASC, SS2DC, Quick-QR Code, 2D Color Code</a:t>
            </a:r>
          </a:p>
          <a:p>
            <a:pPr marL="628650" lvl="1" indent="-171450" algn="just">
              <a:lnSpc>
                <a:spcPct val="150000"/>
              </a:lnSpc>
              <a:buFont typeface="Times New Roman" panose="02020603050405020304" pitchFamily="18" charset="0"/>
              <a:buChar char="˗"/>
            </a:pPr>
            <a:r>
              <a:rPr lang="en-US" altLang="ko-KR" sz="13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Data Rate : 1K ~ 1Mb/s</a:t>
            </a:r>
          </a:p>
          <a:p>
            <a:pPr marL="628650" lvl="1" indent="-171450" algn="just">
              <a:lnSpc>
                <a:spcPct val="150000"/>
              </a:lnSpc>
              <a:buFont typeface="Times New Roman" panose="02020603050405020304" pitchFamily="18" charset="0"/>
              <a:buChar char="˗"/>
            </a:pPr>
            <a:r>
              <a:rPr lang="en-US" altLang="ko-KR" sz="13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Supported </a:t>
            </a:r>
            <a:r>
              <a:rPr lang="en-US" altLang="ko-KR" sz="1300" dirty="0" err="1">
                <a:solidFill>
                  <a:schemeClr val="tx1"/>
                </a:solidFill>
                <a:latin typeface="Times New Roman" panose="02020603050405020304" pitchFamily="18" charset="0"/>
                <a:ea typeface="굴림" panose="020B0600000101010101" pitchFamily="50" charset="-127"/>
                <a:cs typeface="Times New Roman" panose="02020603050405020304" pitchFamily="18" charset="0"/>
              </a:rPr>
              <a:t>LoS</a:t>
            </a:r>
            <a:r>
              <a:rPr lang="en-US" altLang="ko-KR" sz="13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(Line of Sight)</a:t>
            </a:r>
          </a:p>
          <a:p>
            <a:pPr marL="628650" lvl="1" indent="-171450" algn="just">
              <a:lnSpc>
                <a:spcPct val="150000"/>
              </a:lnSpc>
              <a:buFont typeface="Times New Roman" panose="02020603050405020304" pitchFamily="18" charset="0"/>
              <a:buChar char="˗"/>
            </a:pPr>
            <a:r>
              <a:rPr lang="en-US" altLang="ko-KR" sz="13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Available Distance : 5m ~ 100m</a:t>
            </a:r>
          </a:p>
        </p:txBody>
      </p:sp>
      <p:sp>
        <p:nvSpPr>
          <p:cNvPr id="17" name="TextBox 53">
            <a:extLst>
              <a:ext uri="{FF2B5EF4-FFF2-40B4-BE49-F238E27FC236}">
                <a16:creationId xmlns:a16="http://schemas.microsoft.com/office/drawing/2014/main" id="{0A6D85E9-399C-4605-ACE5-84DF859DAEC0}"/>
              </a:ext>
            </a:extLst>
          </p:cNvPr>
          <p:cNvSpPr txBox="1">
            <a:spLocks noChangeArrowheads="1"/>
          </p:cNvSpPr>
          <p:nvPr/>
        </p:nvSpPr>
        <p:spPr bwMode="auto">
          <a:xfrm>
            <a:off x="138543" y="4777659"/>
            <a:ext cx="515817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200" dirty="0">
                <a:cs typeface="Times New Roman" panose="02020603050405020304" pitchFamily="18" charset="0"/>
              </a:rPr>
              <a:t>&lt; </a:t>
            </a:r>
            <a:r>
              <a:rPr lang="en-US" altLang="ko-KR" sz="1200" dirty="0">
                <a:cs typeface="Times New Roman" panose="02020603050405020304" pitchFamily="18" charset="0"/>
              </a:rPr>
              <a:t>Display</a:t>
            </a:r>
            <a:r>
              <a:rPr kumimoji="0" lang="en-US" altLang="ko-KR" sz="1200" dirty="0">
                <a:cs typeface="Times New Roman" panose="02020603050405020304" pitchFamily="18" charset="0"/>
              </a:rPr>
              <a:t> </a:t>
            </a:r>
            <a:r>
              <a:rPr lang="en-US" altLang="ko-KR" sz="1200" dirty="0">
                <a:cs typeface="Times New Roman" panose="02020603050405020304" pitchFamily="18" charset="0"/>
              </a:rPr>
              <a:t>based OWC Link Model </a:t>
            </a:r>
            <a:r>
              <a:rPr kumimoji="0" lang="en-US" altLang="ko-KR" sz="1200" dirty="0">
                <a:cs typeface="Times New Roman" panose="02020603050405020304" pitchFamily="18" charset="0"/>
              </a:rPr>
              <a:t>&gt;</a:t>
            </a:r>
          </a:p>
        </p:txBody>
      </p:sp>
      <p:sp>
        <p:nvSpPr>
          <p:cNvPr id="18" name="직사각형 31">
            <a:extLst>
              <a:ext uri="{FF2B5EF4-FFF2-40B4-BE49-F238E27FC236}">
                <a16:creationId xmlns:a16="http://schemas.microsoft.com/office/drawing/2014/main" id="{3BEBD458-5CDF-4D5F-971A-106E9B3C5ECE}"/>
              </a:ext>
            </a:extLst>
          </p:cNvPr>
          <p:cNvSpPr/>
          <p:nvPr/>
        </p:nvSpPr>
        <p:spPr>
          <a:xfrm>
            <a:off x="405460" y="4992876"/>
            <a:ext cx="8277639" cy="1346331"/>
          </a:xfrm>
          <a:prstGeom prst="rect">
            <a:avLst/>
          </a:prstGeom>
        </p:spPr>
        <p:txBody>
          <a:bodyPr wrap="square">
            <a:spAutoFit/>
          </a:bodyPr>
          <a:lstStyle/>
          <a:p>
            <a:pPr algn="just">
              <a:lnSpc>
                <a:spcPct val="150000"/>
              </a:lnSpc>
            </a:pPr>
            <a:r>
              <a:rPr lang="en-US" altLang="ko-KR" sz="1400" b="1" dirty="0">
                <a:latin typeface="Times New Roman" panose="02020603050405020304" pitchFamily="18" charset="0"/>
                <a:ea typeface="굴림" panose="020B0600000101010101" pitchFamily="50" charset="-127"/>
                <a:cs typeface="Times New Roman" panose="02020603050405020304" pitchFamily="18" charset="0"/>
              </a:rPr>
              <a:t>※ Use the Airport Guide Robot embedded display devices to provide the optical wireless connectivity link with travelers.</a:t>
            </a:r>
          </a:p>
          <a:p>
            <a:pPr algn="just">
              <a:lnSpc>
                <a:spcPct val="150000"/>
              </a:lnSpc>
            </a:pPr>
            <a:r>
              <a:rPr lang="en-US" altLang="ko-KR" sz="1400" b="1" dirty="0">
                <a:latin typeface="Times New Roman" panose="02020603050405020304" pitchFamily="18" charset="0"/>
                <a:ea typeface="굴림" panose="020B0600000101010101" pitchFamily="50" charset="-127"/>
                <a:cs typeface="Times New Roman" panose="02020603050405020304" pitchFamily="18" charset="0"/>
              </a:rPr>
              <a:t>※ Uses the OWC technology to provide Airport Map, the locations of departure gates, duty-free shops, baggage claims and check-in counters as well as other useful information. </a:t>
            </a:r>
          </a:p>
        </p:txBody>
      </p:sp>
      <p:grpSp>
        <p:nvGrpSpPr>
          <p:cNvPr id="4" name="Group 3">
            <a:extLst>
              <a:ext uri="{FF2B5EF4-FFF2-40B4-BE49-F238E27FC236}">
                <a16:creationId xmlns:a16="http://schemas.microsoft.com/office/drawing/2014/main" id="{74D014B4-0540-4906-91A8-415EC0B198C9}"/>
              </a:ext>
            </a:extLst>
          </p:cNvPr>
          <p:cNvGrpSpPr/>
          <p:nvPr/>
        </p:nvGrpSpPr>
        <p:grpSpPr>
          <a:xfrm>
            <a:off x="138543" y="1520367"/>
            <a:ext cx="4993490" cy="3257292"/>
            <a:chOff x="138543" y="1520367"/>
            <a:chExt cx="4993490" cy="3257292"/>
          </a:xfrm>
        </p:grpSpPr>
        <p:pic>
          <p:nvPicPr>
            <p:cNvPr id="2050" name="Picture 2" descr="According to Incheon Airport officials on Monday, five guide robots and another five for cleaning will be trialed from next month, following four months of tests of the artificial intelligence-based robots at the airport, a process that was designed to improve accuracy. (Image: LG Electronics)">
              <a:extLst>
                <a:ext uri="{FF2B5EF4-FFF2-40B4-BE49-F238E27FC236}">
                  <a16:creationId xmlns:a16="http://schemas.microsoft.com/office/drawing/2014/main" id="{AE5D4E9D-6222-45CC-8C03-B2031A78F3E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8543" y="1520367"/>
              <a:ext cx="4993490" cy="3257292"/>
            </a:xfrm>
            <a:prstGeom prst="rect">
              <a:avLst/>
            </a:prstGeom>
            <a:noFill/>
            <a:extLst>
              <a:ext uri="{909E8E84-426E-40DD-AFC4-6F175D3DCCD1}">
                <a14:hiddenFill xmlns:a14="http://schemas.microsoft.com/office/drawing/2010/main">
                  <a:solidFill>
                    <a:srgbClr val="FFFFFF"/>
                  </a:solidFill>
                </a14:hiddenFill>
              </a:ext>
            </a:extLst>
          </p:spPr>
        </p:pic>
        <p:sp>
          <p:nvSpPr>
            <p:cNvPr id="20" name="Isosceles Triangle 50">
              <a:extLst>
                <a:ext uri="{FF2B5EF4-FFF2-40B4-BE49-F238E27FC236}">
                  <a16:creationId xmlns:a16="http://schemas.microsoft.com/office/drawing/2014/main" id="{8A0256B4-898F-41D6-8868-70CDB96113F4}"/>
                </a:ext>
              </a:extLst>
            </p:cNvPr>
            <p:cNvSpPr/>
            <p:nvPr/>
          </p:nvSpPr>
          <p:spPr>
            <a:xfrm rot="9467060">
              <a:off x="3019264" y="2903104"/>
              <a:ext cx="308032" cy="1139176"/>
            </a:xfrm>
            <a:prstGeom prst="triangle">
              <a:avLst>
                <a:gd name="adj" fmla="val 52805"/>
              </a:avLst>
            </a:prstGeom>
            <a:solidFill>
              <a:srgbClr val="FFFF00">
                <a:alpha val="3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2" name="Picture 1">
              <a:extLst>
                <a:ext uri="{FF2B5EF4-FFF2-40B4-BE49-F238E27FC236}">
                  <a16:creationId xmlns:a16="http://schemas.microsoft.com/office/drawing/2014/main" id="{4415C1A3-24F5-4454-9195-F160FFE755BD}"/>
                </a:ext>
              </a:extLst>
            </p:cNvPr>
            <p:cNvPicPr>
              <a:picLocks noChangeAspect="1"/>
            </p:cNvPicPr>
            <p:nvPr/>
          </p:nvPicPr>
          <p:blipFill>
            <a:blip r:embed="rId4"/>
            <a:stretch>
              <a:fillRect/>
            </a:stretch>
          </p:blipFill>
          <p:spPr>
            <a:xfrm>
              <a:off x="3320990" y="3930590"/>
              <a:ext cx="152400" cy="152400"/>
            </a:xfrm>
            <a:prstGeom prst="rect">
              <a:avLst/>
            </a:prstGeom>
          </p:spPr>
        </p:pic>
        <p:sp>
          <p:nvSpPr>
            <p:cNvPr id="23" name="Isosceles Triangle 50">
              <a:extLst>
                <a:ext uri="{FF2B5EF4-FFF2-40B4-BE49-F238E27FC236}">
                  <a16:creationId xmlns:a16="http://schemas.microsoft.com/office/drawing/2014/main" id="{6F39F300-1734-4649-A80B-1EADE12027CD}"/>
                </a:ext>
              </a:extLst>
            </p:cNvPr>
            <p:cNvSpPr/>
            <p:nvPr/>
          </p:nvSpPr>
          <p:spPr>
            <a:xfrm rot="12473541">
              <a:off x="3437061" y="3010251"/>
              <a:ext cx="308032" cy="1139176"/>
            </a:xfrm>
            <a:prstGeom prst="triangle">
              <a:avLst>
                <a:gd name="adj" fmla="val 52805"/>
              </a:avLst>
            </a:prstGeom>
            <a:solidFill>
              <a:srgbClr val="FFFF00">
                <a:alpha val="3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25" name="Isosceles Triangle 50">
              <a:extLst>
                <a:ext uri="{FF2B5EF4-FFF2-40B4-BE49-F238E27FC236}">
                  <a16:creationId xmlns:a16="http://schemas.microsoft.com/office/drawing/2014/main" id="{DAB434C0-81B9-43F1-B540-A6CF0609C1F3}"/>
                </a:ext>
              </a:extLst>
            </p:cNvPr>
            <p:cNvSpPr/>
            <p:nvPr/>
          </p:nvSpPr>
          <p:spPr>
            <a:xfrm rot="12948139">
              <a:off x="1294043" y="2793248"/>
              <a:ext cx="573411" cy="1046627"/>
            </a:xfrm>
            <a:prstGeom prst="triangle">
              <a:avLst>
                <a:gd name="adj" fmla="val 52805"/>
              </a:avLst>
            </a:prstGeom>
            <a:solidFill>
              <a:srgbClr val="FFFF00">
                <a:alpha val="3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3" name="TextBox 2">
              <a:extLst>
                <a:ext uri="{FF2B5EF4-FFF2-40B4-BE49-F238E27FC236}">
                  <a16:creationId xmlns:a16="http://schemas.microsoft.com/office/drawing/2014/main" id="{B9E2F9C9-2BF9-465B-81EF-D1C9B2836F51}"/>
                </a:ext>
              </a:extLst>
            </p:cNvPr>
            <p:cNvSpPr txBox="1"/>
            <p:nvPr/>
          </p:nvSpPr>
          <p:spPr>
            <a:xfrm rot="18266130">
              <a:off x="1214636" y="3252620"/>
              <a:ext cx="596638" cy="215444"/>
            </a:xfrm>
            <a:prstGeom prst="rect">
              <a:avLst/>
            </a:prstGeom>
            <a:noFill/>
          </p:spPr>
          <p:txBody>
            <a:bodyPr wrap="none" rtlCol="0">
              <a:spAutoFit/>
            </a:bodyPr>
            <a:lstStyle/>
            <a:p>
              <a:r>
                <a:rPr lang="en-US" sz="800" b="1" dirty="0">
                  <a:solidFill>
                    <a:srgbClr val="FF0000"/>
                  </a:solidFill>
                </a:rPr>
                <a:t>OWC Link</a:t>
              </a:r>
            </a:p>
          </p:txBody>
        </p:sp>
        <p:sp>
          <p:nvSpPr>
            <p:cNvPr id="26" name="TextBox 25">
              <a:extLst>
                <a:ext uri="{FF2B5EF4-FFF2-40B4-BE49-F238E27FC236}">
                  <a16:creationId xmlns:a16="http://schemas.microsoft.com/office/drawing/2014/main" id="{EDAA006A-A134-491E-9634-D16A43736962}"/>
                </a:ext>
              </a:extLst>
            </p:cNvPr>
            <p:cNvSpPr txBox="1"/>
            <p:nvPr/>
          </p:nvSpPr>
          <p:spPr>
            <a:xfrm rot="4166555">
              <a:off x="2816162" y="3221730"/>
              <a:ext cx="596638" cy="215444"/>
            </a:xfrm>
            <a:prstGeom prst="rect">
              <a:avLst/>
            </a:prstGeom>
            <a:noFill/>
          </p:spPr>
          <p:txBody>
            <a:bodyPr wrap="none" rtlCol="0">
              <a:spAutoFit/>
            </a:bodyPr>
            <a:lstStyle/>
            <a:p>
              <a:r>
                <a:rPr lang="en-US" sz="800" b="1" dirty="0">
                  <a:solidFill>
                    <a:srgbClr val="FF0000"/>
                  </a:solidFill>
                </a:rPr>
                <a:t>OWC Link</a:t>
              </a:r>
            </a:p>
          </p:txBody>
        </p:sp>
        <p:sp>
          <p:nvSpPr>
            <p:cNvPr id="29" name="TextBox 28">
              <a:extLst>
                <a:ext uri="{FF2B5EF4-FFF2-40B4-BE49-F238E27FC236}">
                  <a16:creationId xmlns:a16="http://schemas.microsoft.com/office/drawing/2014/main" id="{7F5B18A9-549F-4C55-9F12-01B288FCBBA5}"/>
                </a:ext>
              </a:extLst>
            </p:cNvPr>
            <p:cNvSpPr txBox="1"/>
            <p:nvPr/>
          </p:nvSpPr>
          <p:spPr>
            <a:xfrm rot="17930270">
              <a:off x="3350603" y="3360105"/>
              <a:ext cx="596638" cy="215444"/>
            </a:xfrm>
            <a:prstGeom prst="rect">
              <a:avLst/>
            </a:prstGeom>
            <a:noFill/>
          </p:spPr>
          <p:txBody>
            <a:bodyPr wrap="none" rtlCol="0">
              <a:spAutoFit/>
            </a:bodyPr>
            <a:lstStyle/>
            <a:p>
              <a:r>
                <a:rPr lang="en-US" sz="800" b="1" dirty="0">
                  <a:solidFill>
                    <a:srgbClr val="FF0000"/>
                  </a:solidFill>
                </a:rPr>
                <a:t>OWC Link</a:t>
              </a:r>
            </a:p>
          </p:txBody>
        </p:sp>
      </p:grpSp>
    </p:spTree>
    <p:extLst>
      <p:ext uri="{BB962C8B-B14F-4D97-AF65-F5344CB8AC3E}">
        <p14:creationId xmlns:p14="http://schemas.microsoft.com/office/powerpoint/2010/main" val="25066353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0" y="800100"/>
            <a:ext cx="91440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a:t>Conclusion</a:t>
            </a:r>
            <a:endParaRPr lang="en-US" sz="3200" b="1" dirty="0"/>
          </a:p>
        </p:txBody>
      </p:sp>
      <p:sp>
        <p:nvSpPr>
          <p:cNvPr id="7" name="Content Placeholder 2"/>
          <p:cNvSpPr txBox="1">
            <a:spLocks/>
          </p:cNvSpPr>
          <p:nvPr/>
        </p:nvSpPr>
        <p:spPr>
          <a:xfrm>
            <a:off x="419100" y="1409700"/>
            <a:ext cx="8305800" cy="4903546"/>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Proposed the display based OWC connectivity link embedded airport guide Robot for travelers assistance.</a:t>
            </a:r>
          </a:p>
          <a:p>
            <a:pPr marL="285750" indent="-285750" algn="just">
              <a:lnSpc>
                <a:spcPct val="150000"/>
              </a:lnSpc>
              <a:buFont typeface="Arial" panose="020B0604020202020204" pitchFamily="34" charset="0"/>
              <a:buChar char="•"/>
            </a:pPr>
            <a:endPar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285750" indent="-285750" algn="just">
              <a:lnSpc>
                <a:spcPct val="150000"/>
              </a:lnSpc>
              <a:buFont typeface="Arial" panose="020B0604020202020204" pitchFamily="34" charset="0"/>
              <a:buChar char="•"/>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The proposed  OWC link uses the airport guide robot display as a transmitting media and camera on travelers smart devices as receiver to create optical wireless (OWC) link between airport guide robot and travelers.</a:t>
            </a:r>
          </a:p>
          <a:p>
            <a:pPr marL="285750" indent="-285750" algn="just">
              <a:lnSpc>
                <a:spcPct val="150000"/>
              </a:lnSpc>
              <a:buFont typeface="Arial" panose="020B0604020202020204" pitchFamily="34" charset="0"/>
              <a:buChar char="•"/>
            </a:pPr>
            <a:endPar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285750" indent="-285750" algn="just">
              <a:lnSpc>
                <a:spcPct val="150000"/>
              </a:lnSpc>
              <a:buFont typeface="Arial" panose="020B0604020202020204" pitchFamily="34" charset="0"/>
              <a:buChar char="•"/>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Used to provide Airport Map, the locations of departure gates, duty-free shops, baggage claims and check-in counters as well as other useful information to traveler through optical wireless connectivity link.</a:t>
            </a:r>
            <a:endParaRPr lang="en-US" altLang="ko-KR" sz="2000" dirty="0">
              <a:solidFill>
                <a:srgbClr val="FF0000"/>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8" name="TextBox 7"/>
          <p:cNvSpPr txBox="1"/>
          <p:nvPr/>
        </p:nvSpPr>
        <p:spPr>
          <a:xfrm>
            <a:off x="4114800" y="6313246"/>
            <a:ext cx="688009" cy="307777"/>
          </a:xfrm>
          <a:prstGeom prst="rect">
            <a:avLst/>
          </a:prstGeom>
          <a:noFill/>
        </p:spPr>
        <p:txBody>
          <a:bodyPr wrap="none" rtlCol="0">
            <a:spAutoFit/>
          </a:bodyPr>
          <a:lstStyle/>
          <a:p>
            <a:r>
              <a:rPr lang="en-US" sz="1400">
                <a:latin typeface="Times New Roman" pitchFamily="18" charset="0"/>
                <a:cs typeface="Times New Roman" pitchFamily="18" charset="0"/>
              </a:rPr>
              <a:t>Slide 5</a:t>
            </a:r>
            <a:endParaRPr lang="en-US" sz="1400" dirty="0">
              <a:latin typeface="Times New Roman" pitchFamily="18" charset="0"/>
              <a:cs typeface="Times New Roman" pitchFamily="18" charset="0"/>
            </a:endParaRPr>
          </a:p>
        </p:txBody>
      </p:sp>
    </p:spTree>
    <p:extLst>
      <p:ext uri="{BB962C8B-B14F-4D97-AF65-F5344CB8AC3E}">
        <p14:creationId xmlns:p14="http://schemas.microsoft.com/office/powerpoint/2010/main" val="277462770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11795</TotalTime>
  <Words>499</Words>
  <Application>Microsoft Office PowerPoint</Application>
  <PresentationFormat>On-screen Show (4:3)</PresentationFormat>
  <Paragraphs>73</Paragraphs>
  <Slides>5</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Vinayagam Mariappan</cp:lastModifiedBy>
  <cp:revision>608</cp:revision>
  <cp:lastPrinted>2017-05-07T15:48:38Z</cp:lastPrinted>
  <dcterms:created xsi:type="dcterms:W3CDTF">2010-05-15T17:50:32Z</dcterms:created>
  <dcterms:modified xsi:type="dcterms:W3CDTF">2019-09-19T02:35:21Z</dcterms:modified>
</cp:coreProperties>
</file>