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6159" autoAdjust="0"/>
  </p:normalViewPr>
  <p:slideViewPr>
    <p:cSldViewPr>
      <p:cViewPr varScale="1">
        <p:scale>
          <a:sx n="78" d="100"/>
          <a:sy n="78" d="100"/>
        </p:scale>
        <p:origin x="18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8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9/19/2019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4" name="TextBox 13">
            <a:extLst>
              <a:ext uri="{FF2B5EF4-FFF2-40B4-BE49-F238E27FC236}">
                <a16:creationId xmlns:a16="http://schemas.microsoft.com/office/drawing/2014/main" id="{A6ED0771-4812-4E67-B691-0B893AE8BBD2}"/>
              </a:ext>
            </a:extLst>
          </p:cNvPr>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15-19-0436-00-0vat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15-19-0436-00-0vat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altLang="ko-KR" sz="1600" b="1" dirty="0">
                <a:latin typeface="Times New Roman" pitchFamily="18" charset="0"/>
                <a:cs typeface="Times New Roman" pitchFamily="18" charset="0"/>
              </a:rPr>
              <a:t>Submission Title: Display Based OWC Link Embedded Airport Guide Robot for Travelers Assistance</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(SNUST), </a:t>
            </a:r>
            <a:r>
              <a:rPr lang="en-US" sz="1600" dirty="0" err="1">
                <a:latin typeface="Times New Roman" pitchFamily="18" charset="0"/>
                <a:cs typeface="Times New Roman" pitchFamily="18" charset="0"/>
              </a:rPr>
              <a:t>Gooman</a:t>
            </a:r>
            <a:r>
              <a:rPr lang="en-US" sz="1600" dirty="0">
                <a:latin typeface="Times New Roman" pitchFamily="18" charset="0"/>
                <a:cs typeface="Times New Roman" pitchFamily="18" charset="0"/>
              </a:rPr>
              <a:t> Park (SNUST),</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Song (Sejong Univ.),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altLang="ko-KR"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OWC Link design consideration for VAT. This proposed VAT solution used for travelers assistance in the airport through guide robot using display based optical wireless communication (OWC) technology. Also this VAT solution can be used to operate on the application services like ITS, ADAS, digital signage with connected information services, etc. on road condition. </a:t>
            </a:r>
          </a:p>
          <a:p>
            <a:pPr marL="228600" algn="just">
              <a:spcBef>
                <a:spcPts val="600"/>
              </a:spcBef>
              <a:spcAft>
                <a:spcPts val="600"/>
              </a:spcAft>
            </a:pPr>
            <a:r>
              <a:rPr lang="en-US" altLang="ko-KR" sz="1600" b="1" dirty="0">
                <a:latin typeface="Times New Roman" pitchFamily="18" charset="0"/>
                <a:cs typeface="Times New Roman" pitchFamily="18" charset="0"/>
              </a:rPr>
              <a:t>Purpose: </a:t>
            </a:r>
            <a:r>
              <a:rPr lang="en-US" altLang="ko-KR" sz="1600" dirty="0">
                <a:latin typeface="Times New Roman" pitchFamily="18" charset="0"/>
                <a:cs typeface="Times New Roman" pitchFamily="18" charset="0"/>
              </a:rPr>
              <a:t>To provided concept models of  OWC technology solution based on </a:t>
            </a:r>
            <a:r>
              <a:rPr lang="en-US" sz="1600" dirty="0">
                <a:latin typeface="Times New Roman" pitchFamily="18" charset="0"/>
                <a:cs typeface="Times New Roman" pitchFamily="18" charset="0"/>
              </a:rPr>
              <a:t>based on display</a:t>
            </a:r>
            <a:r>
              <a:rPr lang="en-US" altLang="ko-KR" sz="1600" dirty="0">
                <a:latin typeface="Times New Roman" pitchFamily="18" charset="0"/>
                <a:cs typeface="Times New Roman" pitchFamily="18" charset="0"/>
              </a:rPr>
              <a:t>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altLang="ko-KR" sz="1600" b="1"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	</a:t>
            </a:r>
          </a:p>
          <a:p>
            <a:pPr marL="228600" algn="just">
              <a:spcBef>
                <a:spcPts val="600"/>
              </a:spcBef>
              <a:spcAft>
                <a:spcPts val="600"/>
              </a:spcAft>
            </a:pPr>
            <a:r>
              <a:rPr lang="en-US" altLang="ko-KR" sz="1600" b="1" dirty="0">
                <a:latin typeface="Times New Roman" pitchFamily="18" charset="0"/>
                <a:cs typeface="Times New Roman" pitchFamily="18" charset="0"/>
              </a:rPr>
              <a:t>Notice:</a:t>
            </a:r>
            <a:r>
              <a:rPr lang="en-US" altLang="ko-KR"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altLang="ko-KR" sz="1600" b="1" dirty="0">
                <a:latin typeface="Times New Roman" pitchFamily="18" charset="0"/>
                <a:cs typeface="Times New Roman" pitchFamily="18" charset="0"/>
              </a:rPr>
              <a:t>Release:</a:t>
            </a:r>
            <a:r>
              <a:rPr lang="en-US" altLang="ko-KR" sz="1600" dirty="0">
                <a:latin typeface="Times New Roman" pitchFamily="18" charset="0"/>
                <a:cs typeface="Times New Roman" pitchFamily="18" charset="0"/>
              </a:rPr>
              <a:t> The contributor acknowledges and accepts that this contribution becomes the property of IEEE and may be made publicly available by P802.15. </a:t>
            </a:r>
            <a:r>
              <a:rPr lang="en-US" sz="1600" dirty="0">
                <a:latin typeface="Times New Roman" pitchFamily="18" charset="0"/>
                <a:cs typeface="Times New Roman" pitchFamily="18" charset="0"/>
              </a:rPr>
              <a:t>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915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Guide Robot to Assist Travelers in Airport </a:t>
            </a:r>
          </a:p>
          <a:p>
            <a:pPr algn="l">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Display Based OWC Link Embedded Airport Guide Robot</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9" name="Content Placeholder 2"/>
          <p:cNvSpPr txBox="1">
            <a:spLocks/>
          </p:cNvSpPr>
          <p:nvPr/>
        </p:nvSpPr>
        <p:spPr>
          <a:xfrm>
            <a:off x="4159770" y="1374893"/>
            <a:ext cx="4495800" cy="4822088"/>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Every day, some passengers can miss their connecting flight due to delays, language barriers or because they lose their way.</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Passenger expectations on airport service have changed dramatically over the past decade.</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Passenger expecting to use Robotics, AI and augmented reality to improve airport service.</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Airport authority started offering travelers the assistance by guide robot that tells travelers the locations of departure gates, duty-free shops, baggage claims and check-in counters as well as other useful information.</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imitated way to share the information with travelers.</a:t>
            </a:r>
          </a:p>
          <a:p>
            <a:pPr marL="342900" indent="-342900" algn="just">
              <a:buFont typeface="Arial" panose="020B0604020202020204" pitchFamily="34" charset="0"/>
              <a:buChar char="•"/>
              <a:tabLst>
                <a:tab pos="2417763" algn="l"/>
              </a:tabLst>
            </a:pPr>
            <a:r>
              <a:rPr lang="en-US" sz="1400" b="1" dirty="0">
                <a:solidFill>
                  <a:schemeClr val="tx1"/>
                </a:solidFill>
                <a:latin typeface="Times New Roman" panose="02020603050405020304" pitchFamily="18" charset="0"/>
                <a:cs typeface="Times New Roman" panose="02020603050405020304" pitchFamily="18" charset="0"/>
              </a:rPr>
              <a:t>Basic Concept</a:t>
            </a:r>
            <a:r>
              <a:rPr lang="en-US" sz="1200" b="1" dirty="0">
                <a:solidFill>
                  <a:schemeClr val="tx1"/>
                </a:solidFill>
                <a:latin typeface="Times New Roman" panose="02020603050405020304" pitchFamily="18" charset="0"/>
                <a:cs typeface="Times New Roman" panose="02020603050405020304" pitchFamily="18" charset="0"/>
              </a:rPr>
              <a:t> </a:t>
            </a: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User cannot remember all the details and required to look for details after some interval of time</a:t>
            </a: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Best way to solve this issue is to transfer the requested information on travelers smart device so that travelers can see and visualize any moment.</a:t>
            </a: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Use the Airport Guide Robot display as a transmitting media and camera on smart devices as receiver to create optical wireless (OWC) link between Airport Guide Robot and Travelers.</a:t>
            </a:r>
          </a:p>
        </p:txBody>
      </p:sp>
      <p:sp>
        <p:nvSpPr>
          <p:cNvPr id="6" name="Title 1"/>
          <p:cNvSpPr txBox="1">
            <a:spLocks/>
          </p:cNvSpPr>
          <p:nvPr/>
        </p:nvSpPr>
        <p:spPr>
          <a:xfrm>
            <a:off x="0" y="533400"/>
            <a:ext cx="9144000" cy="7948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Needs for Guide Robot to Assist Travelers in Airport </a:t>
            </a:r>
            <a:endParaRPr lang="en-US" sz="3200" b="1" dirty="0"/>
          </a:p>
        </p:txBody>
      </p:sp>
      <p:sp>
        <p:nvSpPr>
          <p:cNvPr id="18" name="Rectangle 17"/>
          <p:cNvSpPr/>
          <p:nvPr/>
        </p:nvSpPr>
        <p:spPr>
          <a:xfrm rot="5400000">
            <a:off x="3773358" y="5785788"/>
            <a:ext cx="557380" cy="215444"/>
          </a:xfrm>
          <a:prstGeom prst="rect">
            <a:avLst/>
          </a:prstGeom>
        </p:spPr>
        <p:txBody>
          <a:bodyPr wrap="square">
            <a:spAutoFit/>
          </a:bodyPr>
          <a:lstStyle/>
          <a:p>
            <a:pPr algn="r"/>
            <a:r>
              <a:rPr lang="en-US" sz="800" dirty="0"/>
              <a:t>GOOGLE</a:t>
            </a:r>
          </a:p>
        </p:txBody>
      </p:sp>
      <p:sp>
        <p:nvSpPr>
          <p:cNvPr id="11" name="TextBox 53"/>
          <p:cNvSpPr txBox="1">
            <a:spLocks noChangeArrowheads="1"/>
          </p:cNvSpPr>
          <p:nvPr/>
        </p:nvSpPr>
        <p:spPr bwMode="auto">
          <a:xfrm>
            <a:off x="789039" y="6078379"/>
            <a:ext cx="32002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a:cs typeface="Times New Roman" panose="02020603050405020304" pitchFamily="18" charset="0"/>
              </a:rPr>
              <a:t>&lt; Airport Guide Robot &gt;</a:t>
            </a:r>
          </a:p>
        </p:txBody>
      </p:sp>
      <p:pic>
        <p:nvPicPr>
          <p:cNvPr id="2" name="Picture 2" descr="Image result for airport confusion for people">
            <a:extLst>
              <a:ext uri="{FF2B5EF4-FFF2-40B4-BE49-F238E27FC236}">
                <a16:creationId xmlns:a16="http://schemas.microsoft.com/office/drawing/2014/main" id="{54AFC856-3CF0-47CD-BF43-2883160144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94" y="1419194"/>
            <a:ext cx="3190571" cy="21642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irport automotive help robo">
            <a:extLst>
              <a:ext uri="{FF2B5EF4-FFF2-40B4-BE49-F238E27FC236}">
                <a16:creationId xmlns:a16="http://schemas.microsoft.com/office/drawing/2014/main" id="{2392D118-F7E5-40B5-83C6-2E54DA1B0E0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9040" y="3812956"/>
            <a:ext cx="3200283" cy="225075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CA131D27-1A86-4C2B-9E73-43E978A43201}"/>
              </a:ext>
            </a:extLst>
          </p:cNvPr>
          <p:cNvSpPr/>
          <p:nvPr/>
        </p:nvSpPr>
        <p:spPr>
          <a:xfrm rot="5400000">
            <a:off x="3773358" y="3277492"/>
            <a:ext cx="557380" cy="215444"/>
          </a:xfrm>
          <a:prstGeom prst="rect">
            <a:avLst/>
          </a:prstGeom>
        </p:spPr>
        <p:txBody>
          <a:bodyPr wrap="square">
            <a:spAutoFit/>
          </a:bodyPr>
          <a:lstStyle/>
          <a:p>
            <a:pPr algn="r"/>
            <a:r>
              <a:rPr lang="en-US" sz="800" dirty="0"/>
              <a:t>GOOGLE</a:t>
            </a:r>
          </a:p>
        </p:txBody>
      </p:sp>
      <p:sp>
        <p:nvSpPr>
          <p:cNvPr id="13" name="TextBox 53">
            <a:extLst>
              <a:ext uri="{FF2B5EF4-FFF2-40B4-BE49-F238E27FC236}">
                <a16:creationId xmlns:a16="http://schemas.microsoft.com/office/drawing/2014/main" id="{CDAF2059-8E62-482E-85ED-3DBF4C8D8591}"/>
              </a:ext>
            </a:extLst>
          </p:cNvPr>
          <p:cNvSpPr txBox="1">
            <a:spLocks noChangeArrowheads="1"/>
          </p:cNvSpPr>
          <p:nvPr/>
        </p:nvSpPr>
        <p:spPr bwMode="auto">
          <a:xfrm>
            <a:off x="785049" y="3554962"/>
            <a:ext cx="32002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a:cs typeface="Times New Roman" panose="02020603050405020304" pitchFamily="18" charset="0"/>
              </a:rPr>
              <a:t>&lt; Navigation Stress for Travelers In Airport &gt;</a:t>
            </a:r>
          </a:p>
        </p:txBody>
      </p:sp>
    </p:spTree>
    <p:extLst>
      <p:ext uri="{BB962C8B-B14F-4D97-AF65-F5344CB8AC3E}">
        <p14:creationId xmlns:p14="http://schemas.microsoft.com/office/powerpoint/2010/main" val="233476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t>Display Based OWC Link Embedded Airport Guide Robot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16" name="Content Placeholder 2">
            <a:extLst>
              <a:ext uri="{FF2B5EF4-FFF2-40B4-BE49-F238E27FC236}">
                <a16:creationId xmlns:a16="http://schemas.microsoft.com/office/drawing/2014/main" id="{9496B619-AF85-4138-BC52-357EA22CCFE5}"/>
              </a:ext>
            </a:extLst>
          </p:cNvPr>
          <p:cNvSpPr txBox="1">
            <a:spLocks/>
          </p:cNvSpPr>
          <p:nvPr/>
        </p:nvSpPr>
        <p:spPr>
          <a:xfrm>
            <a:off x="5214578" y="1666027"/>
            <a:ext cx="3459643" cy="3388631"/>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Airport Guide Robot Display Based OWC Link for Travelers Assistance</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Display of the Guide Robot</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Travelers Smart Devices CMOS Image Sensor</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085850" lvl="2" indent="-171450" algn="just">
              <a:lnSpc>
                <a:spcPct val="150000"/>
              </a:lnSpc>
              <a:buFont typeface="Times New Roman" panose="02020603050405020304" pitchFamily="18"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 SS2DC, Quick-QR Code, 2D Color Code</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3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50000"/>
              </a:lnSpc>
              <a:buFont typeface="Times New Roman" panose="02020603050405020304" pitchFamily="18"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100m</a:t>
            </a:r>
          </a:p>
        </p:txBody>
      </p:sp>
      <p:sp>
        <p:nvSpPr>
          <p:cNvPr id="17" name="TextBox 53">
            <a:extLst>
              <a:ext uri="{FF2B5EF4-FFF2-40B4-BE49-F238E27FC236}">
                <a16:creationId xmlns:a16="http://schemas.microsoft.com/office/drawing/2014/main" id="{0A6D85E9-399C-4605-ACE5-84DF859DAEC0}"/>
              </a:ext>
            </a:extLst>
          </p:cNvPr>
          <p:cNvSpPr txBox="1">
            <a:spLocks noChangeArrowheads="1"/>
          </p:cNvSpPr>
          <p:nvPr/>
        </p:nvSpPr>
        <p:spPr bwMode="auto">
          <a:xfrm>
            <a:off x="138543" y="4777659"/>
            <a:ext cx="51581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a:cs typeface="Times New Roman" panose="02020603050405020304" pitchFamily="18" charset="0"/>
              </a:rPr>
              <a:t>&lt; </a:t>
            </a:r>
            <a:r>
              <a:rPr lang="en-US" altLang="ko-KR" sz="1200" dirty="0">
                <a:cs typeface="Times New Roman" panose="02020603050405020304" pitchFamily="18" charset="0"/>
              </a:rPr>
              <a:t>Display</a:t>
            </a:r>
            <a:r>
              <a:rPr kumimoji="0" lang="en-US" altLang="ko-KR" sz="1200" dirty="0">
                <a:cs typeface="Times New Roman" panose="02020603050405020304" pitchFamily="18" charset="0"/>
              </a:rPr>
              <a:t> </a:t>
            </a:r>
            <a:r>
              <a:rPr lang="en-US" altLang="ko-KR" sz="1200" dirty="0">
                <a:cs typeface="Times New Roman" panose="02020603050405020304" pitchFamily="18" charset="0"/>
              </a:rPr>
              <a:t>based OWC Link Model </a:t>
            </a:r>
            <a:r>
              <a:rPr kumimoji="0" lang="en-US" altLang="ko-KR" sz="1200" dirty="0">
                <a:cs typeface="Times New Roman" panose="02020603050405020304" pitchFamily="18" charset="0"/>
              </a:rPr>
              <a:t>&gt;</a:t>
            </a:r>
          </a:p>
        </p:txBody>
      </p:sp>
      <p:sp>
        <p:nvSpPr>
          <p:cNvPr id="18" name="직사각형 31">
            <a:extLst>
              <a:ext uri="{FF2B5EF4-FFF2-40B4-BE49-F238E27FC236}">
                <a16:creationId xmlns:a16="http://schemas.microsoft.com/office/drawing/2014/main" id="{3BEBD458-5CDF-4D5F-971A-106E9B3C5ECE}"/>
              </a:ext>
            </a:extLst>
          </p:cNvPr>
          <p:cNvSpPr/>
          <p:nvPr/>
        </p:nvSpPr>
        <p:spPr>
          <a:xfrm>
            <a:off x="405460" y="4992876"/>
            <a:ext cx="8277639" cy="1346331"/>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Use the Airport Guide Robot embedded display devices to provide the optical wireless connectivity link with travelers.</a:t>
            </a:r>
          </a:p>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Uses the OWC technology to provide Airport Map, the locations of departure gates, duty-free shops, baggage claims and check-in counters as well as other useful information. </a:t>
            </a:r>
          </a:p>
        </p:txBody>
      </p:sp>
      <p:grpSp>
        <p:nvGrpSpPr>
          <p:cNvPr id="4" name="Group 3">
            <a:extLst>
              <a:ext uri="{FF2B5EF4-FFF2-40B4-BE49-F238E27FC236}">
                <a16:creationId xmlns:a16="http://schemas.microsoft.com/office/drawing/2014/main" id="{74D014B4-0540-4906-91A8-415EC0B198C9}"/>
              </a:ext>
            </a:extLst>
          </p:cNvPr>
          <p:cNvGrpSpPr/>
          <p:nvPr/>
        </p:nvGrpSpPr>
        <p:grpSpPr>
          <a:xfrm>
            <a:off x="138543" y="1520367"/>
            <a:ext cx="4993490" cy="3257292"/>
            <a:chOff x="138543" y="1520367"/>
            <a:chExt cx="4993490" cy="3257292"/>
          </a:xfrm>
        </p:grpSpPr>
        <p:pic>
          <p:nvPicPr>
            <p:cNvPr id="2050" name="Picture 2" descr="According to Incheon Airport officials on Monday, five guide robots and another five for cleaning will be trialed from next month, following four months of tests of the artificial intelligence-based robots at the airport, a process that was designed to improve accuracy. (Image: LG Electronics)">
              <a:extLst>
                <a:ext uri="{FF2B5EF4-FFF2-40B4-BE49-F238E27FC236}">
                  <a16:creationId xmlns:a16="http://schemas.microsoft.com/office/drawing/2014/main" id="{AE5D4E9D-6222-45CC-8C03-B2031A78F3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43" y="1520367"/>
              <a:ext cx="4993490" cy="3257292"/>
            </a:xfrm>
            <a:prstGeom prst="rect">
              <a:avLst/>
            </a:prstGeom>
            <a:noFill/>
            <a:extLst>
              <a:ext uri="{909E8E84-426E-40DD-AFC4-6F175D3DCCD1}">
                <a14:hiddenFill xmlns:a14="http://schemas.microsoft.com/office/drawing/2010/main">
                  <a:solidFill>
                    <a:srgbClr val="FFFFFF"/>
                  </a:solidFill>
                </a14:hiddenFill>
              </a:ext>
            </a:extLst>
          </p:spPr>
        </p:pic>
        <p:sp>
          <p:nvSpPr>
            <p:cNvPr id="20" name="Isosceles Triangle 50">
              <a:extLst>
                <a:ext uri="{FF2B5EF4-FFF2-40B4-BE49-F238E27FC236}">
                  <a16:creationId xmlns:a16="http://schemas.microsoft.com/office/drawing/2014/main" id="{8A0256B4-898F-41D6-8868-70CDB96113F4}"/>
                </a:ext>
              </a:extLst>
            </p:cNvPr>
            <p:cNvSpPr/>
            <p:nvPr/>
          </p:nvSpPr>
          <p:spPr>
            <a:xfrm rot="9467060">
              <a:off x="3019264" y="2903104"/>
              <a:ext cx="308032" cy="1139176"/>
            </a:xfrm>
            <a:prstGeom prst="triangle">
              <a:avLst>
                <a:gd name="adj" fmla="val 5280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1">
              <a:extLst>
                <a:ext uri="{FF2B5EF4-FFF2-40B4-BE49-F238E27FC236}">
                  <a16:creationId xmlns:a16="http://schemas.microsoft.com/office/drawing/2014/main" id="{4415C1A3-24F5-4454-9195-F160FFE755BD}"/>
                </a:ext>
              </a:extLst>
            </p:cNvPr>
            <p:cNvPicPr>
              <a:picLocks noChangeAspect="1"/>
            </p:cNvPicPr>
            <p:nvPr/>
          </p:nvPicPr>
          <p:blipFill>
            <a:blip r:embed="rId4"/>
            <a:stretch>
              <a:fillRect/>
            </a:stretch>
          </p:blipFill>
          <p:spPr>
            <a:xfrm>
              <a:off x="3320990" y="3930590"/>
              <a:ext cx="152400" cy="152400"/>
            </a:xfrm>
            <a:prstGeom prst="rect">
              <a:avLst/>
            </a:prstGeom>
          </p:spPr>
        </p:pic>
        <p:sp>
          <p:nvSpPr>
            <p:cNvPr id="23" name="Isosceles Triangle 50">
              <a:extLst>
                <a:ext uri="{FF2B5EF4-FFF2-40B4-BE49-F238E27FC236}">
                  <a16:creationId xmlns:a16="http://schemas.microsoft.com/office/drawing/2014/main" id="{6F39F300-1734-4649-A80B-1EADE12027CD}"/>
                </a:ext>
              </a:extLst>
            </p:cNvPr>
            <p:cNvSpPr/>
            <p:nvPr/>
          </p:nvSpPr>
          <p:spPr>
            <a:xfrm rot="12473541">
              <a:off x="3437061" y="3010251"/>
              <a:ext cx="308032" cy="1139176"/>
            </a:xfrm>
            <a:prstGeom prst="triangle">
              <a:avLst>
                <a:gd name="adj" fmla="val 5280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5" name="Isosceles Triangle 50">
              <a:extLst>
                <a:ext uri="{FF2B5EF4-FFF2-40B4-BE49-F238E27FC236}">
                  <a16:creationId xmlns:a16="http://schemas.microsoft.com/office/drawing/2014/main" id="{DAB434C0-81B9-43F1-B540-A6CF0609C1F3}"/>
                </a:ext>
              </a:extLst>
            </p:cNvPr>
            <p:cNvSpPr/>
            <p:nvPr/>
          </p:nvSpPr>
          <p:spPr>
            <a:xfrm rot="12948139">
              <a:off x="1294043" y="2793248"/>
              <a:ext cx="573411" cy="1046627"/>
            </a:xfrm>
            <a:prstGeom prst="triangle">
              <a:avLst>
                <a:gd name="adj" fmla="val 5280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a:extLst>
                <a:ext uri="{FF2B5EF4-FFF2-40B4-BE49-F238E27FC236}">
                  <a16:creationId xmlns:a16="http://schemas.microsoft.com/office/drawing/2014/main" id="{B9E2F9C9-2BF9-465B-81EF-D1C9B2836F51}"/>
                </a:ext>
              </a:extLst>
            </p:cNvPr>
            <p:cNvSpPr txBox="1"/>
            <p:nvPr/>
          </p:nvSpPr>
          <p:spPr>
            <a:xfrm rot="18266130">
              <a:off x="1214636" y="3252620"/>
              <a:ext cx="596638" cy="215444"/>
            </a:xfrm>
            <a:prstGeom prst="rect">
              <a:avLst/>
            </a:prstGeom>
            <a:noFill/>
          </p:spPr>
          <p:txBody>
            <a:bodyPr wrap="none" rtlCol="0">
              <a:spAutoFit/>
            </a:bodyPr>
            <a:lstStyle/>
            <a:p>
              <a:r>
                <a:rPr lang="en-US" sz="800" b="1" dirty="0">
                  <a:solidFill>
                    <a:srgbClr val="FF0000"/>
                  </a:solidFill>
                </a:rPr>
                <a:t>OWC Link</a:t>
              </a:r>
            </a:p>
          </p:txBody>
        </p:sp>
        <p:sp>
          <p:nvSpPr>
            <p:cNvPr id="26" name="TextBox 25">
              <a:extLst>
                <a:ext uri="{FF2B5EF4-FFF2-40B4-BE49-F238E27FC236}">
                  <a16:creationId xmlns:a16="http://schemas.microsoft.com/office/drawing/2014/main" id="{EDAA006A-A134-491E-9634-D16A43736962}"/>
                </a:ext>
              </a:extLst>
            </p:cNvPr>
            <p:cNvSpPr txBox="1"/>
            <p:nvPr/>
          </p:nvSpPr>
          <p:spPr>
            <a:xfrm rot="4166555">
              <a:off x="2816162" y="3221730"/>
              <a:ext cx="596638" cy="215444"/>
            </a:xfrm>
            <a:prstGeom prst="rect">
              <a:avLst/>
            </a:prstGeom>
            <a:noFill/>
          </p:spPr>
          <p:txBody>
            <a:bodyPr wrap="none" rtlCol="0">
              <a:spAutoFit/>
            </a:bodyPr>
            <a:lstStyle/>
            <a:p>
              <a:r>
                <a:rPr lang="en-US" sz="800" b="1" dirty="0">
                  <a:solidFill>
                    <a:srgbClr val="FF0000"/>
                  </a:solidFill>
                </a:rPr>
                <a:t>OWC Link</a:t>
              </a:r>
            </a:p>
          </p:txBody>
        </p:sp>
        <p:sp>
          <p:nvSpPr>
            <p:cNvPr id="29" name="TextBox 28">
              <a:extLst>
                <a:ext uri="{FF2B5EF4-FFF2-40B4-BE49-F238E27FC236}">
                  <a16:creationId xmlns:a16="http://schemas.microsoft.com/office/drawing/2014/main" id="{7F5B18A9-549F-4C55-9F12-01B288FCBBA5}"/>
                </a:ext>
              </a:extLst>
            </p:cNvPr>
            <p:cNvSpPr txBox="1"/>
            <p:nvPr/>
          </p:nvSpPr>
          <p:spPr>
            <a:xfrm rot="17930270">
              <a:off x="3350603" y="3360105"/>
              <a:ext cx="596638" cy="215444"/>
            </a:xfrm>
            <a:prstGeom prst="rect">
              <a:avLst/>
            </a:prstGeom>
            <a:noFill/>
          </p:spPr>
          <p:txBody>
            <a:bodyPr wrap="none" rtlCol="0">
              <a:spAutoFit/>
            </a:bodyPr>
            <a:lstStyle/>
            <a:p>
              <a:r>
                <a:rPr lang="en-US" sz="800" b="1" dirty="0">
                  <a:solidFill>
                    <a:srgbClr val="FF0000"/>
                  </a:solidFill>
                </a:rPr>
                <a:t>OWC Link</a:t>
              </a:r>
            </a:p>
          </p:txBody>
        </p:sp>
      </p:grpSp>
    </p:spTree>
    <p:extLst>
      <p:ext uri="{BB962C8B-B14F-4D97-AF65-F5344CB8AC3E}">
        <p14:creationId xmlns:p14="http://schemas.microsoft.com/office/powerpoint/2010/main" val="250663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8001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19100" y="1409700"/>
            <a:ext cx="8305800" cy="490354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display based OWC connectivity link embedded airport guide Robot for travelers assistance.</a:t>
            </a:r>
          </a:p>
          <a:p>
            <a:pPr marL="285750" indent="-285750" algn="just">
              <a:lnSpc>
                <a:spcPct val="150000"/>
              </a:lnSpc>
              <a:buFont typeface="Arial" panose="020B0604020202020204" pitchFamily="34" charset="0"/>
              <a:buChar char="•"/>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proposed  OWC link uses the airport guide robot display as a transmitting media and camera on travelers smart devices as receiver to create optical wireless (OWC) link between airport guide robot and travelers.</a:t>
            </a:r>
          </a:p>
          <a:p>
            <a:pPr marL="285750" indent="-285750" algn="just">
              <a:lnSpc>
                <a:spcPct val="150000"/>
              </a:lnSpc>
              <a:buFont typeface="Arial" panose="020B0604020202020204" pitchFamily="34" charset="0"/>
              <a:buChar char="•"/>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to provide Airport Map, the locations of departure gates, duty-free shops, baggage claims and check-in counters as well as other useful information to traveler through optical wireless connectivity link.</a:t>
            </a:r>
            <a:endParaRPr lang="en-US" altLang="ko-KR" sz="20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11795</TotalTime>
  <Words>499</Words>
  <Application>Microsoft Office PowerPoint</Application>
  <PresentationFormat>On-screen Show (4:3)</PresentationFormat>
  <Paragraphs>73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608</cp:revision>
  <cp:lastPrinted>2017-05-07T15:48:38Z</cp:lastPrinted>
  <dcterms:created xsi:type="dcterms:W3CDTF">2010-05-15T17:50:32Z</dcterms:created>
  <dcterms:modified xsi:type="dcterms:W3CDTF">2019-09-19T02:35:21Z</dcterms:modified>
</cp:coreProperties>
</file>