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13" d="100"/>
          <a:sy n="113" d="100"/>
        </p:scale>
        <p:origin x="18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9/26/2019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9/26/2019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9/26/2019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6002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15-19-0435-01-0vat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15-19-0435-01-0vat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LiFi/CamCom Data Relay Link for Ground Condition Monitoring in Underground Mining Facility</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err="1">
                <a:latin typeface="Times New Roman" pitchFamily="18" charset="0"/>
                <a:cs typeface="Times New Roman" pitchFamily="18" charset="0"/>
              </a:rPr>
              <a:t>Seongkwon</a:t>
            </a:r>
            <a:r>
              <a:rPr lang="en-US" sz="1600" dirty="0">
                <a:latin typeface="Times New Roman" pitchFamily="18" charset="0"/>
                <a:cs typeface="Times New Roman" pitchFamily="18" charset="0"/>
              </a:rPr>
              <a:t> Kim (SNUST), Sangwoon </a:t>
            </a:r>
            <a:r>
              <a:rPr lang="en-US" sz="1600" dirty="0">
                <a:latin typeface="Times New Roman" pitchFamily="18" charset="0"/>
                <a:cs typeface="Times New Roman" pitchFamily="18" charset="0"/>
              </a:rPr>
              <a:t>Lee (Namseoul Univ.), Hyeongho Lee (Netvision Telecom Inc., Korea Univ.), </a:t>
            </a:r>
            <a:r>
              <a:rPr lang="en-US" sz="1600" dirty="0" err="1">
                <a:latin typeface="Times New Roman" pitchFamily="18" charset="0"/>
                <a:cs typeface="Times New Roman" pitchFamily="18" charset="0"/>
              </a:rPr>
              <a:t>Yoonkwan</a:t>
            </a:r>
            <a:r>
              <a:rPr lang="en-US" sz="1600" dirty="0">
                <a:latin typeface="Times New Roman" pitchFamily="18" charset="0"/>
                <a:cs typeface="Times New Roman" pitchFamily="18" charset="0"/>
              </a:rPr>
              <a:t> Kim (The Catholic Univ.), </a:t>
            </a:r>
            <a:r>
              <a:rPr lang="en-US" sz="1600" dirty="0" err="1">
                <a:latin typeface="Times New Roman" pitchFamily="18" charset="0"/>
                <a:cs typeface="Times New Roman" pitchFamily="18" charset="0"/>
              </a:rPr>
              <a:t>Minseok</a:t>
            </a:r>
            <a:r>
              <a:rPr lang="en-US" sz="1600" dirty="0">
                <a:latin typeface="Times New Roman" pitchFamily="18" charset="0"/>
                <a:cs typeface="Times New Roman" pitchFamily="18" charset="0"/>
              </a:rPr>
              <a:t> Oh (</a:t>
            </a:r>
            <a:r>
              <a:rPr lang="en-US" sz="1600" dirty="0" err="1">
                <a:latin typeface="Times New Roman" pitchFamily="18" charset="0"/>
                <a:cs typeface="Times New Roman" pitchFamily="18" charset="0"/>
              </a:rPr>
              <a:t>Kyonggi</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Kim (Kwangwoon Univ.), Jeonggon Kim (Korea Polytechnic Univ.),  </a:t>
            </a:r>
            <a:r>
              <a:rPr lang="en-US" sz="1600" dirty="0" err="1">
                <a:latin typeface="Times New Roman" pitchFamily="18" charset="0"/>
                <a:cs typeface="Times New Roman" pitchFamily="18" charset="0"/>
              </a:rPr>
              <a:t>Chanhyeong</a:t>
            </a:r>
            <a:r>
              <a:rPr lang="en-US" sz="1600" dirty="0">
                <a:latin typeface="Times New Roman" pitchFamily="18" charset="0"/>
                <a:cs typeface="Times New Roman" pitchFamily="18" charset="0"/>
              </a:rPr>
              <a:t> Chung (RAPA), Sooyoung Chang (SYCA),Vinayagam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LiFi/CamCom Link design consideration for VAT. This proposed LiFi/CamCom Data Relay Link is used to forward the underground mining facility information through Mining Facility and Mining vehicle Lighting Infrastructure This approach helps to enable reliable data connectivity inside the underground mining facility with ground condition monitoring room</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  </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Ground Condition Monitoring in Underground Mining Facility </a:t>
            </a:r>
          </a:p>
          <a:p>
            <a:pPr algn="l">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Data Relay Link for Ground Condition Monitoring</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Need for Ground Condition Monitoring in Underground Mining Facility </a:t>
            </a:r>
            <a:endParaRPr lang="en-US" sz="3200" b="1" dirty="0"/>
          </a:p>
        </p:txBody>
      </p:sp>
      <p:sp>
        <p:nvSpPr>
          <p:cNvPr id="7" name="Content Placeholder 2">
            <a:extLst>
              <a:ext uri="{FF2B5EF4-FFF2-40B4-BE49-F238E27FC236}">
                <a16:creationId xmlns:a16="http://schemas.microsoft.com/office/drawing/2014/main" xmlns="" id="{DA711728-6BCD-49B9-845B-3A217E287405}"/>
              </a:ext>
            </a:extLst>
          </p:cNvPr>
          <p:cNvSpPr txBox="1">
            <a:spLocks/>
          </p:cNvSpPr>
          <p:nvPr/>
        </p:nvSpPr>
        <p:spPr>
          <a:xfrm>
            <a:off x="3609975" y="1503022"/>
            <a:ext cx="5105400" cy="480319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underground mining extend from gaseous build up, to mining at extreme depths, where both natural and mine-induced seismic activity presents the highest likelihood of severe events occurring.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Fire, flood, collapse, toxic atmospheric contaminants, and dust or gas explosion are the most critical hazards specifically linked to underground mining.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ground condition monitoring to avoid risks associated with different types of underground mining.</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avoid critical hazards in underground mining facility,  need an easy and effective connectivity method.</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LiFi/CamCom Data Relay Link using light communication method for underground mining facility.</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device and cameras installed on the mining vehicles and mining facility.</a:t>
            </a:r>
            <a:endPar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1028" name="Picture 4" descr="Related image">
            <a:extLst>
              <a:ext uri="{FF2B5EF4-FFF2-40B4-BE49-F238E27FC236}">
                <a16:creationId xmlns:a16="http://schemas.microsoft.com/office/drawing/2014/main" xmlns="" id="{6D9B5A25-0C03-4911-BB01-3B9324B7812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828800"/>
            <a:ext cx="3177074" cy="211804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a:extLst>
              <a:ext uri="{FF2B5EF4-FFF2-40B4-BE49-F238E27FC236}">
                <a16:creationId xmlns:a16="http://schemas.microsoft.com/office/drawing/2014/main" xmlns="" id="{2114BEBC-CAF5-4E4A-A96F-6CAFBF8A58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941947"/>
            <a:ext cx="3177074" cy="211804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53">
            <a:extLst>
              <a:ext uri="{FF2B5EF4-FFF2-40B4-BE49-F238E27FC236}">
                <a16:creationId xmlns:a16="http://schemas.microsoft.com/office/drawing/2014/main" xmlns="" id="{81CA21ED-C88B-469D-BCC3-5C8C79570910}"/>
              </a:ext>
            </a:extLst>
          </p:cNvPr>
          <p:cNvSpPr txBox="1">
            <a:spLocks noChangeArrowheads="1"/>
          </p:cNvSpPr>
          <p:nvPr/>
        </p:nvSpPr>
        <p:spPr bwMode="auto">
          <a:xfrm>
            <a:off x="457200" y="6059996"/>
            <a:ext cx="31770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cs typeface="Times New Roman" panose="02020603050405020304" pitchFamily="18" charset="0"/>
              </a:rPr>
              <a:t>Underground Mining Facility &gt;</a:t>
            </a:r>
            <a:endParaRPr kumimoji="0" lang="en-US" altLang="ko-KR" sz="1000" b="1" dirty="0">
              <a:cs typeface="Times New Roman" panose="02020603050405020304" pitchFamily="18" charset="0"/>
            </a:endParaRPr>
          </a:p>
        </p:txBody>
      </p:sp>
      <p:sp>
        <p:nvSpPr>
          <p:cNvPr id="9" name="TextBox 8">
            <a:extLst>
              <a:ext uri="{FF2B5EF4-FFF2-40B4-BE49-F238E27FC236}">
                <a16:creationId xmlns:a16="http://schemas.microsoft.com/office/drawing/2014/main" xmlns="" id="{8A47C601-3456-4DC6-96B1-2A569D0E4D6A}"/>
              </a:ext>
            </a:extLst>
          </p:cNvPr>
          <p:cNvSpPr txBox="1"/>
          <p:nvPr/>
        </p:nvSpPr>
        <p:spPr>
          <a:xfrm rot="5400000">
            <a:off x="3517520" y="5755612"/>
            <a:ext cx="400354" cy="215444"/>
          </a:xfrm>
          <a:prstGeom prst="rect">
            <a:avLst/>
          </a:prstGeom>
          <a:noFill/>
        </p:spPr>
        <p:txBody>
          <a:bodyPr wrap="none" rtlCol="0">
            <a:spAutoFit/>
          </a:bodyPr>
          <a:lstStyle/>
          <a:p>
            <a:r>
              <a:rPr lang="en-US" sz="800" dirty="0"/>
              <a:t>Google</a:t>
            </a:r>
          </a:p>
        </p:txBody>
      </p:sp>
    </p:spTree>
    <p:extLst>
      <p:ext uri="{BB962C8B-B14F-4D97-AF65-F5344CB8AC3E}">
        <p14:creationId xmlns:p14="http://schemas.microsoft.com/office/powerpoint/2010/main" val="2334767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8194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LiFi/CamCom Data Relay Link for Ground Condition Monitoring</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grpSp>
        <p:nvGrpSpPr>
          <p:cNvPr id="3" name="Group 2">
            <a:extLst>
              <a:ext uri="{FF2B5EF4-FFF2-40B4-BE49-F238E27FC236}">
                <a16:creationId xmlns:a16="http://schemas.microsoft.com/office/drawing/2014/main" xmlns="" id="{4AB54EB5-CAC5-4FCB-A40D-00773A0572D9}"/>
              </a:ext>
            </a:extLst>
          </p:cNvPr>
          <p:cNvGrpSpPr/>
          <p:nvPr/>
        </p:nvGrpSpPr>
        <p:grpSpPr>
          <a:xfrm>
            <a:off x="-112697" y="4647041"/>
            <a:ext cx="4456097" cy="1185236"/>
            <a:chOff x="532667" y="2542966"/>
            <a:chExt cx="4456097" cy="1185236"/>
          </a:xfrm>
        </p:grpSpPr>
        <p:pic>
          <p:nvPicPr>
            <p:cNvPr id="40" name="Picture 5" descr="C:\Users\Vadim\Desktop\downloa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1394" y="2692673"/>
              <a:ext cx="164977" cy="61001"/>
            </a:xfrm>
            <a:prstGeom prst="rect">
              <a:avLst/>
            </a:prstGeom>
            <a:noFill/>
            <a:extLst>
              <a:ext uri="{909E8E84-426E-40DD-AFC4-6F175D3DCCD1}">
                <a14:hiddenFill xmlns:a14="http://schemas.microsoft.com/office/drawing/2010/main">
                  <a:solidFill>
                    <a:srgbClr val="FFFFFF"/>
                  </a:solidFill>
                </a14:hiddenFill>
              </a:ext>
            </a:extLst>
          </p:spPr>
        </p:pic>
        <p:sp>
          <p:nvSpPr>
            <p:cNvPr id="51" name="Isosceles Triangle 50"/>
            <p:cNvSpPr/>
            <p:nvPr/>
          </p:nvSpPr>
          <p:spPr>
            <a:xfrm rot="2711916">
              <a:off x="2137421" y="2583431"/>
              <a:ext cx="575600" cy="990867"/>
            </a:xfrm>
            <a:prstGeom prst="triangle">
              <a:avLst>
                <a:gd name="adj" fmla="val 52805"/>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532667" y="2595524"/>
              <a:ext cx="1712954" cy="246221"/>
            </a:xfrm>
            <a:prstGeom prst="rect">
              <a:avLst/>
            </a:prstGeom>
            <a:noFill/>
          </p:spPr>
          <p:txBody>
            <a:bodyPr wrap="square" rtlCol="0">
              <a:spAutoFit/>
            </a:bodyPr>
            <a:lstStyle/>
            <a:p>
              <a:pPr algn="ctr"/>
              <a:r>
                <a:rPr lang="en-US" sz="1000" b="1" dirty="0"/>
                <a:t>Inside Mine Tunnel</a:t>
              </a:r>
            </a:p>
          </p:txBody>
        </p:sp>
        <p:cxnSp>
          <p:nvCxnSpPr>
            <p:cNvPr id="55" name="Straight Arrow Connector 54"/>
            <p:cNvCxnSpPr>
              <a:cxnSpLocks/>
              <a:endCxn id="31" idx="3"/>
            </p:cNvCxnSpPr>
            <p:nvPr/>
          </p:nvCxnSpPr>
          <p:spPr>
            <a:xfrm flipH="1">
              <a:off x="2906189" y="3288832"/>
              <a:ext cx="865055" cy="8736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 name="Рисунок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7782" y="3037235"/>
              <a:ext cx="1173237" cy="690967"/>
            </a:xfrm>
            <a:prstGeom prst="rect">
              <a:avLst/>
            </a:prstGeom>
          </p:spPr>
        </p:pic>
        <p:pic>
          <p:nvPicPr>
            <p:cNvPr id="6" name="Рисунок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3829463" y="3107053"/>
              <a:ext cx="1041206" cy="531991"/>
            </a:xfrm>
            <a:prstGeom prst="rect">
              <a:avLst/>
            </a:prstGeom>
          </p:spPr>
        </p:pic>
        <p:cxnSp>
          <p:nvCxnSpPr>
            <p:cNvPr id="30" name="Straight Connector 2"/>
            <p:cNvCxnSpPr>
              <a:cxnSpLocks/>
            </p:cNvCxnSpPr>
            <p:nvPr/>
          </p:nvCxnSpPr>
          <p:spPr>
            <a:xfrm>
              <a:off x="680194" y="2542966"/>
              <a:ext cx="4301528" cy="25506"/>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1" name="Isosceles Triangle 50"/>
            <p:cNvSpPr/>
            <p:nvPr/>
          </p:nvSpPr>
          <p:spPr>
            <a:xfrm rot="5265653">
              <a:off x="3231332" y="2787411"/>
              <a:ext cx="456538" cy="1108672"/>
            </a:xfrm>
            <a:prstGeom prst="triangle">
              <a:avLst>
                <a:gd name="adj" fmla="val 52805"/>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 name="Straight Connector 2"/>
            <p:cNvCxnSpPr>
              <a:cxnSpLocks/>
            </p:cNvCxnSpPr>
            <p:nvPr/>
          </p:nvCxnSpPr>
          <p:spPr>
            <a:xfrm>
              <a:off x="680194" y="3728202"/>
              <a:ext cx="4308570"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5" name="Isosceles Triangle 50"/>
            <p:cNvSpPr/>
            <p:nvPr/>
          </p:nvSpPr>
          <p:spPr>
            <a:xfrm rot="5400000" flipV="1">
              <a:off x="2317164" y="2703927"/>
              <a:ext cx="499507" cy="1455644"/>
            </a:xfrm>
            <a:prstGeom prst="triangle">
              <a:avLst>
                <a:gd name="adj" fmla="val 52805"/>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rot="19087448">
              <a:off x="2052183" y="3005721"/>
              <a:ext cx="550157" cy="276999"/>
            </a:xfrm>
            <a:prstGeom prst="rect">
              <a:avLst/>
            </a:prstGeom>
            <a:noFill/>
          </p:spPr>
          <p:txBody>
            <a:bodyPr wrap="square" rtlCol="0">
              <a:spAutoFit/>
            </a:bodyPr>
            <a:lstStyle/>
            <a:p>
              <a:pPr algn="ctr"/>
              <a:r>
                <a:rPr lang="en-US" sz="1200" dirty="0"/>
                <a:t>VLC</a:t>
              </a:r>
            </a:p>
          </p:txBody>
        </p:sp>
        <p:sp>
          <p:nvSpPr>
            <p:cNvPr id="46" name="TextBox 45"/>
            <p:cNvSpPr txBox="1"/>
            <p:nvPr/>
          </p:nvSpPr>
          <p:spPr>
            <a:xfrm>
              <a:off x="2458509" y="3292467"/>
              <a:ext cx="550157" cy="276999"/>
            </a:xfrm>
            <a:prstGeom prst="rect">
              <a:avLst/>
            </a:prstGeom>
            <a:noFill/>
          </p:spPr>
          <p:txBody>
            <a:bodyPr wrap="square" rtlCol="0">
              <a:spAutoFit/>
            </a:bodyPr>
            <a:lstStyle/>
            <a:p>
              <a:pPr algn="ctr"/>
              <a:r>
                <a:rPr lang="en-US" sz="1200" dirty="0"/>
                <a:t>VLC</a:t>
              </a:r>
            </a:p>
          </p:txBody>
        </p:sp>
      </p:grpSp>
      <p:grpSp>
        <p:nvGrpSpPr>
          <p:cNvPr id="15" name="Group 14">
            <a:extLst>
              <a:ext uri="{FF2B5EF4-FFF2-40B4-BE49-F238E27FC236}">
                <a16:creationId xmlns:a16="http://schemas.microsoft.com/office/drawing/2014/main" xmlns="" id="{6D8DB6B0-1F93-4EE2-B05F-6D62877B984B}"/>
              </a:ext>
            </a:extLst>
          </p:cNvPr>
          <p:cNvGrpSpPr/>
          <p:nvPr/>
        </p:nvGrpSpPr>
        <p:grpSpPr>
          <a:xfrm>
            <a:off x="287076" y="1818185"/>
            <a:ext cx="4021494" cy="2680996"/>
            <a:chOff x="287076" y="1818185"/>
            <a:chExt cx="4021494" cy="2680996"/>
          </a:xfrm>
        </p:grpSpPr>
        <p:pic>
          <p:nvPicPr>
            <p:cNvPr id="25" name="Picture 2">
              <a:extLst>
                <a:ext uri="{FF2B5EF4-FFF2-40B4-BE49-F238E27FC236}">
                  <a16:creationId xmlns:a16="http://schemas.microsoft.com/office/drawing/2014/main" xmlns="" id="{31381B42-CB3F-4799-9400-A29E75BB39B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076" y="1818185"/>
              <a:ext cx="4021494" cy="2680996"/>
            </a:xfrm>
            <a:prstGeom prst="rect">
              <a:avLst/>
            </a:prstGeom>
            <a:noFill/>
            <a:extLst>
              <a:ext uri="{909E8E84-426E-40DD-AFC4-6F175D3DCCD1}">
                <a14:hiddenFill xmlns:a14="http://schemas.microsoft.com/office/drawing/2010/main">
                  <a:solidFill>
                    <a:srgbClr val="FFFFFF"/>
                  </a:solidFill>
                </a14:hiddenFill>
              </a:ext>
            </a:extLst>
          </p:spPr>
        </p:pic>
        <p:sp>
          <p:nvSpPr>
            <p:cNvPr id="27" name="Isosceles Triangle 26">
              <a:extLst>
                <a:ext uri="{FF2B5EF4-FFF2-40B4-BE49-F238E27FC236}">
                  <a16:creationId xmlns:a16="http://schemas.microsoft.com/office/drawing/2014/main" xmlns="" id="{AF082EC0-9641-4DD3-B403-97032EE1B471}"/>
                </a:ext>
              </a:extLst>
            </p:cNvPr>
            <p:cNvSpPr/>
            <p:nvPr/>
          </p:nvSpPr>
          <p:spPr>
            <a:xfrm rot="13935402">
              <a:off x="1052046" y="2101871"/>
              <a:ext cx="313466" cy="470090"/>
            </a:xfrm>
            <a:prstGeom prst="triangle">
              <a:avLst>
                <a:gd name="adj" fmla="val 56092"/>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xmlns="" id="{C986CE52-3DCF-4AC5-9580-19F29B374F40}"/>
                </a:ext>
              </a:extLst>
            </p:cNvPr>
            <p:cNvSpPr/>
            <p:nvPr/>
          </p:nvSpPr>
          <p:spPr>
            <a:xfrm rot="8415060" flipH="1">
              <a:off x="3520022" y="2011020"/>
              <a:ext cx="379467" cy="381075"/>
            </a:xfrm>
            <a:prstGeom prst="triangle">
              <a:avLst>
                <a:gd name="adj" fmla="val 56092"/>
              </a:avLst>
            </a:prstGeom>
            <a:solidFill>
              <a:srgbClr val="FF00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xmlns="" id="{821F191A-8380-43E8-81B8-87DE1E064746}"/>
                </a:ext>
              </a:extLst>
            </p:cNvPr>
            <p:cNvSpPr/>
            <p:nvPr/>
          </p:nvSpPr>
          <p:spPr>
            <a:xfrm rot="16200000" flipH="1">
              <a:off x="2423086" y="2973508"/>
              <a:ext cx="266405" cy="1497832"/>
            </a:xfrm>
            <a:prstGeom prst="triangle">
              <a:avLst>
                <a:gd name="adj" fmla="val 56092"/>
              </a:avLst>
            </a:prstGeom>
            <a:solidFill>
              <a:srgbClr val="FF00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xmlns="" id="{A0CD2E35-877B-49B0-B118-999AAC018D21}"/>
                </a:ext>
              </a:extLst>
            </p:cNvPr>
            <p:cNvSpPr/>
            <p:nvPr/>
          </p:nvSpPr>
          <p:spPr>
            <a:xfrm rot="16200000" flipH="1">
              <a:off x="1348020" y="3368607"/>
              <a:ext cx="266410" cy="652298"/>
            </a:xfrm>
            <a:prstGeom prst="triangle">
              <a:avLst>
                <a:gd name="adj" fmla="val 56092"/>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53">
            <a:extLst>
              <a:ext uri="{FF2B5EF4-FFF2-40B4-BE49-F238E27FC236}">
                <a16:creationId xmlns:a16="http://schemas.microsoft.com/office/drawing/2014/main" xmlns="" id="{894F8B24-A399-4E3F-B42C-E3B8DA0EC464}"/>
              </a:ext>
            </a:extLst>
          </p:cNvPr>
          <p:cNvSpPr txBox="1">
            <a:spLocks noChangeArrowheads="1"/>
          </p:cNvSpPr>
          <p:nvPr/>
        </p:nvSpPr>
        <p:spPr bwMode="auto">
          <a:xfrm>
            <a:off x="-48434" y="5915161"/>
            <a:ext cx="427373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LiFi/CamCom Data Relay Link for Ground Condition Monitoring</a:t>
            </a:r>
            <a:r>
              <a:rPr lang="en-US" altLang="ko-KR" sz="1000" b="1" dirty="0">
                <a:cs typeface="Times New Roman" panose="02020603050405020304" pitchFamily="18" charset="0"/>
              </a:rPr>
              <a:t>&gt;</a:t>
            </a:r>
            <a:endParaRPr kumimoji="0" lang="en-US" altLang="ko-KR" sz="1000" b="1" dirty="0">
              <a:cs typeface="Times New Roman" panose="02020603050405020304" pitchFamily="18" charset="0"/>
            </a:endParaRPr>
          </a:p>
        </p:txBody>
      </p:sp>
      <p:sp>
        <p:nvSpPr>
          <p:cNvPr id="41" name="Content Placeholder 2">
            <a:extLst>
              <a:ext uri="{FF2B5EF4-FFF2-40B4-BE49-F238E27FC236}">
                <a16:creationId xmlns:a16="http://schemas.microsoft.com/office/drawing/2014/main" xmlns="" id="{802E7454-96F5-4E86-8E91-A60ED3890385}"/>
              </a:ext>
            </a:extLst>
          </p:cNvPr>
          <p:cNvSpPr txBox="1">
            <a:spLocks/>
          </p:cNvSpPr>
          <p:nvPr/>
        </p:nvSpPr>
        <p:spPr>
          <a:xfrm>
            <a:off x="4495460" y="1702793"/>
            <a:ext cx="4589589" cy="3243027"/>
          </a:xfrm>
          <a:prstGeom prst="rect">
            <a:avLst/>
          </a:prstGeom>
        </p:spPr>
        <p:txBody>
          <a:bodyPr vert="horz" lIns="91440" tIns="45720" rIns="91440" bIns="45720" rtlCol="0">
            <a:normAutofit fontScale="3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43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Link for Underground Mining Facility</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Mining Facility and Mining Vehicle Lighting System</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Mining Facility and Mining Vehicle Installed Camera</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p>
          <a:p>
            <a:pPr marL="1200150" lvl="2" indent="-285750" algn="just">
              <a:lnSpc>
                <a:spcPct val="170000"/>
              </a:lnSpc>
              <a:buFont typeface="Arial" panose="020B0604020202020204" pitchFamily="34"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200m</a:t>
            </a:r>
          </a:p>
        </p:txBody>
      </p:sp>
      <p:sp>
        <p:nvSpPr>
          <p:cNvPr id="42" name="직사각형 31">
            <a:extLst>
              <a:ext uri="{FF2B5EF4-FFF2-40B4-BE49-F238E27FC236}">
                <a16:creationId xmlns:a16="http://schemas.microsoft.com/office/drawing/2014/main" xmlns="" id="{1C7957C4-32CE-4249-8986-7D3F62196971}"/>
              </a:ext>
            </a:extLst>
          </p:cNvPr>
          <p:cNvSpPr/>
          <p:nvPr/>
        </p:nvSpPr>
        <p:spPr>
          <a:xfrm>
            <a:off x="4481114" y="4945820"/>
            <a:ext cx="4500468" cy="1346331"/>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Forward the ground condition zone information to the control room of the mining facility Mining Facility Lighting System and Mining Vehicle Installed Lights and Camera</a:t>
            </a:r>
          </a:p>
        </p:txBody>
      </p:sp>
    </p:spTree>
    <p:extLst>
      <p:ext uri="{BB962C8B-B14F-4D97-AF65-F5344CB8AC3E}">
        <p14:creationId xmlns:p14="http://schemas.microsoft.com/office/powerpoint/2010/main" val="2506635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976876"/>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68033" y="2340136"/>
            <a:ext cx="8207933"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LiFi/CamCom data relay link for ground condition monitoring in underground mining facility to prevents the risks.</a:t>
            </a:r>
          </a:p>
          <a:p>
            <a:pPr marL="285750" indent="-285750" algn="just">
              <a:lnSpc>
                <a:spcPct val="150000"/>
              </a:lnSpc>
              <a:buFont typeface="Arial" panose="020B0604020202020204" pitchFamily="34" charset="0"/>
              <a:buChar char="•"/>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systems and cameras installed in the underground facility and mining vehicles.</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the effective connectivity for ground control monitoring practice to prevent hazards in underground mining facility. </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11588</TotalTime>
  <Words>386</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521</cp:revision>
  <cp:lastPrinted>2017-05-07T15:48:38Z</cp:lastPrinted>
  <dcterms:created xsi:type="dcterms:W3CDTF">2010-05-15T17:50:32Z</dcterms:created>
  <dcterms:modified xsi:type="dcterms:W3CDTF">2019-09-26T05:32:58Z</dcterms:modified>
</cp:coreProperties>
</file>