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10" r:id="rId4"/>
    <p:sldId id="309"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34" autoAdjust="0"/>
    <p:restoredTop sz="96159" autoAdjust="0"/>
  </p:normalViewPr>
  <p:slideViewPr>
    <p:cSldViewPr>
      <p:cViewPr varScale="1">
        <p:scale>
          <a:sx n="113" d="100"/>
          <a:sy n="113" d="100"/>
        </p:scale>
        <p:origin x="180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9/26/2019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2018</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9/26/2019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1643371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34136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697761A-F4E6-294D-9AFB-521E0AC40CDA}" type="datetime1">
              <a:rPr lang="en-US" smtClean="0"/>
              <a:t>9/26/2019</a:t>
            </a:fld>
            <a:endParaRPr lang="en-US"/>
          </a:p>
        </p:txBody>
      </p:sp>
      <p:sp>
        <p:nvSpPr>
          <p:cNvPr id="5" name="Footer Placeholder 4"/>
          <p:cNvSpPr>
            <a:spLocks noGrp="1"/>
          </p:cNvSpPr>
          <p:nvPr>
            <p:ph type="ftr" sz="quarter" idx="11"/>
          </p:nvPr>
        </p:nvSpPr>
        <p:spPr/>
        <p:txBody>
          <a:bodyPr/>
          <a:lstStyle/>
          <a:p>
            <a:endParaRPr lang="en-US" dirty="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Submission</a:t>
            </a: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Jaesang Cha, SNUST</a:t>
            </a: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6002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2019</a:t>
            </a: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15-19-0435-01-0vat</a:t>
            </a:r>
            <a:endParaRPr lang="en-US" sz="1400" b="1" dirty="0">
              <a:solidFill>
                <a:schemeClr val="tx1"/>
              </a:solidFill>
              <a:latin typeface="Times New Roman" pitchFamily="18" charset="0"/>
              <a:cs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968935-F7C2-2943-A84E-BC9132FE84FE}" type="datetime1">
              <a:rPr lang="en-US" smtClean="0"/>
              <a:t>9/26/2019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8EE152-3E99-7342-B6D8-9F040714AC7D}" type="datetime1">
              <a:rPr lang="en-US" smtClean="0"/>
              <a:t>9/26/2019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2019</a:t>
            </a: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15-19-0435-01-0vat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Submission</a:t>
            </a: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Jaesang Cha, SNUST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9/26/2019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12879A4-D9B4-F64D-A058-EF37CC0DC8FD}" type="datetime1">
              <a:rPr lang="en-US" smtClean="0"/>
              <a:t>9/26/2019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2B5D2A-4D6C-8143-8602-4163F4B50C71}" type="datetime1">
              <a:rPr lang="en-US" smtClean="0"/>
              <a:t>9/26/2019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3D3F40-E048-474A-9262-361127BB8570}" type="datetime1">
              <a:rPr lang="en-US" smtClean="0"/>
              <a:t>9/26/2019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9/26/2019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9/26/2019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9/26/2019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9/26/2019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6001643"/>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Title:</a:t>
            </a:r>
            <a:r>
              <a:rPr lang="en-US" sz="1600" dirty="0">
                <a:latin typeface="Times New Roman" pitchFamily="18" charset="0"/>
                <a:cs typeface="Times New Roman" pitchFamily="18" charset="0"/>
              </a:rPr>
              <a:t> </a:t>
            </a:r>
            <a:r>
              <a:rPr lang="en-US" altLang="ko-KR" sz="1600" dirty="0">
                <a:latin typeface="Times New Roman" panose="02020603050405020304" pitchFamily="18" charset="0"/>
                <a:ea typeface="굴림" panose="020B0600000101010101" pitchFamily="50" charset="-127"/>
                <a:cs typeface="Times New Roman" panose="02020603050405020304" pitchFamily="18" charset="0"/>
              </a:rPr>
              <a:t>LiFi/CamCom Data Relay Link for Ground Condition Monitoring in Underground Mining Facility</a:t>
            </a:r>
          </a:p>
          <a:p>
            <a:pPr marL="228600"/>
            <a:r>
              <a:rPr lang="en-US" sz="1600" b="1" dirty="0">
                <a:latin typeface="Times New Roman" pitchFamily="18" charset="0"/>
                <a:cs typeface="Times New Roman" pitchFamily="18" charset="0"/>
              </a:rPr>
              <a:t>Date Submitted: </a:t>
            </a:r>
            <a:r>
              <a:rPr lang="en-US" sz="1600" dirty="0">
                <a:latin typeface="Times New Roman" pitchFamily="18" charset="0"/>
                <a:cs typeface="Times New Roman" pitchFamily="18" charset="0"/>
              </a:rPr>
              <a:t>September 2019	</a:t>
            </a:r>
          </a:p>
          <a:p>
            <a:pPr marL="228600" algn="just"/>
            <a:r>
              <a:rPr lang="en-US" sz="1600" b="1" dirty="0">
                <a:latin typeface="Times New Roman" pitchFamily="18" charset="0"/>
                <a:cs typeface="Times New Roman" pitchFamily="18" charset="0"/>
              </a:rPr>
              <a:t>Source:</a:t>
            </a:r>
            <a:r>
              <a:rPr lang="en-US" sz="1600" dirty="0">
                <a:latin typeface="Times New Roman" pitchFamily="18" charset="0"/>
                <a:cs typeface="Times New Roman" pitchFamily="18" charset="0"/>
              </a:rPr>
              <a:t> Jaesang </a:t>
            </a:r>
            <a:r>
              <a:rPr lang="en-US" sz="1600" dirty="0" smtClean="0">
                <a:latin typeface="Times New Roman" pitchFamily="18" charset="0"/>
                <a:cs typeface="Times New Roman" pitchFamily="18" charset="0"/>
              </a:rPr>
              <a:t>Cha, </a:t>
            </a:r>
            <a:r>
              <a:rPr lang="en-US" sz="1600" dirty="0" err="1">
                <a:latin typeface="Times New Roman" pitchFamily="18" charset="0"/>
                <a:cs typeface="Times New Roman" pitchFamily="18" charset="0"/>
              </a:rPr>
              <a:t>Seongkwon</a:t>
            </a:r>
            <a:r>
              <a:rPr lang="en-US" sz="1600" dirty="0">
                <a:latin typeface="Times New Roman" pitchFamily="18" charset="0"/>
                <a:cs typeface="Times New Roman" pitchFamily="18" charset="0"/>
              </a:rPr>
              <a:t> Kim (SNUST), Sangwoon </a:t>
            </a:r>
            <a:r>
              <a:rPr lang="en-US" sz="1600" dirty="0">
                <a:latin typeface="Times New Roman" pitchFamily="18" charset="0"/>
                <a:cs typeface="Times New Roman" pitchFamily="18" charset="0"/>
              </a:rPr>
              <a:t>Lee (Namseoul Univ.), Hyeongho Lee (Netvision Telecom Inc., Korea Univ.), </a:t>
            </a:r>
            <a:r>
              <a:rPr lang="en-US" sz="1600" dirty="0" err="1">
                <a:latin typeface="Times New Roman" pitchFamily="18" charset="0"/>
                <a:cs typeface="Times New Roman" pitchFamily="18" charset="0"/>
              </a:rPr>
              <a:t>Yoonkwan</a:t>
            </a:r>
            <a:r>
              <a:rPr lang="en-US" sz="1600" dirty="0">
                <a:latin typeface="Times New Roman" pitchFamily="18" charset="0"/>
                <a:cs typeface="Times New Roman" pitchFamily="18" charset="0"/>
              </a:rPr>
              <a:t> Kim (The Catholic Univ.), </a:t>
            </a:r>
            <a:r>
              <a:rPr lang="en-US" sz="1600" dirty="0" err="1">
                <a:latin typeface="Times New Roman" pitchFamily="18" charset="0"/>
                <a:cs typeface="Times New Roman" pitchFamily="18" charset="0"/>
              </a:rPr>
              <a:t>Minseok</a:t>
            </a:r>
            <a:r>
              <a:rPr lang="en-US" sz="1600" dirty="0">
                <a:latin typeface="Times New Roman" pitchFamily="18" charset="0"/>
                <a:cs typeface="Times New Roman" pitchFamily="18" charset="0"/>
              </a:rPr>
              <a:t> Oh (</a:t>
            </a:r>
            <a:r>
              <a:rPr lang="en-US" sz="1600" dirty="0" err="1">
                <a:latin typeface="Times New Roman" pitchFamily="18" charset="0"/>
                <a:cs typeface="Times New Roman" pitchFamily="18" charset="0"/>
              </a:rPr>
              <a:t>Kyonggi</a:t>
            </a:r>
            <a:r>
              <a:rPr lang="en-US" sz="1600" dirty="0">
                <a:latin typeface="Times New Roman" pitchFamily="18" charset="0"/>
                <a:cs typeface="Times New Roman" pitchFamily="18" charset="0"/>
              </a:rPr>
              <a:t> Univ.), </a:t>
            </a:r>
            <a:r>
              <a:rPr lang="en-US" sz="1600" dirty="0" err="1">
                <a:latin typeface="Times New Roman" pitchFamily="18" charset="0"/>
                <a:cs typeface="Times New Roman" pitchFamily="18" charset="0"/>
              </a:rPr>
              <a:t>Jinyoung</a:t>
            </a:r>
            <a:r>
              <a:rPr lang="en-US" sz="1600" dirty="0">
                <a:latin typeface="Times New Roman" pitchFamily="18" charset="0"/>
                <a:cs typeface="Times New Roman" pitchFamily="18" charset="0"/>
              </a:rPr>
              <a:t> Kim (Kwangwoon Univ.), Jeonggon Kim (Korea Polytechnic Univ.),  </a:t>
            </a:r>
            <a:r>
              <a:rPr lang="en-US" sz="1600" dirty="0" err="1">
                <a:latin typeface="Times New Roman" pitchFamily="18" charset="0"/>
                <a:cs typeface="Times New Roman" pitchFamily="18" charset="0"/>
              </a:rPr>
              <a:t>Chanhyeong</a:t>
            </a:r>
            <a:r>
              <a:rPr lang="en-US" sz="1600" dirty="0">
                <a:latin typeface="Times New Roman" pitchFamily="18" charset="0"/>
                <a:cs typeface="Times New Roman" pitchFamily="18" charset="0"/>
              </a:rPr>
              <a:t> Chung (RAPA), Sooyoung Chang (SYCA),Vinayagam Mariappan (SNUST)</a:t>
            </a:r>
          </a:p>
          <a:p>
            <a:pPr marL="228600" algn="just"/>
            <a:r>
              <a:rPr lang="en-US" sz="1600" b="1" dirty="0">
                <a:latin typeface="Times New Roman" pitchFamily="18" charset="0"/>
                <a:cs typeface="Times New Roman" pitchFamily="18" charset="0"/>
              </a:rPr>
              <a:t>Address: </a:t>
            </a:r>
            <a:r>
              <a:rPr lang="en-US" sz="1600" dirty="0">
                <a:latin typeface="Times New Roman" pitchFamily="18" charset="0"/>
                <a:cs typeface="Times New Roman" pitchFamily="18" charset="0"/>
              </a:rPr>
              <a:t>Contact Information: +82-2-970-6431, FAX: +82-2-970-6123, E-Mail: chajs@seoultech.ac.kr </a:t>
            </a:r>
          </a:p>
          <a:p>
            <a:pPr marL="228600" algn="just"/>
            <a:r>
              <a:rPr lang="en-US" sz="1600" b="1" dirty="0">
                <a:latin typeface="Times New Roman" pitchFamily="18" charset="0"/>
                <a:cs typeface="Times New Roman" pitchFamily="18" charset="0"/>
              </a:rPr>
              <a:t>Re:</a:t>
            </a:r>
          </a:p>
          <a:p>
            <a:pPr marL="228600" algn="just">
              <a:spcBef>
                <a:spcPts val="600"/>
              </a:spcBef>
              <a:spcAft>
                <a:spcPts val="600"/>
              </a:spcAft>
            </a:pPr>
            <a:r>
              <a:rPr lang="en-US" sz="1600" b="1" dirty="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V2X LiFi/CamCom Link design consideration for VAT. This proposed LiFi/CamCom Data Relay Link is used to forward the underground mining facility information through Mining Facility and Mining vehicle Lighting Infrastructure This approach helps to enable reliable data connectivity inside the underground mining facility with ground condition monitoring room</a:t>
            </a:r>
            <a:r>
              <a:rPr lang="en-US" altLang="ko-KR" sz="1600" dirty="0">
                <a:latin typeface="Times New Roman" panose="02020603050405020304" pitchFamily="18" charset="0"/>
                <a:ea typeface="굴림" panose="020B0600000101010101" pitchFamily="50" charset="-127"/>
                <a:cs typeface="Times New Roman" panose="02020603050405020304" pitchFamily="18" charset="0"/>
              </a:rPr>
              <a:t>.  </a:t>
            </a:r>
            <a:endParaRPr lang="en-US" altLang="ko-KR" sz="1600" dirty="0">
              <a:latin typeface="Times New Roman" pitchFamily="18" charset="0"/>
              <a:cs typeface="Times New Roman" pitchFamily="18" charset="0"/>
            </a:endParaRPr>
          </a:p>
          <a:p>
            <a:pPr marL="228600" algn="just">
              <a:spcBef>
                <a:spcPts val="600"/>
              </a:spcBef>
              <a:spcAft>
                <a:spcPts val="600"/>
              </a:spcAft>
            </a:pPr>
            <a:r>
              <a:rPr lang="en-US" sz="1600" b="1" dirty="0">
                <a:latin typeface="Times New Roman" pitchFamily="18" charset="0"/>
                <a:cs typeface="Times New Roman" pitchFamily="18" charset="0"/>
              </a:rPr>
              <a:t>Purpose: </a:t>
            </a:r>
            <a:r>
              <a:rPr lang="en-US" sz="1600" dirty="0">
                <a:latin typeface="Times New Roman" pitchFamily="18" charset="0"/>
                <a:cs typeface="Times New Roman" pitchFamily="18" charset="0"/>
              </a:rPr>
              <a:t>To provided concept models of  Light Communication based LiFi/CamCom solution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	</a:t>
            </a:r>
          </a:p>
          <a:p>
            <a:pPr marL="228600" algn="just">
              <a:spcBef>
                <a:spcPts val="600"/>
              </a:spcBef>
              <a:spcAft>
                <a:spcPts val="600"/>
              </a:spcAft>
            </a:pPr>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a:latin typeface="Times New Roman" pitchFamily="18" charset="0"/>
                <a:cs typeface="Times New Roman" pitchFamily="18" charset="0"/>
              </a:rPr>
              <a:t>Release:</a:t>
            </a:r>
            <a:r>
              <a:rPr lang="en-US" sz="1600" dirty="0">
                <a:latin typeface="Times New Roman" pitchFamily="18" charset="0"/>
                <a:cs typeface="Times New Roman" pitchFamily="18" charset="0"/>
              </a:rPr>
              <a:t> The contributor acknowledges and accepts that this contribution becomes the property of IEEE and may be made publicly available by P802.15.	</a:t>
            </a:r>
          </a:p>
        </p:txBody>
      </p:sp>
      <p:sp>
        <p:nvSpPr>
          <p:cNvPr id="5" name="TextBox 4"/>
          <p:cNvSpPr txBox="1"/>
          <p:nvPr/>
        </p:nvSpPr>
        <p:spPr>
          <a:xfrm>
            <a:off x="4114800" y="6313246"/>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762000"/>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ea typeface="굴림" panose="020B0600000101010101" pitchFamily="50" charset="-127"/>
              </a:rPr>
              <a:t>Contents</a:t>
            </a:r>
            <a:endParaRPr lang="en-US" sz="3200" b="1" dirty="0"/>
          </a:p>
        </p:txBody>
      </p:sp>
      <p:sp>
        <p:nvSpPr>
          <p:cNvPr id="7" name="Content Placeholder 2"/>
          <p:cNvSpPr txBox="1">
            <a:spLocks/>
          </p:cNvSpPr>
          <p:nvPr/>
        </p:nvSpPr>
        <p:spPr>
          <a:xfrm>
            <a:off x="495300" y="2033587"/>
            <a:ext cx="8153400" cy="23860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 for Ground Condition Monitoring in Underground Mining Facility </a:t>
            </a:r>
          </a:p>
          <a:p>
            <a:pPr algn="l">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endParaRPr lang="ru-RU"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LiFi/CamCom Data Relay Link for Ground Condition Monitoring</a:t>
            </a:r>
          </a:p>
          <a:p>
            <a:pPr marL="342900" indent="-342900" algn="l">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2</a:t>
            </a:r>
          </a:p>
        </p:txBody>
      </p:sp>
    </p:spTree>
    <p:extLst>
      <p:ext uri="{BB962C8B-B14F-4D97-AF65-F5344CB8AC3E}">
        <p14:creationId xmlns:p14="http://schemas.microsoft.com/office/powerpoint/2010/main" val="2035284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114800" y="6313246"/>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3</a:t>
            </a:r>
          </a:p>
        </p:txBody>
      </p:sp>
      <p:sp>
        <p:nvSpPr>
          <p:cNvPr id="6" name="Title 1"/>
          <p:cNvSpPr txBox="1">
            <a:spLocks/>
          </p:cNvSpPr>
          <p:nvPr/>
        </p:nvSpPr>
        <p:spPr>
          <a:xfrm>
            <a:off x="0" y="533400"/>
            <a:ext cx="9144000" cy="98867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ea typeface="굴림" panose="020B0600000101010101" pitchFamily="50" charset="-127"/>
              </a:rPr>
              <a:t>Need for Ground Condition Monitoring in Underground Mining Facility </a:t>
            </a:r>
            <a:endParaRPr lang="en-US" sz="3200" b="1" dirty="0"/>
          </a:p>
        </p:txBody>
      </p:sp>
      <p:sp>
        <p:nvSpPr>
          <p:cNvPr id="7" name="Content Placeholder 2">
            <a:extLst>
              <a:ext uri="{FF2B5EF4-FFF2-40B4-BE49-F238E27FC236}">
                <a16:creationId xmlns:a16="http://schemas.microsoft.com/office/drawing/2014/main" xmlns="" id="{DA711728-6BCD-49B9-845B-3A217E287405}"/>
              </a:ext>
            </a:extLst>
          </p:cNvPr>
          <p:cNvSpPr txBox="1">
            <a:spLocks/>
          </p:cNvSpPr>
          <p:nvPr/>
        </p:nvSpPr>
        <p:spPr>
          <a:xfrm>
            <a:off x="3609975" y="1503022"/>
            <a:ext cx="5105400" cy="480319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underground mining extend from gaseous build up, to mining at extreme depths, where both natural and mine-induced seismic activity presents the highest likelihood of severe events occurring.</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Fire, flood, collapse, toxic atmospheric contaminants, and dust or gas explosion are the most critical hazards specifically linked to underground mining.</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 ground condition monitoring to avoid risks associated with different types of underground mining.</a:t>
            </a:r>
          </a:p>
          <a:p>
            <a:pPr marL="285750" indent="-285750" algn="just">
              <a:lnSpc>
                <a:spcPct val="150000"/>
              </a:lnSpc>
              <a:buFont typeface="Arial" panose="020B0604020202020204" pitchFamily="34" charset="0"/>
              <a:buChar char="•"/>
            </a:pP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Concept</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avoid critical hazards in underground mining facility,  need an easy and effective connectivity method.</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LiFi/CamCom Data Relay Link using light communication method for underground mining facility.</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lighting device and cameras installed on the mining vehicles and mining facility.</a:t>
            </a:r>
            <a:endParaRPr lang="en-US"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pic>
        <p:nvPicPr>
          <p:cNvPr id="1028" name="Picture 4" descr="Related image">
            <a:extLst>
              <a:ext uri="{FF2B5EF4-FFF2-40B4-BE49-F238E27FC236}">
                <a16:creationId xmlns:a16="http://schemas.microsoft.com/office/drawing/2014/main" xmlns="" id="{6D9B5A25-0C03-4911-BB01-3B9324B7812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828800"/>
            <a:ext cx="3177074" cy="211804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a:extLst>
              <a:ext uri="{FF2B5EF4-FFF2-40B4-BE49-F238E27FC236}">
                <a16:creationId xmlns:a16="http://schemas.microsoft.com/office/drawing/2014/main" xmlns="" id="{2114BEBC-CAF5-4E4A-A96F-6CAFBF8A58D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3941947"/>
            <a:ext cx="3177074" cy="2118049"/>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53">
            <a:extLst>
              <a:ext uri="{FF2B5EF4-FFF2-40B4-BE49-F238E27FC236}">
                <a16:creationId xmlns:a16="http://schemas.microsoft.com/office/drawing/2014/main" xmlns="" id="{81CA21ED-C88B-469D-BCC3-5C8C79570910}"/>
              </a:ext>
            </a:extLst>
          </p:cNvPr>
          <p:cNvSpPr txBox="1">
            <a:spLocks noChangeArrowheads="1"/>
          </p:cNvSpPr>
          <p:nvPr/>
        </p:nvSpPr>
        <p:spPr bwMode="auto">
          <a:xfrm>
            <a:off x="457200" y="6059996"/>
            <a:ext cx="317707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a:cs typeface="Times New Roman" panose="02020603050405020304" pitchFamily="18" charset="0"/>
              </a:rPr>
              <a:t>&lt; </a:t>
            </a:r>
            <a:r>
              <a:rPr lang="en-US" altLang="ko-KR" sz="1000" b="1" dirty="0">
                <a:cs typeface="Times New Roman" panose="02020603050405020304" pitchFamily="18" charset="0"/>
              </a:rPr>
              <a:t>Underground Mining Facility &gt;</a:t>
            </a:r>
            <a:endParaRPr kumimoji="0" lang="en-US" altLang="ko-KR" sz="1000" b="1" dirty="0">
              <a:cs typeface="Times New Roman" panose="02020603050405020304" pitchFamily="18" charset="0"/>
            </a:endParaRPr>
          </a:p>
        </p:txBody>
      </p:sp>
      <p:sp>
        <p:nvSpPr>
          <p:cNvPr id="9" name="TextBox 8">
            <a:extLst>
              <a:ext uri="{FF2B5EF4-FFF2-40B4-BE49-F238E27FC236}">
                <a16:creationId xmlns:a16="http://schemas.microsoft.com/office/drawing/2014/main" xmlns="" id="{8A47C601-3456-4DC6-96B1-2A569D0E4D6A}"/>
              </a:ext>
            </a:extLst>
          </p:cNvPr>
          <p:cNvSpPr txBox="1"/>
          <p:nvPr/>
        </p:nvSpPr>
        <p:spPr>
          <a:xfrm rot="5400000">
            <a:off x="3517520" y="5755612"/>
            <a:ext cx="400354" cy="215444"/>
          </a:xfrm>
          <a:prstGeom prst="rect">
            <a:avLst/>
          </a:prstGeom>
          <a:noFill/>
        </p:spPr>
        <p:txBody>
          <a:bodyPr wrap="none" rtlCol="0">
            <a:spAutoFit/>
          </a:bodyPr>
          <a:lstStyle/>
          <a:p>
            <a:r>
              <a:rPr lang="en-US" sz="800" dirty="0"/>
              <a:t>Google</a:t>
            </a:r>
          </a:p>
        </p:txBody>
      </p:sp>
    </p:spTree>
    <p:extLst>
      <p:ext uri="{BB962C8B-B14F-4D97-AF65-F5344CB8AC3E}">
        <p14:creationId xmlns:p14="http://schemas.microsoft.com/office/powerpoint/2010/main" val="2334767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657525"/>
            <a:ext cx="9144000" cy="81941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LiFi/CamCom Data Relay Link for Ground Condition Monitoring</a:t>
            </a:r>
          </a:p>
        </p:txBody>
      </p:sp>
      <p:sp>
        <p:nvSpPr>
          <p:cNvPr id="22" name="TextBox 21"/>
          <p:cNvSpPr txBox="1"/>
          <p:nvPr/>
        </p:nvSpPr>
        <p:spPr>
          <a:xfrm>
            <a:off x="4114800" y="6313246"/>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4</a:t>
            </a:r>
          </a:p>
        </p:txBody>
      </p:sp>
      <p:grpSp>
        <p:nvGrpSpPr>
          <p:cNvPr id="3" name="Group 2">
            <a:extLst>
              <a:ext uri="{FF2B5EF4-FFF2-40B4-BE49-F238E27FC236}">
                <a16:creationId xmlns:a16="http://schemas.microsoft.com/office/drawing/2014/main" xmlns="" id="{4AB54EB5-CAC5-4FCB-A40D-00773A0572D9}"/>
              </a:ext>
            </a:extLst>
          </p:cNvPr>
          <p:cNvGrpSpPr/>
          <p:nvPr/>
        </p:nvGrpSpPr>
        <p:grpSpPr>
          <a:xfrm>
            <a:off x="-112697" y="4647041"/>
            <a:ext cx="4456097" cy="1185236"/>
            <a:chOff x="532667" y="2542966"/>
            <a:chExt cx="4456097" cy="1185236"/>
          </a:xfrm>
        </p:grpSpPr>
        <p:pic>
          <p:nvPicPr>
            <p:cNvPr id="40" name="Picture 5" descr="C:\Users\Vadim\Desktop\downloa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61394" y="2692673"/>
              <a:ext cx="164977" cy="61001"/>
            </a:xfrm>
            <a:prstGeom prst="rect">
              <a:avLst/>
            </a:prstGeom>
            <a:noFill/>
            <a:extLst>
              <a:ext uri="{909E8E84-426E-40DD-AFC4-6F175D3DCCD1}">
                <a14:hiddenFill xmlns:a14="http://schemas.microsoft.com/office/drawing/2010/main">
                  <a:solidFill>
                    <a:srgbClr val="FFFFFF"/>
                  </a:solidFill>
                </a14:hiddenFill>
              </a:ext>
            </a:extLst>
          </p:spPr>
        </p:pic>
        <p:sp>
          <p:nvSpPr>
            <p:cNvPr id="51" name="Isosceles Triangle 50"/>
            <p:cNvSpPr/>
            <p:nvPr/>
          </p:nvSpPr>
          <p:spPr>
            <a:xfrm rot="2711916">
              <a:off x="2137421" y="2583431"/>
              <a:ext cx="575600" cy="990867"/>
            </a:xfrm>
            <a:prstGeom prst="triangle">
              <a:avLst>
                <a:gd name="adj" fmla="val 52805"/>
              </a:avLst>
            </a:prstGeom>
            <a:solidFill>
              <a:srgbClr val="FFFF00">
                <a:alpha val="32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532667" y="2595524"/>
              <a:ext cx="1712954" cy="246221"/>
            </a:xfrm>
            <a:prstGeom prst="rect">
              <a:avLst/>
            </a:prstGeom>
            <a:noFill/>
          </p:spPr>
          <p:txBody>
            <a:bodyPr wrap="square" rtlCol="0">
              <a:spAutoFit/>
            </a:bodyPr>
            <a:lstStyle/>
            <a:p>
              <a:pPr algn="ctr"/>
              <a:r>
                <a:rPr lang="en-US" sz="1000" b="1" dirty="0"/>
                <a:t>Inside Mine Tunnel</a:t>
              </a:r>
            </a:p>
          </p:txBody>
        </p:sp>
        <p:cxnSp>
          <p:nvCxnSpPr>
            <p:cNvPr id="55" name="Straight Arrow Connector 54"/>
            <p:cNvCxnSpPr>
              <a:cxnSpLocks/>
              <a:endCxn id="31" idx="3"/>
            </p:cNvCxnSpPr>
            <p:nvPr/>
          </p:nvCxnSpPr>
          <p:spPr>
            <a:xfrm flipH="1">
              <a:off x="2906189" y="3288832"/>
              <a:ext cx="865055" cy="8736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2" name="Рисунок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7782" y="3037235"/>
              <a:ext cx="1173237" cy="690967"/>
            </a:xfrm>
            <a:prstGeom prst="rect">
              <a:avLst/>
            </a:prstGeom>
          </p:spPr>
        </p:pic>
        <p:pic>
          <p:nvPicPr>
            <p:cNvPr id="6" name="Рисунок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3829463" y="3107053"/>
              <a:ext cx="1041206" cy="531991"/>
            </a:xfrm>
            <a:prstGeom prst="rect">
              <a:avLst/>
            </a:prstGeom>
          </p:spPr>
        </p:pic>
        <p:cxnSp>
          <p:nvCxnSpPr>
            <p:cNvPr id="30" name="Straight Connector 2"/>
            <p:cNvCxnSpPr>
              <a:cxnSpLocks/>
            </p:cNvCxnSpPr>
            <p:nvPr/>
          </p:nvCxnSpPr>
          <p:spPr>
            <a:xfrm>
              <a:off x="680194" y="2542966"/>
              <a:ext cx="4301528" cy="25506"/>
            </a:xfrm>
            <a:prstGeom prst="line">
              <a:avLst/>
            </a:prstGeom>
            <a:ln w="28575">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31" name="Isosceles Triangle 50"/>
            <p:cNvSpPr/>
            <p:nvPr/>
          </p:nvSpPr>
          <p:spPr>
            <a:xfrm rot="5265653">
              <a:off x="3231332" y="2787411"/>
              <a:ext cx="456538" cy="1108672"/>
            </a:xfrm>
            <a:prstGeom prst="triangle">
              <a:avLst>
                <a:gd name="adj" fmla="val 52805"/>
              </a:avLst>
            </a:prstGeom>
            <a:solidFill>
              <a:srgbClr val="FFFF00">
                <a:alpha val="32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4" name="Straight Connector 2"/>
            <p:cNvCxnSpPr>
              <a:cxnSpLocks/>
            </p:cNvCxnSpPr>
            <p:nvPr/>
          </p:nvCxnSpPr>
          <p:spPr>
            <a:xfrm>
              <a:off x="680194" y="3728202"/>
              <a:ext cx="4308570" cy="0"/>
            </a:xfrm>
            <a:prstGeom prst="line">
              <a:avLst/>
            </a:prstGeom>
            <a:ln w="28575">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35" name="Isosceles Triangle 50"/>
            <p:cNvSpPr/>
            <p:nvPr/>
          </p:nvSpPr>
          <p:spPr>
            <a:xfrm rot="5400000" flipV="1">
              <a:off x="2317164" y="2703927"/>
              <a:ext cx="499507" cy="1455644"/>
            </a:xfrm>
            <a:prstGeom prst="triangle">
              <a:avLst>
                <a:gd name="adj" fmla="val 52805"/>
              </a:avLst>
            </a:prstGeom>
            <a:solidFill>
              <a:srgbClr val="FFFF00">
                <a:alpha val="32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rot="19087448">
              <a:off x="2052183" y="3005721"/>
              <a:ext cx="550157" cy="276999"/>
            </a:xfrm>
            <a:prstGeom prst="rect">
              <a:avLst/>
            </a:prstGeom>
            <a:noFill/>
          </p:spPr>
          <p:txBody>
            <a:bodyPr wrap="square" rtlCol="0">
              <a:spAutoFit/>
            </a:bodyPr>
            <a:lstStyle/>
            <a:p>
              <a:pPr algn="ctr"/>
              <a:r>
                <a:rPr lang="en-US" sz="1200" dirty="0"/>
                <a:t>VLC</a:t>
              </a:r>
            </a:p>
          </p:txBody>
        </p:sp>
        <p:sp>
          <p:nvSpPr>
            <p:cNvPr id="46" name="TextBox 45"/>
            <p:cNvSpPr txBox="1"/>
            <p:nvPr/>
          </p:nvSpPr>
          <p:spPr>
            <a:xfrm>
              <a:off x="2458509" y="3292467"/>
              <a:ext cx="550157" cy="276999"/>
            </a:xfrm>
            <a:prstGeom prst="rect">
              <a:avLst/>
            </a:prstGeom>
            <a:noFill/>
          </p:spPr>
          <p:txBody>
            <a:bodyPr wrap="square" rtlCol="0">
              <a:spAutoFit/>
            </a:bodyPr>
            <a:lstStyle/>
            <a:p>
              <a:pPr algn="ctr"/>
              <a:r>
                <a:rPr lang="en-US" sz="1200" dirty="0"/>
                <a:t>VLC</a:t>
              </a:r>
            </a:p>
          </p:txBody>
        </p:sp>
      </p:grpSp>
      <p:grpSp>
        <p:nvGrpSpPr>
          <p:cNvPr id="15" name="Group 14">
            <a:extLst>
              <a:ext uri="{FF2B5EF4-FFF2-40B4-BE49-F238E27FC236}">
                <a16:creationId xmlns:a16="http://schemas.microsoft.com/office/drawing/2014/main" xmlns="" id="{6D8DB6B0-1F93-4EE2-B05F-6D62877B984B}"/>
              </a:ext>
            </a:extLst>
          </p:cNvPr>
          <p:cNvGrpSpPr/>
          <p:nvPr/>
        </p:nvGrpSpPr>
        <p:grpSpPr>
          <a:xfrm>
            <a:off x="287076" y="1818185"/>
            <a:ext cx="4021494" cy="2680996"/>
            <a:chOff x="287076" y="1818185"/>
            <a:chExt cx="4021494" cy="2680996"/>
          </a:xfrm>
        </p:grpSpPr>
        <p:pic>
          <p:nvPicPr>
            <p:cNvPr id="25" name="Picture 2">
              <a:extLst>
                <a:ext uri="{FF2B5EF4-FFF2-40B4-BE49-F238E27FC236}">
                  <a16:creationId xmlns:a16="http://schemas.microsoft.com/office/drawing/2014/main" xmlns="" id="{31381B42-CB3F-4799-9400-A29E75BB39B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7076" y="1818185"/>
              <a:ext cx="4021494" cy="2680996"/>
            </a:xfrm>
            <a:prstGeom prst="rect">
              <a:avLst/>
            </a:prstGeom>
            <a:noFill/>
            <a:extLst>
              <a:ext uri="{909E8E84-426E-40DD-AFC4-6F175D3DCCD1}">
                <a14:hiddenFill xmlns:a14="http://schemas.microsoft.com/office/drawing/2010/main">
                  <a:solidFill>
                    <a:srgbClr val="FFFFFF"/>
                  </a:solidFill>
                </a14:hiddenFill>
              </a:ext>
            </a:extLst>
          </p:spPr>
        </p:pic>
        <p:sp>
          <p:nvSpPr>
            <p:cNvPr id="27" name="Isosceles Triangle 26">
              <a:extLst>
                <a:ext uri="{FF2B5EF4-FFF2-40B4-BE49-F238E27FC236}">
                  <a16:creationId xmlns:a16="http://schemas.microsoft.com/office/drawing/2014/main" xmlns="" id="{AF082EC0-9641-4DD3-B403-97032EE1B471}"/>
                </a:ext>
              </a:extLst>
            </p:cNvPr>
            <p:cNvSpPr/>
            <p:nvPr/>
          </p:nvSpPr>
          <p:spPr>
            <a:xfrm rot="13935402">
              <a:off x="1052046" y="2101871"/>
              <a:ext cx="313466" cy="470090"/>
            </a:xfrm>
            <a:prstGeom prst="triangle">
              <a:avLst>
                <a:gd name="adj" fmla="val 56092"/>
              </a:avLst>
            </a:prstGeom>
            <a:solidFill>
              <a:srgbClr val="FFFF00">
                <a:alpha val="32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Isosceles Triangle 27">
              <a:extLst>
                <a:ext uri="{FF2B5EF4-FFF2-40B4-BE49-F238E27FC236}">
                  <a16:creationId xmlns:a16="http://schemas.microsoft.com/office/drawing/2014/main" xmlns="" id="{C986CE52-3DCF-4AC5-9580-19F29B374F40}"/>
                </a:ext>
              </a:extLst>
            </p:cNvPr>
            <p:cNvSpPr/>
            <p:nvPr/>
          </p:nvSpPr>
          <p:spPr>
            <a:xfrm rot="8415060" flipH="1">
              <a:off x="3520022" y="2011020"/>
              <a:ext cx="379467" cy="381075"/>
            </a:xfrm>
            <a:prstGeom prst="triangle">
              <a:avLst>
                <a:gd name="adj" fmla="val 56092"/>
              </a:avLst>
            </a:prstGeom>
            <a:solidFill>
              <a:srgbClr val="FF0000">
                <a:alpha val="32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Isosceles Triangle 31">
              <a:extLst>
                <a:ext uri="{FF2B5EF4-FFF2-40B4-BE49-F238E27FC236}">
                  <a16:creationId xmlns:a16="http://schemas.microsoft.com/office/drawing/2014/main" xmlns="" id="{821F191A-8380-43E8-81B8-87DE1E064746}"/>
                </a:ext>
              </a:extLst>
            </p:cNvPr>
            <p:cNvSpPr/>
            <p:nvPr/>
          </p:nvSpPr>
          <p:spPr>
            <a:xfrm rot="16200000" flipH="1">
              <a:off x="2423086" y="2973508"/>
              <a:ext cx="266405" cy="1497832"/>
            </a:xfrm>
            <a:prstGeom prst="triangle">
              <a:avLst>
                <a:gd name="adj" fmla="val 56092"/>
              </a:avLst>
            </a:prstGeom>
            <a:solidFill>
              <a:srgbClr val="FF0000">
                <a:alpha val="32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Isosceles Triangle 32">
              <a:extLst>
                <a:ext uri="{FF2B5EF4-FFF2-40B4-BE49-F238E27FC236}">
                  <a16:creationId xmlns:a16="http://schemas.microsoft.com/office/drawing/2014/main" xmlns="" id="{A0CD2E35-877B-49B0-B118-999AAC018D21}"/>
                </a:ext>
              </a:extLst>
            </p:cNvPr>
            <p:cNvSpPr/>
            <p:nvPr/>
          </p:nvSpPr>
          <p:spPr>
            <a:xfrm rot="16200000" flipH="1">
              <a:off x="1348020" y="3368607"/>
              <a:ext cx="266410" cy="652298"/>
            </a:xfrm>
            <a:prstGeom prst="triangle">
              <a:avLst>
                <a:gd name="adj" fmla="val 56092"/>
              </a:avLst>
            </a:prstGeom>
            <a:solidFill>
              <a:srgbClr val="FFFF00">
                <a:alpha val="32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TextBox 53">
            <a:extLst>
              <a:ext uri="{FF2B5EF4-FFF2-40B4-BE49-F238E27FC236}">
                <a16:creationId xmlns:a16="http://schemas.microsoft.com/office/drawing/2014/main" xmlns="" id="{894F8B24-A399-4E3F-B42C-E3B8DA0EC464}"/>
              </a:ext>
            </a:extLst>
          </p:cNvPr>
          <p:cNvSpPr txBox="1">
            <a:spLocks noChangeArrowheads="1"/>
          </p:cNvSpPr>
          <p:nvPr/>
        </p:nvSpPr>
        <p:spPr bwMode="auto">
          <a:xfrm>
            <a:off x="-48434" y="5915161"/>
            <a:ext cx="427373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a:cs typeface="Times New Roman" panose="02020603050405020304" pitchFamily="18" charset="0"/>
              </a:rPr>
              <a:t>&lt; LiFi/CamCom Data Relay Link for Ground Condition Monitoring</a:t>
            </a:r>
            <a:r>
              <a:rPr lang="en-US" altLang="ko-KR" sz="1000" b="1" dirty="0">
                <a:cs typeface="Times New Roman" panose="02020603050405020304" pitchFamily="18" charset="0"/>
              </a:rPr>
              <a:t>&gt;</a:t>
            </a:r>
            <a:endParaRPr kumimoji="0" lang="en-US" altLang="ko-KR" sz="1000" b="1" dirty="0">
              <a:cs typeface="Times New Roman" panose="02020603050405020304" pitchFamily="18" charset="0"/>
            </a:endParaRPr>
          </a:p>
        </p:txBody>
      </p:sp>
      <p:sp>
        <p:nvSpPr>
          <p:cNvPr id="41" name="Content Placeholder 2">
            <a:extLst>
              <a:ext uri="{FF2B5EF4-FFF2-40B4-BE49-F238E27FC236}">
                <a16:creationId xmlns:a16="http://schemas.microsoft.com/office/drawing/2014/main" xmlns="" id="{802E7454-96F5-4E86-8E91-A60ED3890385}"/>
              </a:ext>
            </a:extLst>
          </p:cNvPr>
          <p:cNvSpPr txBox="1">
            <a:spLocks/>
          </p:cNvSpPr>
          <p:nvPr/>
        </p:nvSpPr>
        <p:spPr>
          <a:xfrm>
            <a:off x="4495460" y="1702793"/>
            <a:ext cx="4589589" cy="3243027"/>
          </a:xfrm>
          <a:prstGeom prst="rect">
            <a:avLst/>
          </a:prstGeom>
        </p:spPr>
        <p:txBody>
          <a:bodyPr vert="horz" lIns="91440" tIns="45720" rIns="91440" bIns="45720" rtlCol="0">
            <a:normAutofit fontScale="3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70000"/>
              </a:lnSpc>
              <a:buFont typeface="Arial" panose="020B0604020202020204" pitchFamily="34" charset="0"/>
              <a:buChar char="•"/>
            </a:pPr>
            <a:r>
              <a:rPr lang="en-US" altLang="ko-KR" sz="43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LiFi/CamCom Link for Underground Mining Facility</a:t>
            </a:r>
          </a:p>
          <a:p>
            <a:pPr marL="628650" lvl="1" indent="-171450" algn="just">
              <a:lnSpc>
                <a:spcPct val="170000"/>
              </a:lnSpc>
              <a:buFont typeface="Times New Roman" panose="02020603050405020304" pitchFamily="18" charset="0"/>
              <a:buChar char="˗"/>
            </a:pPr>
            <a:r>
              <a:rPr lang="en-US" altLang="ko-KR" sz="37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Mining Facility and Mining Vehicle Lighting System</a:t>
            </a:r>
          </a:p>
          <a:p>
            <a:pPr marL="628650" lvl="1" indent="-171450" algn="just">
              <a:lnSpc>
                <a:spcPct val="170000"/>
              </a:lnSpc>
              <a:buFont typeface="Times New Roman" panose="02020603050405020304" pitchFamily="18" charset="0"/>
              <a:buChar char="˗"/>
            </a:pPr>
            <a:r>
              <a:rPr lang="en-US" altLang="ko-KR" sz="37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Mining Facility and Mining Vehicle Installed Camera</a:t>
            </a:r>
          </a:p>
          <a:p>
            <a:pPr marL="628650" lvl="1" indent="-171450" algn="just">
              <a:lnSpc>
                <a:spcPct val="170000"/>
              </a:lnSpc>
              <a:buFont typeface="Times New Roman" panose="02020603050405020304" pitchFamily="18" charset="0"/>
              <a:buChar char="˗"/>
            </a:pPr>
            <a:r>
              <a:rPr lang="en-US" altLang="ko-KR" sz="37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p>
          <a:p>
            <a:pPr marL="628650" lvl="1" indent="-171450" algn="just">
              <a:lnSpc>
                <a:spcPct val="170000"/>
              </a:lnSpc>
              <a:buFont typeface="Times New Roman" panose="02020603050405020304" pitchFamily="18" charset="0"/>
              <a:buChar char="˗"/>
            </a:pPr>
            <a:r>
              <a:rPr lang="en-US" altLang="ko-KR" sz="37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a:t>
            </a:r>
          </a:p>
          <a:p>
            <a:pPr marL="1200150" lvl="2" indent="-285750" algn="just">
              <a:lnSpc>
                <a:spcPct val="170000"/>
              </a:lnSpc>
              <a:buFont typeface="Arial" panose="020B0604020202020204" pitchFamily="34" charset="0"/>
              <a:buChar char="▫"/>
            </a:pPr>
            <a:r>
              <a:rPr lang="en-US" altLang="ko-KR" sz="37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 VPPM, Offset-VPWM, Multilevel PPM, Inverted PPM, Subcarrier PPM, DSSS SIK etc.</a:t>
            </a:r>
          </a:p>
          <a:p>
            <a:pPr marL="628650" lvl="1" indent="-171450" algn="just">
              <a:lnSpc>
                <a:spcPct val="170000"/>
              </a:lnSpc>
              <a:buFont typeface="Times New Roman" panose="02020603050405020304" pitchFamily="18" charset="0"/>
              <a:buChar char="˗"/>
            </a:pPr>
            <a:r>
              <a:rPr lang="en-US" altLang="ko-KR" sz="37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70000"/>
              </a:lnSpc>
              <a:buFont typeface="Times New Roman" panose="02020603050405020304" pitchFamily="18" charset="0"/>
              <a:buChar char="˗"/>
            </a:pPr>
            <a:r>
              <a:rPr lang="en-US" altLang="ko-KR" sz="37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 (Line of Sight)</a:t>
            </a:r>
          </a:p>
          <a:p>
            <a:pPr marL="628650" lvl="1" indent="-171450" algn="just">
              <a:lnSpc>
                <a:spcPct val="170000"/>
              </a:lnSpc>
              <a:buFont typeface="Times New Roman" panose="02020603050405020304" pitchFamily="18" charset="0"/>
              <a:buChar char="˗"/>
            </a:pPr>
            <a:r>
              <a:rPr lang="en-US" altLang="ko-KR" sz="37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5m ~ 200m</a:t>
            </a:r>
          </a:p>
        </p:txBody>
      </p:sp>
      <p:sp>
        <p:nvSpPr>
          <p:cNvPr id="42" name="직사각형 31">
            <a:extLst>
              <a:ext uri="{FF2B5EF4-FFF2-40B4-BE49-F238E27FC236}">
                <a16:creationId xmlns:a16="http://schemas.microsoft.com/office/drawing/2014/main" xmlns="" id="{1C7957C4-32CE-4249-8986-7D3F62196971}"/>
              </a:ext>
            </a:extLst>
          </p:cNvPr>
          <p:cNvSpPr/>
          <p:nvPr/>
        </p:nvSpPr>
        <p:spPr>
          <a:xfrm>
            <a:off x="4481114" y="4945820"/>
            <a:ext cx="4500468" cy="1346331"/>
          </a:xfrm>
          <a:prstGeom prst="rect">
            <a:avLst/>
          </a:prstGeom>
        </p:spPr>
        <p:txBody>
          <a:bodyPr wrap="square">
            <a:spAutoFit/>
          </a:bodyPr>
          <a:lstStyle/>
          <a:p>
            <a:pPr algn="just">
              <a:lnSpc>
                <a:spcPct val="150000"/>
              </a:lnSpc>
            </a:pPr>
            <a:r>
              <a:rPr lang="en-US" altLang="ko-KR" sz="1400" b="1" dirty="0">
                <a:latin typeface="Times New Roman" panose="02020603050405020304" pitchFamily="18" charset="0"/>
                <a:ea typeface="굴림" panose="020B0600000101010101" pitchFamily="50" charset="-127"/>
                <a:cs typeface="Times New Roman" panose="02020603050405020304" pitchFamily="18" charset="0"/>
              </a:rPr>
              <a:t>※ Forward the ground condition zone information to the control room of the mining facility Mining Facility Lighting System and Mining Vehicle Installed Lights and Camera</a:t>
            </a:r>
          </a:p>
        </p:txBody>
      </p:sp>
    </p:spTree>
    <p:extLst>
      <p:ext uri="{BB962C8B-B14F-4D97-AF65-F5344CB8AC3E}">
        <p14:creationId xmlns:p14="http://schemas.microsoft.com/office/powerpoint/2010/main" val="2506635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976876"/>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7" name="Content Placeholder 2"/>
          <p:cNvSpPr txBox="1">
            <a:spLocks/>
          </p:cNvSpPr>
          <p:nvPr/>
        </p:nvSpPr>
        <p:spPr>
          <a:xfrm>
            <a:off x="468033" y="2340136"/>
            <a:ext cx="8207933" cy="32004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LiFi/CamCom data relay link for ground condition monitoring in underground mining facility to prevents the risks.</a:t>
            </a:r>
          </a:p>
          <a:p>
            <a:pPr marL="285750" indent="-285750" algn="just">
              <a:lnSpc>
                <a:spcPct val="150000"/>
              </a:lnSpc>
              <a:buFont typeface="Arial" panose="020B0604020202020204" pitchFamily="34" charset="0"/>
              <a:buChar char="•"/>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lighting systems and cameras installed in the underground facility and mining vehicles.</a:t>
            </a: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Provides the effective connectivity for ground control monitoring practice to prevent hazards in underground mining facility. </a:t>
            </a: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a:latin typeface="Times New Roman" pitchFamily="18" charset="0"/>
                <a:cs typeface="Times New Roman" pitchFamily="18" charset="0"/>
              </a:rPr>
              <a:t>Slide 5</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7746277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11588</TotalTime>
  <Words>386</Words>
  <Application>Microsoft Office PowerPoint</Application>
  <PresentationFormat>On-screen Show (4:3)</PresentationFormat>
  <Paragraphs>68</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굴림</vt:lpstr>
      <vt:lpstr>맑은 고딕</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521</cp:revision>
  <cp:lastPrinted>2017-05-07T15:48:38Z</cp:lastPrinted>
  <dcterms:created xsi:type="dcterms:W3CDTF">2010-05-15T17:50:32Z</dcterms:created>
  <dcterms:modified xsi:type="dcterms:W3CDTF">2019-09-26T05:32:58Z</dcterms:modified>
</cp:coreProperties>
</file>