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74" d="100"/>
          <a:sy n="74" d="100"/>
        </p:scale>
        <p:origin x="451"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9/19/2019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2018</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9/19/2019</a:t>
            </a:fld>
            <a:endParaRPr lang="en-US"/>
          </a:p>
        </p:txBody>
      </p:sp>
      <p:sp>
        <p:nvSpPr>
          <p:cNvPr id="5" name="Footer Placeholder 4"/>
          <p:cNvSpPr>
            <a:spLocks noGrp="1"/>
          </p:cNvSpPr>
          <p:nvPr>
            <p:ph type="ftr" sz="quarter" idx="11"/>
          </p:nvPr>
        </p:nvSpPr>
        <p:spPr/>
        <p:txBody>
          <a:bodyPr/>
          <a:lstStyle/>
          <a:p>
            <a:endParaRPr lang="en-US" dirty="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6002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2019</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15-19-0435-00-0vat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2019</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15-19-0435-00-0vat</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600164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LiFi/CamCom Data Relay Link for Ground Condition Monitoring in Underground Mining Facility</a:t>
            </a: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September 2019	</a:t>
            </a: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Jaesang Cha (SNUST), </a:t>
            </a:r>
            <a:r>
              <a:rPr lang="en-US" sz="1600" dirty="0" err="1">
                <a:latin typeface="Times New Roman" pitchFamily="18" charset="0"/>
                <a:cs typeface="Times New Roman" pitchFamily="18" charset="0"/>
              </a:rPr>
              <a:t>Sangwoon</a:t>
            </a:r>
            <a:r>
              <a:rPr lang="en-US" sz="1600" dirty="0">
                <a:latin typeface="Times New Roman" pitchFamily="18" charset="0"/>
                <a:cs typeface="Times New Roman" pitchFamily="18" charset="0"/>
              </a:rPr>
              <a:t> Lee (</a:t>
            </a:r>
            <a:r>
              <a:rPr lang="en-US" sz="1600" dirty="0" err="1">
                <a:latin typeface="Times New Roman" pitchFamily="18" charset="0"/>
                <a:cs typeface="Times New Roman" pitchFamily="18" charset="0"/>
              </a:rPr>
              <a:t>Namseoul</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Hyeongho</a:t>
            </a:r>
            <a:r>
              <a:rPr lang="en-US" sz="1600" dirty="0">
                <a:latin typeface="Times New Roman" pitchFamily="18" charset="0"/>
                <a:cs typeface="Times New Roman" pitchFamily="18" charset="0"/>
              </a:rPr>
              <a:t> Lee (</a:t>
            </a:r>
            <a:r>
              <a:rPr lang="en-US" sz="1600" dirty="0" err="1">
                <a:latin typeface="Times New Roman" pitchFamily="18" charset="0"/>
                <a:cs typeface="Times New Roman" pitchFamily="18" charset="0"/>
              </a:rPr>
              <a:t>Netvision</a:t>
            </a:r>
            <a:r>
              <a:rPr lang="en-US" sz="1600" dirty="0">
                <a:latin typeface="Times New Roman" pitchFamily="18" charset="0"/>
                <a:cs typeface="Times New Roman" pitchFamily="18" charset="0"/>
              </a:rPr>
              <a:t> Telecom Inc., Korea Univ.), </a:t>
            </a:r>
            <a:r>
              <a:rPr lang="en-US" sz="1600" dirty="0" err="1">
                <a:latin typeface="Times New Roman" pitchFamily="18" charset="0"/>
                <a:cs typeface="Times New Roman" pitchFamily="18" charset="0"/>
              </a:rPr>
              <a:t>Yoonkwan</a:t>
            </a:r>
            <a:r>
              <a:rPr lang="en-US" sz="1600" dirty="0">
                <a:latin typeface="Times New Roman" pitchFamily="18" charset="0"/>
                <a:cs typeface="Times New Roman" pitchFamily="18" charset="0"/>
              </a:rPr>
              <a:t> Kim (The Catholic Univ.), </a:t>
            </a:r>
            <a:r>
              <a:rPr lang="en-US" sz="1600" dirty="0" err="1">
                <a:latin typeface="Times New Roman" pitchFamily="18" charset="0"/>
                <a:cs typeface="Times New Roman" pitchFamily="18" charset="0"/>
              </a:rPr>
              <a:t>Minseok</a:t>
            </a:r>
            <a:r>
              <a:rPr lang="en-US" sz="1600" dirty="0">
                <a:latin typeface="Times New Roman" pitchFamily="18" charset="0"/>
                <a:cs typeface="Times New Roman" pitchFamily="18" charset="0"/>
              </a:rPr>
              <a:t> Oh (</a:t>
            </a:r>
            <a:r>
              <a:rPr lang="en-US" sz="1600" dirty="0" err="1">
                <a:latin typeface="Times New Roman" pitchFamily="18" charset="0"/>
                <a:cs typeface="Times New Roman" pitchFamily="18" charset="0"/>
              </a:rPr>
              <a:t>Kyonggi</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Jinyoung</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Kwangwoon</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Jeonggon</a:t>
            </a:r>
            <a:r>
              <a:rPr lang="en-US" sz="1600" dirty="0">
                <a:latin typeface="Times New Roman" pitchFamily="18" charset="0"/>
                <a:cs typeface="Times New Roman" pitchFamily="18" charset="0"/>
              </a:rPr>
              <a:t> Kim (Korea Polytechnic Univ.),  </a:t>
            </a:r>
            <a:r>
              <a:rPr lang="en-US" sz="1600" dirty="0" err="1">
                <a:latin typeface="Times New Roman" pitchFamily="18" charset="0"/>
                <a:cs typeface="Times New Roman" pitchFamily="18" charset="0"/>
              </a:rPr>
              <a:t>Chanhyeong</a:t>
            </a:r>
            <a:r>
              <a:rPr lang="en-US" sz="1600" dirty="0">
                <a:latin typeface="Times New Roman" pitchFamily="18" charset="0"/>
                <a:cs typeface="Times New Roman" pitchFamily="18" charset="0"/>
              </a:rPr>
              <a:t> Chung (RAPA), </a:t>
            </a:r>
            <a:r>
              <a:rPr lang="en-US" sz="1600" dirty="0" err="1">
                <a:latin typeface="Times New Roman" pitchFamily="18" charset="0"/>
                <a:cs typeface="Times New Roman" pitchFamily="18" charset="0"/>
              </a:rPr>
              <a:t>Sooyoung</a:t>
            </a:r>
            <a:r>
              <a:rPr lang="en-US" sz="1600">
                <a:latin typeface="Times New Roman" pitchFamily="18" charset="0"/>
                <a:cs typeface="Times New Roman" pitchFamily="18" charset="0"/>
              </a:rPr>
              <a:t> Chang (SYCA),Vinayagam Mariappan (SNUST)</a:t>
            </a:r>
            <a:endParaRPr lang="en-US" sz="1600"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+82-2-970-6123, E-Mail: chajs@seoultech.ac.kr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V2X LiFi/CamCom Link design consideration for VAT. This proposed LiFi/CamCom Data Relay Link is used to forward the underground mining facility information through Mining Facility and Mining vehicle Lighting Infrastructure This approach helps to enable reliable data connectivity inside the underground mining facility with ground condition monitoring room</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  </a:t>
            </a:r>
            <a:endParaRPr lang="en-US" altLang="ko-KR" sz="1600" dirty="0">
              <a:latin typeface="Times New Roman" pitchFamily="18" charset="0"/>
              <a:cs typeface="Times New Roman"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Light Communication based LiFi/CamCom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spcBef>
                <a:spcPts val="600"/>
              </a:spcBef>
              <a:spcAft>
                <a:spcPts val="600"/>
              </a:spcAft>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for Ground Condition Monitoring in Underground Mining Facility </a:t>
            </a:r>
          </a:p>
          <a:p>
            <a:pPr algn="l">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ru-RU"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LiFi/CamCom Data Relay Link for Ground Condition Monitoring</a:t>
            </a: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Tree>
    <p:extLst>
      <p:ext uri="{BB962C8B-B14F-4D97-AF65-F5344CB8AC3E}">
        <p14:creationId xmlns:p14="http://schemas.microsoft.com/office/powerpoint/2010/main" val="203528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6" name="Title 1"/>
          <p:cNvSpPr txBox="1">
            <a:spLocks/>
          </p:cNvSpPr>
          <p:nvPr/>
        </p:nvSpPr>
        <p:spPr>
          <a:xfrm>
            <a:off x="0" y="533400"/>
            <a:ext cx="9144000" cy="9886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ea typeface="굴림" panose="020B0600000101010101" pitchFamily="50" charset="-127"/>
              </a:rPr>
              <a:t>Need for Ground Condition Monitoring in Underground Mining Facility </a:t>
            </a:r>
            <a:endParaRPr lang="en-US" sz="3200" b="1" dirty="0"/>
          </a:p>
        </p:txBody>
      </p:sp>
      <p:sp>
        <p:nvSpPr>
          <p:cNvPr id="7" name="Content Placeholder 2">
            <a:extLst>
              <a:ext uri="{FF2B5EF4-FFF2-40B4-BE49-F238E27FC236}">
                <a16:creationId xmlns:a16="http://schemas.microsoft.com/office/drawing/2014/main" id="{DA711728-6BCD-49B9-845B-3A217E287405}"/>
              </a:ext>
            </a:extLst>
          </p:cNvPr>
          <p:cNvSpPr txBox="1">
            <a:spLocks/>
          </p:cNvSpPr>
          <p:nvPr/>
        </p:nvSpPr>
        <p:spPr>
          <a:xfrm>
            <a:off x="3609975" y="1503022"/>
            <a:ext cx="5105400" cy="480319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underground mining extend from gaseous build up, to mining at extreme depths, where both natural and mine-induced seismic activity presents the highest likelihood of severe events occurring.</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Fire, flood, collapse, toxic atmospheric contaminants, and dust or gas explosion are the most critical hazards specifically linked to underground mining.</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ground condition monitoring to avoid risks associated with different types of underground mining.</a:t>
            </a:r>
          </a:p>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avoid critical hazards in underground mining facility,  need an easy and effective connectivity method.</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LiFi/CamCom Data Relay Link using light communication method for underground mining facility.</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lighting device and cameras installed on the mining vehicles and mining facility.</a:t>
            </a:r>
            <a:endPar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pic>
        <p:nvPicPr>
          <p:cNvPr id="1028" name="Picture 4" descr="Related image">
            <a:extLst>
              <a:ext uri="{FF2B5EF4-FFF2-40B4-BE49-F238E27FC236}">
                <a16:creationId xmlns:a16="http://schemas.microsoft.com/office/drawing/2014/main" id="{6D9B5A25-0C03-4911-BB01-3B9324B7812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828800"/>
            <a:ext cx="3177074" cy="211804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a:extLst>
              <a:ext uri="{FF2B5EF4-FFF2-40B4-BE49-F238E27FC236}">
                <a16:creationId xmlns:a16="http://schemas.microsoft.com/office/drawing/2014/main" id="{2114BEBC-CAF5-4E4A-A96F-6CAFBF8A58D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941947"/>
            <a:ext cx="3177074" cy="2118049"/>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53">
            <a:extLst>
              <a:ext uri="{FF2B5EF4-FFF2-40B4-BE49-F238E27FC236}">
                <a16:creationId xmlns:a16="http://schemas.microsoft.com/office/drawing/2014/main" id="{81CA21ED-C88B-469D-BCC3-5C8C79570910}"/>
              </a:ext>
            </a:extLst>
          </p:cNvPr>
          <p:cNvSpPr txBox="1">
            <a:spLocks noChangeArrowheads="1"/>
          </p:cNvSpPr>
          <p:nvPr/>
        </p:nvSpPr>
        <p:spPr bwMode="auto">
          <a:xfrm>
            <a:off x="457200" y="6059996"/>
            <a:ext cx="31770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a:t>
            </a:r>
            <a:r>
              <a:rPr lang="en-US" altLang="ko-KR" sz="1000" b="1" dirty="0">
                <a:cs typeface="Times New Roman" panose="02020603050405020304" pitchFamily="18" charset="0"/>
              </a:rPr>
              <a:t>Underground Mining Facility &gt;</a:t>
            </a:r>
            <a:endParaRPr kumimoji="0" lang="en-US" altLang="ko-KR" sz="1000" b="1" dirty="0">
              <a:cs typeface="Times New Roman" panose="02020603050405020304" pitchFamily="18" charset="0"/>
            </a:endParaRPr>
          </a:p>
        </p:txBody>
      </p:sp>
      <p:sp>
        <p:nvSpPr>
          <p:cNvPr id="9" name="TextBox 8">
            <a:extLst>
              <a:ext uri="{FF2B5EF4-FFF2-40B4-BE49-F238E27FC236}">
                <a16:creationId xmlns:a16="http://schemas.microsoft.com/office/drawing/2014/main" id="{8A47C601-3456-4DC6-96B1-2A569D0E4D6A}"/>
              </a:ext>
            </a:extLst>
          </p:cNvPr>
          <p:cNvSpPr txBox="1"/>
          <p:nvPr/>
        </p:nvSpPr>
        <p:spPr>
          <a:xfrm rot="5400000">
            <a:off x="3517520" y="5755612"/>
            <a:ext cx="400354" cy="215444"/>
          </a:xfrm>
          <a:prstGeom prst="rect">
            <a:avLst/>
          </a:prstGeom>
          <a:noFill/>
        </p:spPr>
        <p:txBody>
          <a:bodyPr wrap="none" rtlCol="0">
            <a:spAutoFit/>
          </a:bodyPr>
          <a:lstStyle/>
          <a:p>
            <a:r>
              <a:rPr lang="en-US" sz="800" dirty="0"/>
              <a:t>Google</a:t>
            </a:r>
          </a:p>
        </p:txBody>
      </p:sp>
    </p:spTree>
    <p:extLst>
      <p:ext uri="{BB962C8B-B14F-4D97-AF65-F5344CB8AC3E}">
        <p14:creationId xmlns:p14="http://schemas.microsoft.com/office/powerpoint/2010/main" val="2334767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57525"/>
            <a:ext cx="9144000" cy="81941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LiFi/CamCom Data Relay Link for Ground Condition Monitoring</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4</a:t>
            </a:r>
          </a:p>
        </p:txBody>
      </p:sp>
      <p:grpSp>
        <p:nvGrpSpPr>
          <p:cNvPr id="3" name="Group 2">
            <a:extLst>
              <a:ext uri="{FF2B5EF4-FFF2-40B4-BE49-F238E27FC236}">
                <a16:creationId xmlns:a16="http://schemas.microsoft.com/office/drawing/2014/main" id="{4AB54EB5-CAC5-4FCB-A40D-00773A0572D9}"/>
              </a:ext>
            </a:extLst>
          </p:cNvPr>
          <p:cNvGrpSpPr/>
          <p:nvPr/>
        </p:nvGrpSpPr>
        <p:grpSpPr>
          <a:xfrm>
            <a:off x="-112697" y="4647041"/>
            <a:ext cx="4456097" cy="1185236"/>
            <a:chOff x="532667" y="2542966"/>
            <a:chExt cx="4456097" cy="1185236"/>
          </a:xfrm>
        </p:grpSpPr>
        <p:pic>
          <p:nvPicPr>
            <p:cNvPr id="40" name="Picture 5" descr="C:\Users\Vadim\Desktop\downloa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1394" y="2692673"/>
              <a:ext cx="164977" cy="61001"/>
            </a:xfrm>
            <a:prstGeom prst="rect">
              <a:avLst/>
            </a:prstGeom>
            <a:noFill/>
            <a:extLst>
              <a:ext uri="{909E8E84-426E-40DD-AFC4-6F175D3DCCD1}">
                <a14:hiddenFill xmlns:a14="http://schemas.microsoft.com/office/drawing/2010/main">
                  <a:solidFill>
                    <a:srgbClr val="FFFFFF"/>
                  </a:solidFill>
                </a14:hiddenFill>
              </a:ext>
            </a:extLst>
          </p:spPr>
        </p:pic>
        <p:sp>
          <p:nvSpPr>
            <p:cNvPr id="51" name="Isosceles Triangle 50"/>
            <p:cNvSpPr/>
            <p:nvPr/>
          </p:nvSpPr>
          <p:spPr>
            <a:xfrm rot="2711916">
              <a:off x="2137421" y="2583431"/>
              <a:ext cx="575600" cy="990867"/>
            </a:xfrm>
            <a:prstGeom prst="triangle">
              <a:avLst>
                <a:gd name="adj" fmla="val 52805"/>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532667" y="2595524"/>
              <a:ext cx="1712954" cy="246221"/>
            </a:xfrm>
            <a:prstGeom prst="rect">
              <a:avLst/>
            </a:prstGeom>
            <a:noFill/>
          </p:spPr>
          <p:txBody>
            <a:bodyPr wrap="square" rtlCol="0">
              <a:spAutoFit/>
            </a:bodyPr>
            <a:lstStyle/>
            <a:p>
              <a:pPr algn="ctr"/>
              <a:r>
                <a:rPr lang="en-US" sz="1000" b="1" dirty="0"/>
                <a:t>Inside Mine Tunnel</a:t>
              </a:r>
            </a:p>
          </p:txBody>
        </p:sp>
        <p:cxnSp>
          <p:nvCxnSpPr>
            <p:cNvPr id="55" name="Straight Arrow Connector 54"/>
            <p:cNvCxnSpPr>
              <a:cxnSpLocks/>
              <a:endCxn id="31" idx="3"/>
            </p:cNvCxnSpPr>
            <p:nvPr/>
          </p:nvCxnSpPr>
          <p:spPr>
            <a:xfrm flipH="1">
              <a:off x="2906189" y="3288832"/>
              <a:ext cx="865055" cy="8736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 name="Рисунок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7782" y="3037235"/>
              <a:ext cx="1173237" cy="690967"/>
            </a:xfrm>
            <a:prstGeom prst="rect">
              <a:avLst/>
            </a:prstGeom>
          </p:spPr>
        </p:pic>
        <p:pic>
          <p:nvPicPr>
            <p:cNvPr id="6" name="Рисунок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3829463" y="3107053"/>
              <a:ext cx="1041206" cy="531991"/>
            </a:xfrm>
            <a:prstGeom prst="rect">
              <a:avLst/>
            </a:prstGeom>
          </p:spPr>
        </p:pic>
        <p:cxnSp>
          <p:nvCxnSpPr>
            <p:cNvPr id="30" name="Straight Connector 2"/>
            <p:cNvCxnSpPr>
              <a:cxnSpLocks/>
            </p:cNvCxnSpPr>
            <p:nvPr/>
          </p:nvCxnSpPr>
          <p:spPr>
            <a:xfrm>
              <a:off x="680194" y="2542966"/>
              <a:ext cx="4301528" cy="25506"/>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1" name="Isosceles Triangle 50"/>
            <p:cNvSpPr/>
            <p:nvPr/>
          </p:nvSpPr>
          <p:spPr>
            <a:xfrm rot="5265653">
              <a:off x="3231332" y="2787411"/>
              <a:ext cx="456538" cy="1108672"/>
            </a:xfrm>
            <a:prstGeom prst="triangle">
              <a:avLst>
                <a:gd name="adj" fmla="val 52805"/>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4" name="Straight Connector 2"/>
            <p:cNvCxnSpPr>
              <a:cxnSpLocks/>
            </p:cNvCxnSpPr>
            <p:nvPr/>
          </p:nvCxnSpPr>
          <p:spPr>
            <a:xfrm>
              <a:off x="680194" y="3728202"/>
              <a:ext cx="4308570" cy="0"/>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5" name="Isosceles Triangle 50"/>
            <p:cNvSpPr/>
            <p:nvPr/>
          </p:nvSpPr>
          <p:spPr>
            <a:xfrm rot="5400000" flipV="1">
              <a:off x="2317164" y="2703927"/>
              <a:ext cx="499507" cy="1455644"/>
            </a:xfrm>
            <a:prstGeom prst="triangle">
              <a:avLst>
                <a:gd name="adj" fmla="val 52805"/>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rot="19087448">
              <a:off x="2052183" y="3005721"/>
              <a:ext cx="550157" cy="276999"/>
            </a:xfrm>
            <a:prstGeom prst="rect">
              <a:avLst/>
            </a:prstGeom>
            <a:noFill/>
          </p:spPr>
          <p:txBody>
            <a:bodyPr wrap="square" rtlCol="0">
              <a:spAutoFit/>
            </a:bodyPr>
            <a:lstStyle/>
            <a:p>
              <a:pPr algn="ctr"/>
              <a:r>
                <a:rPr lang="en-US" sz="1200" dirty="0"/>
                <a:t>VLC</a:t>
              </a:r>
            </a:p>
          </p:txBody>
        </p:sp>
        <p:sp>
          <p:nvSpPr>
            <p:cNvPr id="46" name="TextBox 45"/>
            <p:cNvSpPr txBox="1"/>
            <p:nvPr/>
          </p:nvSpPr>
          <p:spPr>
            <a:xfrm>
              <a:off x="2458509" y="3292467"/>
              <a:ext cx="550157" cy="276999"/>
            </a:xfrm>
            <a:prstGeom prst="rect">
              <a:avLst/>
            </a:prstGeom>
            <a:noFill/>
          </p:spPr>
          <p:txBody>
            <a:bodyPr wrap="square" rtlCol="0">
              <a:spAutoFit/>
            </a:bodyPr>
            <a:lstStyle/>
            <a:p>
              <a:pPr algn="ctr"/>
              <a:r>
                <a:rPr lang="en-US" sz="1200" dirty="0"/>
                <a:t>VLC</a:t>
              </a:r>
            </a:p>
          </p:txBody>
        </p:sp>
      </p:grpSp>
      <p:grpSp>
        <p:nvGrpSpPr>
          <p:cNvPr id="15" name="Group 14">
            <a:extLst>
              <a:ext uri="{FF2B5EF4-FFF2-40B4-BE49-F238E27FC236}">
                <a16:creationId xmlns:a16="http://schemas.microsoft.com/office/drawing/2014/main" id="{6D8DB6B0-1F93-4EE2-B05F-6D62877B984B}"/>
              </a:ext>
            </a:extLst>
          </p:cNvPr>
          <p:cNvGrpSpPr/>
          <p:nvPr/>
        </p:nvGrpSpPr>
        <p:grpSpPr>
          <a:xfrm>
            <a:off x="287076" y="1818185"/>
            <a:ext cx="4021494" cy="2680996"/>
            <a:chOff x="287076" y="1818185"/>
            <a:chExt cx="4021494" cy="2680996"/>
          </a:xfrm>
        </p:grpSpPr>
        <p:pic>
          <p:nvPicPr>
            <p:cNvPr id="25" name="Picture 2">
              <a:extLst>
                <a:ext uri="{FF2B5EF4-FFF2-40B4-BE49-F238E27FC236}">
                  <a16:creationId xmlns:a16="http://schemas.microsoft.com/office/drawing/2014/main" id="{31381B42-CB3F-4799-9400-A29E75BB39B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7076" y="1818185"/>
              <a:ext cx="4021494" cy="2680996"/>
            </a:xfrm>
            <a:prstGeom prst="rect">
              <a:avLst/>
            </a:prstGeom>
            <a:noFill/>
            <a:extLst>
              <a:ext uri="{909E8E84-426E-40DD-AFC4-6F175D3DCCD1}">
                <a14:hiddenFill xmlns:a14="http://schemas.microsoft.com/office/drawing/2010/main">
                  <a:solidFill>
                    <a:srgbClr val="FFFFFF"/>
                  </a:solidFill>
                </a14:hiddenFill>
              </a:ext>
            </a:extLst>
          </p:spPr>
        </p:pic>
        <p:sp>
          <p:nvSpPr>
            <p:cNvPr id="27" name="Isosceles Triangle 26">
              <a:extLst>
                <a:ext uri="{FF2B5EF4-FFF2-40B4-BE49-F238E27FC236}">
                  <a16:creationId xmlns:a16="http://schemas.microsoft.com/office/drawing/2014/main" id="{AF082EC0-9641-4DD3-B403-97032EE1B471}"/>
                </a:ext>
              </a:extLst>
            </p:cNvPr>
            <p:cNvSpPr/>
            <p:nvPr/>
          </p:nvSpPr>
          <p:spPr>
            <a:xfrm rot="13935402">
              <a:off x="1052046" y="2101871"/>
              <a:ext cx="313466" cy="470090"/>
            </a:xfrm>
            <a:prstGeom prst="triangle">
              <a:avLst>
                <a:gd name="adj" fmla="val 56092"/>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id="{C986CE52-3DCF-4AC5-9580-19F29B374F40}"/>
                </a:ext>
              </a:extLst>
            </p:cNvPr>
            <p:cNvSpPr/>
            <p:nvPr/>
          </p:nvSpPr>
          <p:spPr>
            <a:xfrm rot="8415060" flipH="1">
              <a:off x="3520022" y="2011020"/>
              <a:ext cx="379467" cy="381075"/>
            </a:xfrm>
            <a:prstGeom prst="triangle">
              <a:avLst>
                <a:gd name="adj" fmla="val 56092"/>
              </a:avLst>
            </a:prstGeom>
            <a:solidFill>
              <a:srgbClr val="FF00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a:extLst>
                <a:ext uri="{FF2B5EF4-FFF2-40B4-BE49-F238E27FC236}">
                  <a16:creationId xmlns:a16="http://schemas.microsoft.com/office/drawing/2014/main" id="{821F191A-8380-43E8-81B8-87DE1E064746}"/>
                </a:ext>
              </a:extLst>
            </p:cNvPr>
            <p:cNvSpPr/>
            <p:nvPr/>
          </p:nvSpPr>
          <p:spPr>
            <a:xfrm rot="16200000" flipH="1">
              <a:off x="2423086" y="2973508"/>
              <a:ext cx="266405" cy="1497832"/>
            </a:xfrm>
            <a:prstGeom prst="triangle">
              <a:avLst>
                <a:gd name="adj" fmla="val 56092"/>
              </a:avLst>
            </a:prstGeom>
            <a:solidFill>
              <a:srgbClr val="FF00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a:extLst>
                <a:ext uri="{FF2B5EF4-FFF2-40B4-BE49-F238E27FC236}">
                  <a16:creationId xmlns:a16="http://schemas.microsoft.com/office/drawing/2014/main" id="{A0CD2E35-877B-49B0-B118-999AAC018D21}"/>
                </a:ext>
              </a:extLst>
            </p:cNvPr>
            <p:cNvSpPr/>
            <p:nvPr/>
          </p:nvSpPr>
          <p:spPr>
            <a:xfrm rot="16200000" flipH="1">
              <a:off x="1348020" y="3368607"/>
              <a:ext cx="266410" cy="652298"/>
            </a:xfrm>
            <a:prstGeom prst="triangle">
              <a:avLst>
                <a:gd name="adj" fmla="val 56092"/>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53">
            <a:extLst>
              <a:ext uri="{FF2B5EF4-FFF2-40B4-BE49-F238E27FC236}">
                <a16:creationId xmlns:a16="http://schemas.microsoft.com/office/drawing/2014/main" id="{894F8B24-A399-4E3F-B42C-E3B8DA0EC464}"/>
              </a:ext>
            </a:extLst>
          </p:cNvPr>
          <p:cNvSpPr txBox="1">
            <a:spLocks noChangeArrowheads="1"/>
          </p:cNvSpPr>
          <p:nvPr/>
        </p:nvSpPr>
        <p:spPr bwMode="auto">
          <a:xfrm>
            <a:off x="-48434" y="5915161"/>
            <a:ext cx="427373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LiFi/CamCom Data Relay Link for Ground Condition Monitoring</a:t>
            </a:r>
            <a:r>
              <a:rPr lang="en-US" altLang="ko-KR" sz="1000" b="1" dirty="0">
                <a:cs typeface="Times New Roman" panose="02020603050405020304" pitchFamily="18" charset="0"/>
              </a:rPr>
              <a:t>&gt;</a:t>
            </a:r>
            <a:endParaRPr kumimoji="0" lang="en-US" altLang="ko-KR" sz="1000" b="1" dirty="0">
              <a:cs typeface="Times New Roman" panose="02020603050405020304" pitchFamily="18" charset="0"/>
            </a:endParaRPr>
          </a:p>
        </p:txBody>
      </p:sp>
      <p:sp>
        <p:nvSpPr>
          <p:cNvPr id="41" name="Content Placeholder 2">
            <a:extLst>
              <a:ext uri="{FF2B5EF4-FFF2-40B4-BE49-F238E27FC236}">
                <a16:creationId xmlns:a16="http://schemas.microsoft.com/office/drawing/2014/main" id="{802E7454-96F5-4E86-8E91-A60ED3890385}"/>
              </a:ext>
            </a:extLst>
          </p:cNvPr>
          <p:cNvSpPr txBox="1">
            <a:spLocks/>
          </p:cNvSpPr>
          <p:nvPr/>
        </p:nvSpPr>
        <p:spPr>
          <a:xfrm>
            <a:off x="4495460" y="1702793"/>
            <a:ext cx="4589589" cy="3243027"/>
          </a:xfrm>
          <a:prstGeom prst="rect">
            <a:avLst/>
          </a:prstGeom>
        </p:spPr>
        <p:txBody>
          <a:bodyPr vert="horz" lIns="91440" tIns="45720" rIns="91440" bIns="45720" rtlCol="0">
            <a:normAutofit fontScale="3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70000"/>
              </a:lnSpc>
              <a:buFont typeface="Arial" panose="020B0604020202020204" pitchFamily="34" charset="0"/>
              <a:buChar char="•"/>
            </a:pPr>
            <a:r>
              <a:rPr lang="en-US" altLang="ko-KR" sz="43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LiFi/CamCom Link for Underground Mining Facility</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Mining Facility and Mining Vehicle Lighting System</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Mining Facility and Mining Vehicle Installed Camera</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a:t>
            </a:r>
          </a:p>
          <a:p>
            <a:pPr marL="1200150" lvl="2" indent="-285750" algn="just">
              <a:lnSpc>
                <a:spcPct val="170000"/>
              </a:lnSpc>
              <a:buFont typeface="Arial" panose="020B0604020202020204" pitchFamily="34"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5m ~ 200m</a:t>
            </a:r>
          </a:p>
        </p:txBody>
      </p:sp>
      <p:sp>
        <p:nvSpPr>
          <p:cNvPr id="42" name="직사각형 31">
            <a:extLst>
              <a:ext uri="{FF2B5EF4-FFF2-40B4-BE49-F238E27FC236}">
                <a16:creationId xmlns:a16="http://schemas.microsoft.com/office/drawing/2014/main" id="{1C7957C4-32CE-4249-8986-7D3F62196971}"/>
              </a:ext>
            </a:extLst>
          </p:cNvPr>
          <p:cNvSpPr/>
          <p:nvPr/>
        </p:nvSpPr>
        <p:spPr>
          <a:xfrm>
            <a:off x="4481114" y="4945820"/>
            <a:ext cx="4500468" cy="1346331"/>
          </a:xfrm>
          <a:prstGeom prst="rect">
            <a:avLst/>
          </a:prstGeom>
        </p:spPr>
        <p:txBody>
          <a:bodyPr wrap="square">
            <a:spAutoFit/>
          </a:bodyPr>
          <a:lstStyle/>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Forward the ground condition zone information to the control room of the mining facility Mining Facility Lighting System and Mining Vehicle Installed Lights and Camera</a:t>
            </a:r>
          </a:p>
        </p:txBody>
      </p:sp>
    </p:spTree>
    <p:extLst>
      <p:ext uri="{BB962C8B-B14F-4D97-AF65-F5344CB8AC3E}">
        <p14:creationId xmlns:p14="http://schemas.microsoft.com/office/powerpoint/2010/main" val="2506635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976876"/>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68033" y="2340136"/>
            <a:ext cx="8207933" cy="3200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LiFi/CamCom data relay link for ground condition monitoring in underground mining facility to prevents the risks.</a:t>
            </a:r>
          </a:p>
          <a:p>
            <a:pPr marL="285750" indent="-285750" algn="just">
              <a:lnSpc>
                <a:spcPct val="150000"/>
              </a:lnSpc>
              <a:buFont typeface="Arial" panose="020B0604020202020204" pitchFamily="34" charset="0"/>
              <a:buChar char="•"/>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lighting systems and cameras installed in the underground facility and mining vehicles.</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the effective connectivity for ground control monitoring practice to prevent hazards in underground mining facility. </a:t>
            </a: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11577</TotalTime>
  <Words>402</Words>
  <Application>Microsoft Office PowerPoint</Application>
  <PresentationFormat>On-screen Show (4:3)</PresentationFormat>
  <Paragraphs>68</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Vinayagam Mariappan</cp:lastModifiedBy>
  <cp:revision>519</cp:revision>
  <cp:lastPrinted>2017-05-07T15:48:38Z</cp:lastPrinted>
  <dcterms:created xsi:type="dcterms:W3CDTF">2010-05-15T17:50:32Z</dcterms:created>
  <dcterms:modified xsi:type="dcterms:W3CDTF">2019-09-19T02:32:18Z</dcterms:modified>
</cp:coreProperties>
</file>