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9" r:id="rId2"/>
    <p:sldId id="260" r:id="rId3"/>
    <p:sldId id="261" r:id="rId4"/>
    <p:sldId id="266" r:id="rId5"/>
    <p:sldId id="256" r:id="rId6"/>
    <p:sldId id="285" r:id="rId7"/>
    <p:sldId id="265"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47" autoAdjust="0"/>
  </p:normalViewPr>
  <p:slideViewPr>
    <p:cSldViewPr snapToGrid="0">
      <p:cViewPr varScale="1">
        <p:scale>
          <a:sx n="55" d="100"/>
          <a:sy n="55" d="100"/>
        </p:scale>
        <p:origin x="872" y="36"/>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2019/9/19</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2341976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9112892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7</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2019</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2019</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2019</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2019</a:t>
            </a:r>
            <a:endParaRPr lang="en-US" altLang="ja-JP" dirty="0"/>
          </a:p>
        </p:txBody>
      </p:sp>
    </p:spTree>
    <p:extLst>
      <p:ext uri="{BB962C8B-B14F-4D97-AF65-F5344CB8AC3E}">
        <p14:creationId xmlns:p14="http://schemas.microsoft.com/office/powerpoint/2010/main" val="114217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2019</a:t>
            </a:r>
            <a:endParaRPr lang="en-US" altLang="ja-JP" dirty="0"/>
          </a:p>
        </p:txBody>
      </p:sp>
    </p:spTree>
    <p:extLst>
      <p:ext uri="{BB962C8B-B14F-4D97-AF65-F5344CB8AC3E}">
        <p14:creationId xmlns:p14="http://schemas.microsoft.com/office/powerpoint/2010/main" val="2976049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2019</a:t>
            </a:r>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2019</a:t>
            </a:r>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2019</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802.15-19-0432-00-0dep</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2019</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836033" cy="307777"/>
          </a:xfrm>
          <a:prstGeom prst="rect">
            <a:avLst/>
          </a:prstGeom>
        </p:spPr>
        <p:txBody>
          <a:bodyPr wrap="none">
            <a:spAutoFit/>
          </a:bodyPr>
          <a:lstStyle/>
          <a:p>
            <a:r>
              <a:rPr lang="en-US" altLang="ja-JP" sz="1400" dirty="0"/>
              <a:t>Ryuji Kohno(YNU/CWC </a:t>
            </a:r>
            <a:r>
              <a:rPr lang="en-US" altLang="ja-JP" sz="1400" dirty="0" err="1"/>
              <a:t>UofOulu</a:t>
            </a:r>
            <a:r>
              <a:rPr lang="en-US" altLang="ja-JP" sz="1400" dirty="0"/>
              <a:t>)</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434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[IG DEP Closing Report September 2019]	</a:t>
            </a:r>
          </a:p>
          <a:p>
            <a:r>
              <a:rPr lang="en-US" altLang="ja-JP" sz="1600" b="1" dirty="0">
                <a:ea typeface="ＭＳ Ｐゴシック" charset="-128"/>
              </a:rPr>
              <a:t>Date Submitted: </a:t>
            </a:r>
            <a:r>
              <a:rPr lang="en-US" altLang="ja-JP" sz="1600" dirty="0">
                <a:ea typeface="ＭＳ Ｐゴシック" charset="-128"/>
              </a:rPr>
              <a:t>[19 September 2019]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Kohno1,2,3,]</a:t>
            </a:r>
            <a:r>
              <a:rPr lang="en-US" altLang="ko-KR" sz="1600" dirty="0">
                <a:solidFill>
                  <a:srgbClr val="000000"/>
                </a:solidFill>
                <a:ea typeface="굴림" pitchFamily="50" charset="-127"/>
              </a:rPr>
              <a:t> [1;Yokohama National University, 2;Centre for Wireless Communications(CWC), University of Oulu]                                  </a:t>
            </a:r>
            <a:endParaRPr lang="en-US" altLang="ja-JP" sz="1600" dirty="0">
              <a:solidFill>
                <a:srgbClr val="000000"/>
              </a:solidFill>
            </a:endParaRPr>
          </a:p>
          <a:p>
            <a:pPr marL="739775" indent="-739775">
              <a:lnSpc>
                <a:spcPts val="1700"/>
              </a:lnSpc>
            </a:pPr>
            <a:r>
              <a:rPr lang="en-US" altLang="ja-JP" sz="1600" b="1" dirty="0">
                <a:solidFill>
                  <a:srgbClr val="000000"/>
                </a:solidFill>
              </a:rPr>
              <a:t>Address </a:t>
            </a:r>
            <a:r>
              <a:rPr lang="en-US" altLang="ja-JP" sz="1600" dirty="0">
                <a:solidFill>
                  <a:srgbClr val="000000"/>
                </a:solidFill>
              </a:rPr>
              <a:t>[1; 79-5 Tokiwadai, Hodogaya-ku, Yokohama, Japan 240-8501</a:t>
            </a:r>
          </a:p>
          <a:p>
            <a:pPr marL="739775" indent="-739775">
              <a:lnSpc>
                <a:spcPts val="1700"/>
              </a:lnSpc>
            </a:pPr>
            <a:r>
              <a:rPr lang="en-US" altLang="ja-JP" sz="1600" dirty="0">
                <a:solidFill>
                  <a:srgbClr val="000000"/>
                </a:solidFill>
              </a:rPr>
              <a:t>                2; </a:t>
            </a:r>
            <a:r>
              <a:rPr lang="fr-FR" altLang="ja-JP" sz="1600" dirty="0">
                <a:solidFill>
                  <a:srgbClr val="000000"/>
                </a:solidFill>
              </a:rPr>
              <a:t>Linnanmaa, P.O. Box 4500, FIN-90570 Oulu, Finland FI-90014</a:t>
            </a:r>
            <a:r>
              <a:rPr lang="en-US" altLang="ja-JP" sz="1600" dirty="0">
                <a:solidFill>
                  <a:srgbClr val="000000"/>
                </a:solidFill>
              </a:rPr>
              <a:t>]</a:t>
            </a:r>
          </a:p>
          <a:p>
            <a:pPr marL="739775" indent="-739775">
              <a:lnSpc>
                <a:spcPts val="1700"/>
              </a:lnSpc>
            </a:pPr>
            <a:r>
              <a:rPr lang="en-US" altLang="ja-JP" sz="1600" dirty="0">
                <a:solidFill>
                  <a:srgbClr val="000000"/>
                </a:solidFill>
              </a:rPr>
              <a:t>Voice:[1; +81-45-339-4115, 2:+358-8-553-2849], FAX: [+81-45-338-1157], </a:t>
            </a:r>
          </a:p>
          <a:p>
            <a:pPr marL="739775" indent="-739775">
              <a:lnSpc>
                <a:spcPts val="1700"/>
              </a:lnSpc>
            </a:pPr>
            <a:r>
              <a:rPr lang="en-US" altLang="ja-JP" sz="1600" dirty="0">
                <a:solidFill>
                  <a:srgbClr val="000000"/>
                </a:solidFill>
              </a:rPr>
              <a:t>Email:[kohno@ynu.ac.jp, ryuji.kohno@oulu.fi] </a:t>
            </a:r>
          </a:p>
          <a:p>
            <a:pPr marL="739775" indent="-739775">
              <a:lnSpc>
                <a:spcPts val="1700"/>
              </a:lnSpc>
            </a:pPr>
            <a:r>
              <a:rPr lang="en-US" altLang="ja-JP" sz="1600" b="1" dirty="0">
                <a:solidFill>
                  <a:srgbClr val="000000"/>
                </a:solidFill>
              </a:rPr>
              <a:t>Re:</a:t>
            </a:r>
            <a:r>
              <a:rPr lang="en-US" altLang="ja-JP" sz="1600" dirty="0">
                <a:solidFill>
                  <a:srgbClr val="000000"/>
                </a:solidFill>
              </a:rPr>
              <a:t> []</a:t>
            </a: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IG Dependability September Meeting at Ha Noi in 2019.]</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p:txBody>
          <a:bodyPr/>
          <a:lstStyle/>
          <a:p>
            <a:r>
              <a:rPr lang="en-US" altLang="ja-JP"/>
              <a:t>September 2019</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1052735"/>
            <a:ext cx="7593294" cy="5039951"/>
          </a:xfrm>
        </p:spPr>
        <p:txBody>
          <a:bodyPr/>
          <a:lstStyle/>
          <a:p>
            <a:r>
              <a:rPr lang="en-US" altLang="ja-JP" b="1" dirty="0">
                <a:ea typeface="ＭＳ Ｐゴシック" pitchFamily="50" charset="-128"/>
              </a:rPr>
              <a:t>IEEE 802.15 IG DEP </a:t>
            </a:r>
            <a:br>
              <a:rPr lang="en-US" altLang="ja-JP" b="1" dirty="0">
                <a:ea typeface="ＭＳ Ｐゴシック" pitchFamily="50" charset="-128"/>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Ha Noi, Vietnam</a:t>
            </a:r>
            <a:br>
              <a:rPr lang="en-US" altLang="ja-JP" dirty="0">
                <a:ea typeface="ＭＳ Ｐゴシック" pitchFamily="50" charset="-128"/>
              </a:rPr>
            </a:br>
            <a:r>
              <a:rPr lang="en-US" altLang="ja-JP" dirty="0">
                <a:ea typeface="ＭＳ Ｐゴシック" pitchFamily="50" charset="-128"/>
              </a:rPr>
              <a:t>September 19</a:t>
            </a:r>
            <a:r>
              <a:rPr lang="en-US" altLang="ja-JP" baseline="30000" dirty="0">
                <a:ea typeface="ＭＳ Ｐゴシック" pitchFamily="50" charset="-128"/>
              </a:rPr>
              <a:t>th</a:t>
            </a:r>
            <a:r>
              <a:rPr lang="en-US" altLang="ja-JP" dirty="0">
                <a:ea typeface="ＭＳ Ｐゴシック" pitchFamily="50" charset="-128"/>
              </a:rPr>
              <a:t>, 2019</a:t>
            </a:r>
            <a:br>
              <a:rPr lang="en-US" altLang="ja-JP" dirty="0">
                <a:ea typeface="ＭＳ Ｐゴシック" pitchFamily="50" charset="-128"/>
              </a:rPr>
            </a:br>
            <a:br>
              <a:rPr lang="en-US" altLang="ja-JP" sz="3200" dirty="0">
                <a:ea typeface="ＭＳ Ｐゴシック" pitchFamily="50" charset="-128"/>
              </a:rPr>
            </a:br>
            <a:r>
              <a:rPr lang="en-US" altLang="ja-JP" sz="2800" dirty="0">
                <a:ea typeface="ＭＳ Ｐゴシック" pitchFamily="50" charset="-128"/>
              </a:rPr>
              <a:t>Ryuji Kohno(YNU/CWC </a:t>
            </a:r>
            <a:r>
              <a:rPr lang="en-US" altLang="ja-JP" sz="2800" dirty="0" err="1">
                <a:ea typeface="ＭＳ Ｐゴシック" pitchFamily="50" charset="-128"/>
              </a:rPr>
              <a:t>Uof</a:t>
            </a:r>
            <a:r>
              <a:rPr lang="en-US" altLang="ja-JP" sz="2800" dirty="0">
                <a:ea typeface="ＭＳ Ｐゴシック" pitchFamily="50" charset="-128"/>
              </a:rPr>
              <a:t> Oulu)</a:t>
            </a:r>
            <a:br>
              <a:rPr lang="en-US" altLang="ja-JP" sz="2800" dirty="0">
                <a:ea typeface="ＭＳ Ｐゴシック" pitchFamily="50" charset="-128"/>
              </a:rPr>
            </a:br>
            <a:endParaRPr lang="ja-JP" altLang="ja-JP" dirty="0"/>
          </a:p>
        </p:txBody>
      </p:sp>
      <p:sp>
        <p:nvSpPr>
          <p:cNvPr id="2" name="日付プレースホルダー 1">
            <a:extLst>
              <a:ext uri="{FF2B5EF4-FFF2-40B4-BE49-F238E27FC236}">
                <a16:creationId xmlns:a16="http://schemas.microsoft.com/office/drawing/2014/main" id="{BAA4A5E0-100F-46A5-9D8A-CCAF871AD89A}"/>
              </a:ext>
            </a:extLst>
          </p:cNvPr>
          <p:cNvSpPr>
            <a:spLocks noGrp="1"/>
          </p:cNvSpPr>
          <p:nvPr>
            <p:ph type="dt" sz="half" idx="2"/>
          </p:nvPr>
        </p:nvSpPr>
        <p:spPr/>
        <p:txBody>
          <a:bodyPr/>
          <a:lstStyle/>
          <a:p>
            <a:r>
              <a:rPr lang="en-US" altLang="ja-JP"/>
              <a:t>September 2019</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89539" y="1059926"/>
            <a:ext cx="8568951" cy="5380761"/>
          </a:xfrm>
        </p:spPr>
        <p:txBody>
          <a:bodyPr/>
          <a:lstStyle/>
          <a:p>
            <a:pPr algn="just">
              <a:lnSpc>
                <a:spcPts val="2400"/>
              </a:lnSpc>
            </a:pPr>
            <a:r>
              <a:rPr lang="en-US" altLang="ja-JP" sz="2000" dirty="0"/>
              <a:t>Following up the discussion in Vienna July, IG-DEP activities have been confirmed as </a:t>
            </a:r>
            <a:r>
              <a:rPr lang="en-US" altLang="ja-JP" sz="2000" b="1" dirty="0"/>
              <a:t>amendment of existing IEEE802.15.6 for WBAN </a:t>
            </a:r>
            <a:r>
              <a:rPr lang="en-US" altLang="ja-JP" sz="2000" dirty="0"/>
              <a:t>rater than a new standard in focused use cases of wireless body area networks for human, car, and robotic bodies.</a:t>
            </a:r>
          </a:p>
          <a:p>
            <a:pPr algn="just">
              <a:lnSpc>
                <a:spcPts val="2400"/>
              </a:lnSpc>
            </a:pPr>
            <a:r>
              <a:rPr lang="en-US" altLang="ja-JP" sz="2000" dirty="0"/>
              <a:t>Dr. </a:t>
            </a:r>
            <a:r>
              <a:rPr lang="en-US" altLang="ja-JP" sz="2000" dirty="0" err="1"/>
              <a:t>Takafumi</a:t>
            </a:r>
            <a:r>
              <a:rPr lang="en-US" altLang="ja-JP" sz="2000" dirty="0"/>
              <a:t> Suzuki of Center for Neuro Network laboratory of NICT was invited to give </a:t>
            </a:r>
            <a:r>
              <a:rPr lang="en-US" altLang="ja-JP" sz="2000" b="1" dirty="0"/>
              <a:t>a keynote speech in WNG session to appeal necessity of amendment of 802.15.6 for higher capacity and dependability with UWB radio for 2</a:t>
            </a:r>
            <a:r>
              <a:rPr lang="en-US" altLang="ja-JP" sz="2000" b="1" baseline="30000" dirty="0"/>
              <a:t>nd</a:t>
            </a:r>
            <a:r>
              <a:rPr lang="en-US" altLang="ja-JP" sz="2000" b="1" dirty="0"/>
              <a:t> Generation of </a:t>
            </a:r>
            <a:r>
              <a:rPr lang="en-US" altLang="ja-JP" sz="2000" b="1" dirty="0" err="1"/>
              <a:t>ECoG</a:t>
            </a:r>
            <a:r>
              <a:rPr lang="en-US" altLang="ja-JP" sz="2000" b="1" dirty="0"/>
              <a:t> sensing for BMI.</a:t>
            </a:r>
            <a:r>
              <a:rPr lang="en-US" altLang="ja-JP" sz="2000" dirty="0"/>
              <a:t> For instant, it should be applicable to 40 times more sensors and 5 times higher aggregate data rate for </a:t>
            </a:r>
            <a:r>
              <a:rPr lang="en-US" altLang="ja-JP" sz="2000" dirty="0" err="1"/>
              <a:t>ECoG</a:t>
            </a:r>
            <a:r>
              <a:rPr lang="en-US" altLang="ja-JP" sz="2000" dirty="0"/>
              <a:t> beyond EEG.</a:t>
            </a:r>
          </a:p>
          <a:p>
            <a:pPr algn="just">
              <a:lnSpc>
                <a:spcPts val="2400"/>
              </a:lnSpc>
            </a:pPr>
            <a:r>
              <a:rPr lang="en-US" altLang="ja-JP" sz="2000" b="1" dirty="0"/>
              <a:t>Wireless power transmission, coexistence between 5G and UWB-BAN</a:t>
            </a:r>
            <a:r>
              <a:rPr lang="en-US" altLang="ja-JP" sz="2000" dirty="0"/>
              <a:t>, and overall performance in case of </a:t>
            </a:r>
            <a:r>
              <a:rPr lang="en-US" altLang="ja-JP" sz="2000" b="1" dirty="0"/>
              <a:t>overlaid multiple BANs </a:t>
            </a:r>
            <a:r>
              <a:rPr lang="en-US" altLang="ja-JP" sz="2000" dirty="0"/>
              <a:t>have been presented as resolve inter- and intra-system interference problems to guarantee enhanced dependability including continuous power supply by wireless as an amendment of 15.6 MAC and PHY.</a:t>
            </a:r>
          </a:p>
          <a:p>
            <a:pPr algn="just">
              <a:lnSpc>
                <a:spcPts val="2400"/>
              </a:lnSpc>
            </a:pPr>
            <a:r>
              <a:rPr lang="en-US" altLang="ja-JP" sz="2000" dirty="0"/>
              <a:t>By </a:t>
            </a:r>
            <a:r>
              <a:rPr lang="en-US" altLang="ja-JP" sz="2000" b="1" dirty="0"/>
              <a:t>updating technical requirement</a:t>
            </a:r>
            <a:r>
              <a:rPr lang="en-US" altLang="ja-JP" sz="2000" dirty="0"/>
              <a:t> for dependable BAN, focused use cases which have common requirement has been summarized.</a:t>
            </a:r>
          </a:p>
        </p:txBody>
      </p:sp>
      <p:sp>
        <p:nvSpPr>
          <p:cNvPr id="3" name="タイトル 2"/>
          <p:cNvSpPr>
            <a:spLocks noGrp="1"/>
          </p:cNvSpPr>
          <p:nvPr>
            <p:ph type="title"/>
          </p:nvPr>
        </p:nvSpPr>
        <p:spPr>
          <a:xfrm>
            <a:off x="685800" y="484138"/>
            <a:ext cx="7772400" cy="776907"/>
          </a:xfrm>
        </p:spPr>
        <p:txBody>
          <a:bodyPr/>
          <a:lstStyle/>
          <a:p>
            <a:r>
              <a:rPr lang="en-US" altLang="ja-JP" b="1" dirty="0"/>
              <a:t>Meeting Objectives</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2019</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2006" y="634008"/>
            <a:ext cx="7772400" cy="1066800"/>
          </a:xfrm>
        </p:spPr>
        <p:txBody>
          <a:bodyPr/>
          <a:lstStyle/>
          <a:p>
            <a:r>
              <a:rPr lang="en-US" altLang="ja-JP" b="1" dirty="0"/>
              <a:t>IG DEP </a:t>
            </a:r>
            <a:r>
              <a:rPr kumimoji="1" lang="en-US" altLang="ja-JP" b="1" dirty="0"/>
              <a:t>schedule for the week</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4205019807"/>
              </p:ext>
            </p:extLst>
          </p:nvPr>
        </p:nvGraphicFramePr>
        <p:xfrm>
          <a:off x="956916" y="1556792"/>
          <a:ext cx="7287490" cy="4575757"/>
        </p:xfrm>
        <a:graphic>
          <a:graphicData uri="http://schemas.openxmlformats.org/drawingml/2006/table">
            <a:tbl>
              <a:tblPr firstRow="1" bandRow="1">
                <a:tableStyleId>{93296810-A885-4BE3-A3E7-6D5BEEA58F35}</a:tableStyleId>
              </a:tblPr>
              <a:tblGrid>
                <a:gridCol w="967577">
                  <a:extLst>
                    <a:ext uri="{9D8B030D-6E8A-4147-A177-3AD203B41FA5}">
                      <a16:colId xmlns:a16="http://schemas.microsoft.com/office/drawing/2014/main" val="20000"/>
                    </a:ext>
                  </a:extLst>
                </a:gridCol>
                <a:gridCol w="1495379">
                  <a:extLst>
                    <a:ext uri="{9D8B030D-6E8A-4147-A177-3AD203B41FA5}">
                      <a16:colId xmlns:a16="http://schemas.microsoft.com/office/drawing/2014/main" val="20001"/>
                    </a:ext>
                  </a:extLst>
                </a:gridCol>
                <a:gridCol w="1584176">
                  <a:extLst>
                    <a:ext uri="{9D8B030D-6E8A-4147-A177-3AD203B41FA5}">
                      <a16:colId xmlns:a16="http://schemas.microsoft.com/office/drawing/2014/main" val="20002"/>
                    </a:ext>
                  </a:extLst>
                </a:gridCol>
                <a:gridCol w="1656184">
                  <a:extLst>
                    <a:ext uri="{9D8B030D-6E8A-4147-A177-3AD203B41FA5}">
                      <a16:colId xmlns:a16="http://schemas.microsoft.com/office/drawing/2014/main" val="20003"/>
                    </a:ext>
                  </a:extLst>
                </a:gridCol>
                <a:gridCol w="1584174">
                  <a:extLst>
                    <a:ext uri="{9D8B030D-6E8A-4147-A177-3AD203B41FA5}">
                      <a16:colId xmlns:a16="http://schemas.microsoft.com/office/drawing/2014/main" val="20004"/>
                    </a:ext>
                  </a:extLst>
                </a:gridCol>
              </a:tblGrid>
              <a:tr h="487193">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anchor="ctr"/>
                </a:tc>
                <a:tc>
                  <a:txBody>
                    <a:bodyPr/>
                    <a:lstStyle/>
                    <a:p>
                      <a:pPr algn="ctr"/>
                      <a:r>
                        <a:rPr kumimoji="1" lang="en-US" altLang="ja-JP" dirty="0"/>
                        <a:t>Thursday</a:t>
                      </a:r>
                      <a:endParaRPr kumimoji="1" lang="ja-JP" altLang="en-US" dirty="0"/>
                    </a:p>
                  </a:txBody>
                  <a:tcPr anchor="ctr"/>
                </a:tc>
                <a:extLst>
                  <a:ext uri="{0D108BD9-81ED-4DB2-BD59-A6C34878D82A}">
                    <a16:rowId xmlns:a16="http://schemas.microsoft.com/office/drawing/2014/main" val="10000"/>
                  </a:ext>
                </a:extLst>
              </a:tr>
              <a:tr h="709428">
                <a:tc>
                  <a:txBody>
                    <a:bodyPr/>
                    <a:lstStyle/>
                    <a:p>
                      <a:pPr algn="ctr"/>
                      <a:r>
                        <a:rPr kumimoji="1" lang="en-US" altLang="ja-JP" dirty="0"/>
                        <a:t>AM1</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1"/>
                  </a:ext>
                </a:extLst>
              </a:tr>
              <a:tr h="709428">
                <a:tc>
                  <a:txBody>
                    <a:bodyPr/>
                    <a:lstStyle/>
                    <a:p>
                      <a:pPr algn="ctr"/>
                      <a:r>
                        <a:rPr kumimoji="1" lang="en-US" altLang="ja-JP" dirty="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r>
                        <a:rPr kumimoji="1" lang="en-US" altLang="ja-JP" dirty="0">
                          <a:solidFill>
                            <a:schemeClr val="tx1"/>
                          </a:solidFill>
                        </a:rPr>
                        <a:t>Mid-Plenary</a:t>
                      </a:r>
                    </a:p>
                    <a:p>
                      <a:pPr algn="ctr"/>
                      <a:r>
                        <a:rPr kumimoji="1" lang="en-US" altLang="ja-JP" dirty="0">
                          <a:solidFill>
                            <a:schemeClr val="tx1"/>
                          </a:solidFill>
                        </a:rPr>
                        <a:t>Speech in WNG</a:t>
                      </a: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2"/>
                  </a:ext>
                </a:extLst>
              </a:tr>
              <a:tr h="709428">
                <a:tc>
                  <a:txBody>
                    <a:bodyPr/>
                    <a:lstStyle/>
                    <a:p>
                      <a:pPr algn="ctr"/>
                      <a:r>
                        <a:rPr kumimoji="1" lang="en-US" altLang="ja-JP" dirty="0"/>
                        <a:t>PM1</a:t>
                      </a:r>
                      <a:endParaRPr kumimoji="1" lang="ja-JP" altLang="en-US" dirty="0"/>
                    </a:p>
                  </a:txBody>
                  <a:tcPr anchor="ctr"/>
                </a:tc>
                <a:tc>
                  <a:txBody>
                    <a:bodyPr/>
                    <a:lstStyle/>
                    <a:p>
                      <a:pPr algn="ctr"/>
                      <a:r>
                        <a:rPr kumimoji="1" lang="en-US" altLang="ja-JP" dirty="0">
                          <a:solidFill>
                            <a:schemeClr val="tx1"/>
                          </a:solidFill>
                        </a:rPr>
                        <a:t>IG-DEP</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r>
                        <a:rPr kumimoji="1" lang="en-US" altLang="ja-JP" dirty="0">
                          <a:solidFill>
                            <a:schemeClr val="tx1"/>
                          </a:solidFill>
                        </a:rPr>
                        <a:t>IG-DEP</a:t>
                      </a:r>
                    </a:p>
                    <a:p>
                      <a:pPr algn="ctr"/>
                      <a:endParaRPr kumimoji="1" lang="en-US" altLang="ja-JP" dirty="0">
                        <a:solidFill>
                          <a:schemeClr val="tx1"/>
                        </a:solidFill>
                      </a:endParaRPr>
                    </a:p>
                  </a:txBody>
                  <a:tcPr anchor="ctr"/>
                </a:tc>
                <a:tc>
                  <a:txBody>
                    <a:bodyPr/>
                    <a:lstStyle/>
                    <a:p>
                      <a:pPr algn="ctr"/>
                      <a:endParaRPr kumimoji="1" lang="en-US" altLang="ja-JP" dirty="0">
                        <a:solidFill>
                          <a:schemeClr val="tx1"/>
                        </a:solidFill>
                      </a:endParaRPr>
                    </a:p>
                  </a:txBody>
                  <a:tcPr anchor="ctr"/>
                </a:tc>
                <a:extLst>
                  <a:ext uri="{0D108BD9-81ED-4DB2-BD59-A6C34878D82A}">
                    <a16:rowId xmlns:a16="http://schemas.microsoft.com/office/drawing/2014/main" val="10003"/>
                  </a:ext>
                </a:extLst>
              </a:tr>
              <a:tr h="840908">
                <a:tc>
                  <a:txBody>
                    <a:bodyPr/>
                    <a:lstStyle/>
                    <a:p>
                      <a:pPr algn="ctr"/>
                      <a:r>
                        <a:rPr kumimoji="1" lang="en-US" altLang="ja-JP" dirty="0"/>
                        <a:t>PM2</a:t>
                      </a:r>
                      <a:endParaRPr kumimoji="1" lang="ja-JP" altLang="en-US" dirty="0"/>
                    </a:p>
                  </a:txBody>
                  <a:tcPr anchor="ctr"/>
                </a:tc>
                <a:tc>
                  <a:txBody>
                    <a:bodyPr/>
                    <a:lstStyle/>
                    <a:p>
                      <a:pPr algn="ctr"/>
                      <a:endParaRPr kumimoji="1" lang="en-US" altLang="ja-JP" dirty="0">
                        <a:solidFill>
                          <a:schemeClr val="tx1"/>
                        </a:solidFill>
                      </a:endParaRPr>
                    </a:p>
                    <a:p>
                      <a:pPr algn="ctr"/>
                      <a:endParaRPr kumimoji="1" lang="en-US" altLang="ja-JP"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IG-DEP</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endParaRPr kumimoji="1" lang="en-US" altLang="ja-JP" dirty="0">
                        <a:solidFill>
                          <a:schemeClr val="tx1"/>
                        </a:solidFill>
                      </a:endParaRPr>
                    </a:p>
                  </a:txBody>
                  <a:tcPr anchor="ctr"/>
                </a:tc>
                <a:extLst>
                  <a:ext uri="{0D108BD9-81ED-4DB2-BD59-A6C34878D82A}">
                    <a16:rowId xmlns:a16="http://schemas.microsoft.com/office/drawing/2014/main" val="10004"/>
                  </a:ext>
                </a:extLst>
              </a:tr>
              <a:tr h="840908">
                <a:tc>
                  <a:txBody>
                    <a:bodyPr/>
                    <a:lstStyle/>
                    <a:p>
                      <a:pPr algn="ctr"/>
                      <a:r>
                        <a:rPr kumimoji="1" lang="en-US" altLang="ja-JP" dirty="0"/>
                        <a:t>PM3</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r>
                        <a:rPr kumimoji="1" lang="en-US" altLang="ja-JP" dirty="0">
                          <a:solidFill>
                            <a:schemeClr val="tx1"/>
                          </a:solidFill>
                        </a:rPr>
                        <a:t>IEEE802.15</a:t>
                      </a:r>
                    </a:p>
                    <a:p>
                      <a:pPr algn="ctr"/>
                      <a:r>
                        <a:rPr kumimoji="1" lang="en-US" altLang="ja-JP" dirty="0">
                          <a:solidFill>
                            <a:schemeClr val="tx1"/>
                          </a:solidFill>
                        </a:rPr>
                        <a:t>Closing Plenary</a:t>
                      </a:r>
                      <a:endParaRPr kumimoji="1" lang="ja-JP" altLang="en-US"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7" name="Rectangle 4">
            <a:extLst>
              <a:ext uri="{FF2B5EF4-FFF2-40B4-BE49-F238E27FC236}">
                <a16:creationId xmlns:a16="http://schemas.microsoft.com/office/drawing/2014/main" id="{241314BB-C225-4373-BE60-66ECA533383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2019</a:t>
            </a:r>
            <a:endParaRPr lang="en-US" altLang="ja-JP" dirty="0"/>
          </a:p>
        </p:txBody>
      </p:sp>
    </p:spTree>
    <p:extLst>
      <p:ext uri="{BB962C8B-B14F-4D97-AF65-F5344CB8AC3E}">
        <p14:creationId xmlns:p14="http://schemas.microsoft.com/office/powerpoint/2010/main" val="1756445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107504" y="992113"/>
            <a:ext cx="8928992" cy="5533231"/>
          </a:xfrm>
          <a:ln/>
        </p:spPr>
        <p:txBody>
          <a:bodyPr>
            <a:noAutofit/>
          </a:bodyPr>
          <a:lstStyle/>
          <a:p>
            <a:pPr>
              <a:lnSpc>
                <a:spcPts val="1300"/>
              </a:lnSpc>
            </a:pPr>
            <a:r>
              <a:rPr lang="en-US" altLang="ja-JP" sz="1400" dirty="0"/>
              <a:t>IG DEP meeting call to order</a:t>
            </a:r>
          </a:p>
          <a:p>
            <a:pPr>
              <a:lnSpc>
                <a:spcPts val="1300"/>
              </a:lnSpc>
            </a:pPr>
            <a:r>
              <a:rPr lang="en-US" altLang="ja-JP" sz="1400" dirty="0"/>
              <a:t>Call for essential patents and policies &amp; procedures reminder </a:t>
            </a:r>
          </a:p>
          <a:p>
            <a:pPr>
              <a:lnSpc>
                <a:spcPts val="1300"/>
              </a:lnSpc>
            </a:pPr>
            <a:r>
              <a:rPr lang="en-US" altLang="ja-JP" sz="1400" dirty="0"/>
              <a:t>Approve last meeting minutes: 15-19-0338-00-0dep-ig-dependability-July-2019-meeting-minutes</a:t>
            </a:r>
          </a:p>
          <a:p>
            <a:pPr>
              <a:lnSpc>
                <a:spcPts val="1300"/>
              </a:lnSpc>
            </a:pPr>
            <a:r>
              <a:rPr lang="en-US" altLang="ja-JP" sz="1400" dirty="0"/>
              <a:t>Review</a:t>
            </a:r>
          </a:p>
          <a:p>
            <a:pPr marL="800100" lvl="1">
              <a:lnSpc>
                <a:spcPts val="1600"/>
              </a:lnSpc>
              <a:spcBef>
                <a:spcPts val="0"/>
              </a:spcBef>
              <a:spcAft>
                <a:spcPts val="0"/>
              </a:spcAft>
              <a:buFont typeface="+mj-lt"/>
              <a:buAutoNum type="arabicPeriod"/>
              <a:defRPr/>
            </a:pPr>
            <a:r>
              <a:rPr lang="en-US" altLang="ja-JP" sz="1400" dirty="0">
                <a:cs typeface="Times New Roman" pitchFamily="18" charset="0"/>
              </a:rPr>
              <a:t>Review of IG Dependability Activities for Cars and other IoT &amp; M2M Use cases and Amendment of IEEE802.15.6 Wireless Medical BAN        </a:t>
            </a:r>
            <a:r>
              <a:rPr lang="ja-JP" altLang="en-US" sz="1400" dirty="0">
                <a:cs typeface="Times New Roman" pitchFamily="18" charset="0"/>
              </a:rPr>
              <a:t>　　　　　　　</a:t>
            </a:r>
            <a:r>
              <a:rPr lang="en-US" altLang="ja-JP" sz="1400" dirty="0">
                <a:cs typeface="Times New Roman" pitchFamily="18" charset="0"/>
              </a:rPr>
              <a:t>doc.#15-18-0347-00-0dep</a:t>
            </a:r>
          </a:p>
          <a:p>
            <a:pPr marL="800100" lvl="1">
              <a:lnSpc>
                <a:spcPts val="1600"/>
              </a:lnSpc>
              <a:spcBef>
                <a:spcPts val="0"/>
              </a:spcBef>
              <a:spcAft>
                <a:spcPts val="0"/>
              </a:spcAft>
              <a:buFont typeface="+mj-lt"/>
              <a:buAutoNum type="arabicPeriod"/>
              <a:defRPr/>
            </a:pPr>
            <a:r>
              <a:rPr lang="en-US" altLang="ja-JP" sz="1400" dirty="0">
                <a:cs typeface="Times New Roman" pitchFamily="18" charset="0"/>
              </a:rPr>
              <a:t>Review of IEEE802.15.6 Wireless Medical BAN                doc.#15-18-0384-00-odep</a:t>
            </a:r>
          </a:p>
          <a:p>
            <a:pPr marL="800100" lvl="1">
              <a:lnSpc>
                <a:spcPts val="1600"/>
              </a:lnSpc>
              <a:spcBef>
                <a:spcPts val="0"/>
              </a:spcBef>
              <a:spcAft>
                <a:spcPts val="0"/>
              </a:spcAft>
              <a:buFont typeface="+mj-lt"/>
              <a:buAutoNum type="arabicPeriod"/>
              <a:defRPr/>
            </a:pPr>
            <a:r>
              <a:rPr lang="en-US" altLang="ja-JP" sz="1400" dirty="0">
                <a:cs typeface="Times New Roman" pitchFamily="18" charset="0"/>
              </a:rPr>
              <a:t>Updated  Technical Requirements for Focused Use Cases on WBAN for Human, Robotic and Car Bodies</a:t>
            </a:r>
            <a:r>
              <a:rPr lang="ja-JP" altLang="en-US" sz="1400" dirty="0">
                <a:cs typeface="Times New Roman" pitchFamily="18" charset="0"/>
              </a:rPr>
              <a:t>　                                                                             </a:t>
            </a:r>
            <a:r>
              <a:rPr lang="en-US" altLang="ja-JP" sz="1400" dirty="0">
                <a:cs typeface="Times New Roman" pitchFamily="18" charset="0"/>
              </a:rPr>
              <a:t>doc.#15-19-0157-03-0dep</a:t>
            </a:r>
          </a:p>
          <a:p>
            <a:pPr>
              <a:lnSpc>
                <a:spcPts val="1300"/>
              </a:lnSpc>
            </a:pPr>
            <a:r>
              <a:rPr lang="en-US" altLang="ja-JP" sz="1400" dirty="0"/>
              <a:t>Discussion</a:t>
            </a:r>
          </a:p>
          <a:p>
            <a:pPr marL="804863" indent="0">
              <a:lnSpc>
                <a:spcPts val="1300"/>
              </a:lnSpc>
              <a:buNone/>
            </a:pPr>
            <a:r>
              <a:rPr lang="en-US" altLang="ja-JP" sz="1400" dirty="0"/>
              <a:t>Amendment of PHY and MAC of IEEE802.15.6 Wireless Medical BAN to Dependable BAN for Medicine, Cars and other IoT/M2M Use cases with Data Science</a:t>
            </a:r>
          </a:p>
          <a:p>
            <a:pPr>
              <a:lnSpc>
                <a:spcPts val="1300"/>
              </a:lnSpc>
            </a:pPr>
            <a:r>
              <a:rPr lang="en-US" altLang="ja-JP" sz="1400" dirty="0"/>
              <a:t>Presentation</a:t>
            </a:r>
          </a:p>
          <a:p>
            <a:pPr lvl="1">
              <a:lnSpc>
                <a:spcPts val="1300"/>
              </a:lnSpc>
              <a:buFont typeface="+mj-lt"/>
              <a:buAutoNum type="arabicPeriod"/>
            </a:pPr>
            <a:r>
              <a:rPr lang="en-US" altLang="ja-JP" sz="1400" dirty="0"/>
              <a:t>Requirement for Wireless Medical BAN to Apply for </a:t>
            </a:r>
            <a:r>
              <a:rPr lang="en-US" altLang="ja-JP" sz="1400" dirty="0" err="1"/>
              <a:t>ECoG</a:t>
            </a:r>
            <a:r>
              <a:rPr lang="en-US" altLang="ja-JP" sz="1400" dirty="0"/>
              <a:t>-based Brain-Machine Interface</a:t>
            </a:r>
          </a:p>
          <a:p>
            <a:pPr marL="457200" lvl="1" indent="0">
              <a:lnSpc>
                <a:spcPts val="1300"/>
              </a:lnSpc>
              <a:buNone/>
            </a:pPr>
            <a:r>
              <a:rPr lang="en-US" altLang="ja-JP" sz="1400" dirty="0"/>
              <a:t>                                                                                                    doc.#15-19-0419-03-0dep</a:t>
            </a:r>
          </a:p>
          <a:p>
            <a:pPr marL="457200" lvl="1" indent="0">
              <a:lnSpc>
                <a:spcPts val="1300"/>
              </a:lnSpc>
              <a:buNone/>
            </a:pPr>
            <a:r>
              <a:rPr lang="en-US" altLang="ja-JP" sz="1400" dirty="0"/>
              <a:t>2.. Brain-Machine Interface based on Electrocorticography using high speed UWB wireless body area network                                                                                        doc.#15-19-0421-02-0dep                                                                 </a:t>
            </a:r>
          </a:p>
          <a:p>
            <a:pPr marL="457200" lvl="1" indent="0">
              <a:lnSpc>
                <a:spcPts val="1300"/>
              </a:lnSpc>
              <a:buNone/>
            </a:pPr>
            <a:r>
              <a:rPr lang="en-US" altLang="ja-JP" sz="1400" dirty="0"/>
              <a:t>3.  Updated MAC Protocol with Interference Mitigation Using Negotiation among Coordinators in Multiple  Wireless Body Area Networks(BANs)                                          doc.#15-19-0402-00-0dep</a:t>
            </a:r>
          </a:p>
          <a:p>
            <a:pPr marL="457200" lvl="1" indent="0">
              <a:lnSpc>
                <a:spcPts val="1300"/>
              </a:lnSpc>
              <a:buNone/>
            </a:pPr>
            <a:r>
              <a:rPr lang="en-US" altLang="ja-JP" sz="1400" dirty="0"/>
              <a:t>4.  Maximizing Power Supply Efficiency with Amplification in Relay Nodes for Multi-hop Relay Wireless Power Transmission                                                                     doc.#15-19-0418-00-0dep</a:t>
            </a:r>
          </a:p>
          <a:p>
            <a:pPr marL="457200" lvl="1" indent="0">
              <a:lnSpc>
                <a:spcPts val="1300"/>
              </a:lnSpc>
              <a:buNone/>
            </a:pPr>
            <a:r>
              <a:rPr lang="en-US" altLang="ja-JP" sz="1400" dirty="0"/>
              <a:t>5.  Transmission power control using integrated terminal between 5G and UWB-BAN to maximize throughput of the BAN                                                        doc.#15-19-0327-00-0dep</a:t>
            </a:r>
          </a:p>
          <a:p>
            <a:pPr>
              <a:lnSpc>
                <a:spcPts val="1300"/>
              </a:lnSpc>
            </a:pPr>
            <a:r>
              <a:rPr lang="en-US" altLang="ja-JP" sz="1400" dirty="0"/>
              <a:t>Discussion</a:t>
            </a:r>
          </a:p>
          <a:p>
            <a:pPr lvl="1">
              <a:lnSpc>
                <a:spcPts val="1300"/>
              </a:lnSpc>
              <a:buFont typeface="+mj-lt"/>
              <a:buAutoNum type="arabicPeriod"/>
            </a:pPr>
            <a:r>
              <a:rPr lang="en-US" altLang="ja-JP" sz="1400" dirty="0"/>
              <a:t>Technical requirement update with possible enable technologies   doc.#15-19-0157-03-0dep</a:t>
            </a:r>
          </a:p>
          <a:p>
            <a:pPr lvl="1">
              <a:lnSpc>
                <a:spcPts val="1300"/>
              </a:lnSpc>
              <a:buFont typeface="+mj-lt"/>
              <a:buAutoNum type="arabicPeriod"/>
            </a:pPr>
            <a:r>
              <a:rPr lang="en-US" altLang="ja-JP" sz="1400" dirty="0"/>
              <a:t>Review and Update of draft of PAR and CSD;                                doc.#15-16-0290-03-0dep</a:t>
            </a:r>
          </a:p>
          <a:p>
            <a:pPr lvl="1">
              <a:lnSpc>
                <a:spcPts val="1300"/>
              </a:lnSpc>
              <a:buFont typeface="+mj-lt"/>
              <a:buAutoNum type="arabicPeriod"/>
            </a:pPr>
            <a:r>
              <a:rPr lang="en-US" altLang="ja-JP" sz="1400" dirty="0"/>
              <a:t>Update of Timeline and Progress to SG/TG/WG</a:t>
            </a:r>
          </a:p>
        </p:txBody>
      </p:sp>
      <p:sp>
        <p:nvSpPr>
          <p:cNvPr id="4098" name="Rectangle 2"/>
          <p:cNvSpPr>
            <a:spLocks noGrp="1" noChangeArrowheads="1"/>
          </p:cNvSpPr>
          <p:nvPr>
            <p:ph type="title"/>
          </p:nvPr>
        </p:nvSpPr>
        <p:spPr>
          <a:xfrm>
            <a:off x="685800" y="404664"/>
            <a:ext cx="7772400" cy="726976"/>
          </a:xfrm>
          <a:ln/>
        </p:spPr>
        <p:txBody>
          <a:bodyPr/>
          <a:lstStyle/>
          <a:p>
            <a:r>
              <a:rPr lang="en-US" altLang="ja-JP" sz="3200" b="1" dirty="0"/>
              <a:t>Meeting Accomplishments</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2019</a:t>
            </a:r>
            <a:endParaRPr lang="en-US" altLang="ja-JP"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01557" y="1127707"/>
            <a:ext cx="8872993" cy="5440119"/>
          </a:xfrm>
        </p:spPr>
        <p:txBody>
          <a:bodyPr/>
          <a:lstStyle/>
          <a:p>
            <a:pPr marL="0" indent="0">
              <a:lnSpc>
                <a:spcPts val="1600"/>
              </a:lnSpc>
              <a:buNone/>
            </a:pPr>
            <a:r>
              <a:rPr lang="is-IS" altLang="ja-JP" sz="1600" dirty="0"/>
              <a:t>15-19-0338-00-0dep-ig-dependability-july-2019-meeting-agenda by Ryuji Kohno(YNU/CWC-UofOulu) </a:t>
            </a:r>
          </a:p>
          <a:p>
            <a:pPr marL="0" indent="0">
              <a:lnSpc>
                <a:spcPts val="1600"/>
              </a:lnSpc>
              <a:buNone/>
            </a:pPr>
            <a:r>
              <a:rPr lang="is-IS" altLang="ja-JP" sz="1600" dirty="0"/>
              <a:t>15-19-0401-00-0dep-ig-dep-opening-information-for-july-2019</a:t>
            </a:r>
            <a:r>
              <a:rPr lang="ja-JP" altLang="en-US" sz="1600" dirty="0"/>
              <a:t> </a:t>
            </a:r>
            <a:r>
              <a:rPr lang="is-IS" altLang="ja-JP" sz="1600" dirty="0"/>
              <a:t>by Ryuji Kohno (YNU/CWC-UofOulu)</a:t>
            </a:r>
            <a:r>
              <a:rPr lang="ja-JP" altLang="en-US" sz="1600" dirty="0"/>
              <a:t> </a:t>
            </a:r>
            <a:r>
              <a:rPr lang="en-US" altLang="ja-JP" sz="1600" dirty="0"/>
              <a:t>and</a:t>
            </a:r>
            <a:r>
              <a:rPr lang="ja-JP" altLang="en-US" sz="1600" dirty="0"/>
              <a:t> </a:t>
            </a:r>
            <a:r>
              <a:rPr lang="en-US" altLang="ja-JP" sz="1600" dirty="0"/>
              <a:t>Jussi</a:t>
            </a:r>
            <a:r>
              <a:rPr lang="ja-JP" altLang="en-US" sz="1600" dirty="0"/>
              <a:t> </a:t>
            </a:r>
            <a:r>
              <a:rPr lang="en-US" altLang="ja-JP" sz="1600" dirty="0" err="1"/>
              <a:t>Haapola</a:t>
            </a:r>
            <a:r>
              <a:rPr lang="en-US" altLang="ja-JP" sz="1600" dirty="0"/>
              <a:t> (CWC)</a:t>
            </a:r>
            <a:r>
              <a:rPr lang="ja-JP" altLang="en-US" sz="1600" dirty="0"/>
              <a:t>　</a:t>
            </a:r>
            <a:endParaRPr lang="is-IS" altLang="ja-JP" sz="1600" dirty="0"/>
          </a:p>
          <a:p>
            <a:pPr marL="0" indent="0">
              <a:lnSpc>
                <a:spcPts val="1600"/>
              </a:lnSpc>
              <a:buNone/>
            </a:pPr>
            <a:r>
              <a:rPr lang="is-IS" altLang="ja-JP" sz="1600" dirty="0"/>
              <a:t>15-19-0403-03-0dep-ig-dependability-september-meeting-agenda</a:t>
            </a:r>
            <a:r>
              <a:rPr lang="ja-JP" altLang="en-US" sz="1600" dirty="0"/>
              <a:t> </a:t>
            </a:r>
            <a:r>
              <a:rPr lang="en-US" altLang="ja-JP" sz="1600" dirty="0"/>
              <a:t>by Ryuji Kohno</a:t>
            </a:r>
            <a:endParaRPr lang="is-IS" altLang="ja-JP" sz="1600" dirty="0"/>
          </a:p>
          <a:p>
            <a:pPr marL="0" indent="0">
              <a:lnSpc>
                <a:spcPts val="1600"/>
              </a:lnSpc>
              <a:buNone/>
            </a:pPr>
            <a:r>
              <a:rPr lang="en-US" altLang="ja-JP" sz="1600" dirty="0"/>
              <a:t>15-18-0347-00-0dep-ig-dep-overview-of-IG-DEP-Overview of Review of IG Dependability Activities for Cars and other IoT &amp; M2M Use cases and Amendment of IEEE802.15.6 Wireless Medical by Ryuji Kohno (YNU/CWC-Nippon) </a:t>
            </a:r>
          </a:p>
          <a:p>
            <a:pPr marL="0" indent="0">
              <a:lnSpc>
                <a:spcPts val="1600"/>
              </a:lnSpc>
              <a:buNone/>
            </a:pPr>
            <a:r>
              <a:rPr lang="en-US" altLang="ja-JP" sz="1600" dirty="0"/>
              <a:t>15-19-0402-00-0dep-Updated MAC Protocol with Interference Mitigation Using Negotiation among Coordinators in Multiple Wireless Body Area Networks (BANs) by </a:t>
            </a:r>
            <a:r>
              <a:rPr lang="en-US" altLang="ja-JP" sz="1600" dirty="0" err="1"/>
              <a:t>Shunya</a:t>
            </a:r>
            <a:r>
              <a:rPr lang="en-US" altLang="ja-JP" sz="1600" dirty="0"/>
              <a:t> Ogawa(YNU), Ryuji Kohno (YNU/CWC </a:t>
            </a:r>
            <a:r>
              <a:rPr lang="en-US" altLang="ja-JP" sz="1600" dirty="0" err="1"/>
              <a:t>UofOulu</a:t>
            </a:r>
            <a:r>
              <a:rPr lang="en-US" altLang="ja-JP" sz="1600" dirty="0"/>
              <a:t>)  </a:t>
            </a:r>
          </a:p>
          <a:p>
            <a:pPr marL="0" indent="0">
              <a:lnSpc>
                <a:spcPts val="1600"/>
              </a:lnSpc>
              <a:buNone/>
            </a:pPr>
            <a:r>
              <a:rPr lang="en-US" altLang="ja-JP" sz="1600" dirty="0"/>
              <a:t>15-19-0419-03-0dep-Requirement for Wireless Medical BAN to Apply for </a:t>
            </a:r>
            <a:r>
              <a:rPr lang="en-US" altLang="ja-JP" sz="1600" dirty="0" err="1"/>
              <a:t>ECoG</a:t>
            </a:r>
            <a:r>
              <a:rPr lang="en-US" altLang="ja-JP" sz="1600" dirty="0"/>
              <a:t>-based Brain-Machine Interface by </a:t>
            </a:r>
            <a:r>
              <a:rPr lang="en-US" altLang="ja-JP" sz="1600" dirty="0" err="1"/>
              <a:t>Takafumi</a:t>
            </a:r>
            <a:r>
              <a:rPr lang="en-US" altLang="ja-JP" sz="1600" dirty="0"/>
              <a:t> Sasaki(NICT), Masayuki Hirata(U of Osaka)</a:t>
            </a:r>
          </a:p>
          <a:p>
            <a:pPr marL="0" indent="0">
              <a:lnSpc>
                <a:spcPts val="1600"/>
              </a:lnSpc>
              <a:buNone/>
            </a:pPr>
            <a:r>
              <a:rPr lang="en-US" altLang="ja-JP" sz="1600" dirty="0"/>
              <a:t>15-19-0421-03-0dep-Brain-Machine Interface based on Electrocorticography using high speed UWB wireless body area network by </a:t>
            </a:r>
            <a:r>
              <a:rPr lang="en-US" altLang="ja-JP" sz="1600" dirty="0" err="1"/>
              <a:t>Takafumi</a:t>
            </a:r>
            <a:r>
              <a:rPr lang="en-US" altLang="ja-JP" sz="1600" dirty="0"/>
              <a:t> Sasaki(NICT), Masayuki Hirata(U of Osaka)</a:t>
            </a:r>
          </a:p>
          <a:p>
            <a:pPr marL="0" indent="0">
              <a:lnSpc>
                <a:spcPts val="1600"/>
              </a:lnSpc>
              <a:buNone/>
            </a:pPr>
            <a:r>
              <a:rPr lang="en-US" altLang="ja-JP" sz="1600" dirty="0"/>
              <a:t>15-19-0418-00-0dep-Maximizing Power Supply Efficiency with Amplification in Relay Nodes for Multi-hop Relay Wireless Power Transmission by Takahiro </a:t>
            </a:r>
            <a:r>
              <a:rPr lang="en-US" altLang="ja-JP" sz="1600" dirty="0" err="1"/>
              <a:t>Okumoto</a:t>
            </a:r>
            <a:r>
              <a:rPr lang="en-US" altLang="ja-JP" sz="1600" dirty="0"/>
              <a:t>(YNU), Ryuji Kohno</a:t>
            </a:r>
          </a:p>
          <a:p>
            <a:pPr marL="0" indent="0">
              <a:lnSpc>
                <a:spcPts val="1600"/>
              </a:lnSpc>
              <a:buNone/>
            </a:pPr>
            <a:r>
              <a:rPr lang="en-US" altLang="ja-JP" sz="1600" dirty="0"/>
              <a:t>15-19-0327-00-0dep-ig-dep-Transmission Power Control Using Integrated Terminal between 5G and UWB-BAN to Maximize Throughput of UWB-BAN</a:t>
            </a:r>
            <a:r>
              <a:rPr lang="ja-JP" altLang="en-US" sz="1600" dirty="0"/>
              <a:t> </a:t>
            </a:r>
            <a:r>
              <a:rPr lang="en-US" altLang="ja-JP" sz="1600" dirty="0"/>
              <a:t>by Yoshihiro Kinjo(YNU), Ryuji Kohno</a:t>
            </a:r>
          </a:p>
          <a:p>
            <a:pPr marL="0" indent="0">
              <a:lnSpc>
                <a:spcPts val="1600"/>
              </a:lnSpc>
              <a:buNone/>
            </a:pPr>
            <a:r>
              <a:rPr lang="en-US" altLang="ja-JP" sz="1600" dirty="0"/>
              <a:t>15-19-0157-03-0dep-ig-dep-Updated  Technical Requirements for Focused Use Cases on WBAN for Human, Robotic and Car Bodies byRyuji Kohno(YNU/CWC-Nippon)</a:t>
            </a:r>
          </a:p>
          <a:p>
            <a:pPr marL="0" indent="0">
              <a:lnSpc>
                <a:spcPts val="1600"/>
              </a:lnSpc>
              <a:buNone/>
            </a:pPr>
            <a:r>
              <a:rPr lang="fi-FI" altLang="ja-JP" sz="1600" dirty="0"/>
              <a:t>15-19-0431-00-0dep-ig-dep-meeting-minutes-september-2019</a:t>
            </a:r>
            <a:r>
              <a:rPr lang="ja-JP" altLang="en-US" sz="1600" dirty="0"/>
              <a:t> </a:t>
            </a:r>
            <a:r>
              <a:rPr lang="en-US" altLang="ja-JP" sz="1600" dirty="0"/>
              <a:t>by</a:t>
            </a:r>
            <a:r>
              <a:rPr lang="ja-JP" altLang="en-US" sz="1600" dirty="0"/>
              <a:t> </a:t>
            </a:r>
            <a:r>
              <a:rPr lang="en-US" altLang="ja-JP" sz="1600" dirty="0"/>
              <a:t>by Ryuji Kohno</a:t>
            </a:r>
            <a:endParaRPr lang="fi-FI" altLang="ja-JP" sz="1600" dirty="0"/>
          </a:p>
          <a:p>
            <a:pPr marL="0" indent="0">
              <a:lnSpc>
                <a:spcPts val="1600"/>
              </a:lnSpc>
              <a:buNone/>
            </a:pPr>
            <a:r>
              <a:rPr lang="fi-FI" altLang="ja-JP" sz="1600" dirty="0"/>
              <a:t>15-19-0432-00-0dep-ig-dep-closing-report-september-2019</a:t>
            </a:r>
            <a:r>
              <a:rPr lang="ja-JP" altLang="en-US" sz="1600" dirty="0"/>
              <a:t> </a:t>
            </a:r>
            <a:r>
              <a:rPr lang="en-US" altLang="ja-JP" sz="1600" dirty="0"/>
              <a:t>by</a:t>
            </a:r>
            <a:r>
              <a:rPr lang="ja-JP" altLang="en-US" sz="1600" dirty="0"/>
              <a:t> </a:t>
            </a:r>
            <a:r>
              <a:rPr lang="en-US" altLang="ja-JP" sz="1600" dirty="0"/>
              <a:t>Ryuji</a:t>
            </a:r>
            <a:r>
              <a:rPr lang="ja-JP" altLang="en-US" sz="1600" dirty="0"/>
              <a:t> </a:t>
            </a:r>
            <a:r>
              <a:rPr lang="en-US" altLang="ja-JP" sz="1600" dirty="0"/>
              <a:t>Kohno(YNU/CWC </a:t>
            </a:r>
            <a:r>
              <a:rPr lang="en-US" altLang="ja-JP" sz="1600" dirty="0" err="1"/>
              <a:t>UofOulu</a:t>
            </a:r>
            <a:r>
              <a:rPr lang="en-US" altLang="ja-JP" sz="1600" dirty="0"/>
              <a:t>)</a:t>
            </a:r>
            <a:endParaRPr lang="fi-FI" altLang="ja-JP" sz="1600" dirty="0"/>
          </a:p>
          <a:p>
            <a:pPr marL="0" indent="0">
              <a:lnSpc>
                <a:spcPts val="1600"/>
              </a:lnSpc>
              <a:buNone/>
            </a:pPr>
            <a:r>
              <a:rPr lang="fi-FI" altLang="ja-JP" sz="1400" dirty="0"/>
              <a:t>			           </a:t>
            </a:r>
            <a:endParaRPr kumimoji="1" lang="ja-JP" altLang="en-US" sz="1400" dirty="0"/>
          </a:p>
        </p:txBody>
      </p:sp>
      <p:sp>
        <p:nvSpPr>
          <p:cNvPr id="3" name="タイトル 2"/>
          <p:cNvSpPr>
            <a:spLocks noGrp="1"/>
          </p:cNvSpPr>
          <p:nvPr>
            <p:ph type="title"/>
          </p:nvPr>
        </p:nvSpPr>
        <p:spPr>
          <a:xfrm>
            <a:off x="611560" y="522392"/>
            <a:ext cx="7727370" cy="648073"/>
          </a:xfrm>
        </p:spPr>
        <p:txBody>
          <a:bodyPr/>
          <a:lstStyle/>
          <a:p>
            <a:r>
              <a:rPr lang="en-US" altLang="ja-JP" sz="4000" b="1" dirty="0"/>
              <a:t>Contributions</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6</a:t>
            </a:fld>
            <a:endParaRPr lang="en-US" altLang="ja-JP" dirty="0"/>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2019</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dirty="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7</a:t>
            </a:fld>
            <a:endParaRPr lang="en-US" altLang="ja-JP" sz="1200" dirty="0">
              <a:latin typeface="Times New Roman" pitchFamily="18" charset="0"/>
            </a:endParaRP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2019</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7772</TotalTime>
  <Words>419</Words>
  <Application>Microsoft Office PowerPoint</Application>
  <PresentationFormat>画面に合わせる (4:3)</PresentationFormat>
  <Paragraphs>109</Paragraphs>
  <Slides>7</Slides>
  <Notes>7</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7</vt:i4>
      </vt:variant>
    </vt:vector>
  </HeadingPairs>
  <TitlesOfParts>
    <vt:vector size="11" baseType="lpstr">
      <vt:lpstr>游ゴシック</vt:lpstr>
      <vt:lpstr>Arial</vt:lpstr>
      <vt:lpstr>Times New Roman</vt:lpstr>
      <vt:lpstr>IEEE-P802_15</vt:lpstr>
      <vt:lpstr>PowerPoint プレゼンテーション</vt:lpstr>
      <vt:lpstr>IEEE 802.15 IG DEP   Closing Report  Ha Noi, Vietnam September 19th, 2019  Ryuji Kohno(YNU/CWC Uof Oulu) </vt:lpstr>
      <vt:lpstr>Meeting Objectives</vt:lpstr>
      <vt:lpstr>IG DEP schedule for the week</vt:lpstr>
      <vt:lpstr>Meeting Accomplishments</vt:lpstr>
      <vt:lpstr>Contributions</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 Ryuji</cp:lastModifiedBy>
  <cp:revision>73</cp:revision>
  <dcterms:created xsi:type="dcterms:W3CDTF">2018-03-06T17:15:04Z</dcterms:created>
  <dcterms:modified xsi:type="dcterms:W3CDTF">2019-09-18T19:14:24Z</dcterms:modified>
</cp:coreProperties>
</file>